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5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9" r:id="rId12"/>
    <p:sldId id="273" r:id="rId13"/>
    <p:sldId id="272" r:id="rId14"/>
    <p:sldId id="274" r:id="rId15"/>
    <p:sldId id="279" r:id="rId16"/>
    <p:sldId id="276" r:id="rId17"/>
    <p:sldId id="277" r:id="rId18"/>
    <p:sldId id="278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75" r:id="rId27"/>
    <p:sldId id="287" r:id="rId28"/>
    <p:sldId id="294" r:id="rId29"/>
    <p:sldId id="289" r:id="rId30"/>
    <p:sldId id="290" r:id="rId31"/>
    <p:sldId id="291" r:id="rId32"/>
    <p:sldId id="292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506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23204-145E-4E9A-8825-0DF9FD80C698}" type="datetimeFigureOut">
              <a:rPr lang="en-US" smtClean="0"/>
              <a:pPr/>
              <a:t>5/20/2018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677AEE-D46A-4C91-9543-7FBC6ED44F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138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3143F5A-A5F0-46A4-8826-62D9B1122C43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482525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3143F5A-A5F0-46A4-8826-62D9B1122C43}" type="slidenum">
              <a:rPr lang="en-US" altLang="en-US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325477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9C55-B1F5-4DCD-B44C-56F4D10DFF02}" type="datetime1">
              <a:rPr lang="en-US" smtClean="0"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7" name="Picture 3" descr="C:\Users\Dell PC\Desktop\mainp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38" y="2133600"/>
            <a:ext cx="9162738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600" y="22479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27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B3BF-CA00-44EF-B758-B15ECF3DFDAF}" type="datetime1">
              <a:rPr lang="en-US" smtClean="0"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7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D5A7-B666-4055-9430-CD0CBCBD1CF8}" type="datetime1">
              <a:rPr lang="en-US" smtClean="0"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3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9144000" cy="256685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9C55-B1F5-4DCD-B44C-56F4D10DFF02}" type="datetime1">
              <a:rPr lang="en-US" smtClean="0"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53000" y="23622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367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C9F0-F6FA-4EF5-9B02-32D7E772F3DA}" type="datetime1">
              <a:rPr lang="en-US" smtClean="0"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37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B24C-E9C5-4837-990A-2D89EDE17F40}" type="datetime1">
              <a:rPr lang="en-US" smtClean="0"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060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1C87-DFFE-40DD-88ED-115007FBF96B}" type="datetime1">
              <a:rPr lang="en-US" smtClean="0"/>
              <a:t>5/20/2018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885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0CCB-6840-48E9-8232-4140365FD666}" type="datetime1">
              <a:rPr lang="en-US" smtClean="0"/>
              <a:t>5/20/2018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733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12BC-620C-4804-A68B-E5D136F30A82}" type="datetime1">
              <a:rPr lang="en-US" smtClean="0"/>
              <a:t>5/20/2018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90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3FF4-2F5D-4D00-8619-BEEFC2A769C0}" type="datetime1">
              <a:rPr lang="en-US" smtClean="0"/>
              <a:t>5/20/2018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137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6F5A-D08C-4C6E-9A94-889EC7EE21A6}" type="datetime1">
              <a:rPr lang="en-US" smtClean="0"/>
              <a:t>5/20/2018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50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C9F0-F6FA-4EF5-9B02-32D7E772F3DA}" type="datetime1">
              <a:rPr lang="en-US" smtClean="0"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2" descr="C:\Users\Dell PC\Desktop\templat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172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78FA-CAA3-494E-AE22-6AE9783FAB5B}" type="datetime1">
              <a:rPr lang="en-US" smtClean="0"/>
              <a:t>5/20/2018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36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B3BF-CA00-44EF-B758-B15ECF3DFDAF}" type="datetime1">
              <a:rPr lang="en-US" smtClean="0"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546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D5A7-B666-4055-9430-CD0CBCBD1CF8}" type="datetime1">
              <a:rPr lang="en-US" smtClean="0"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25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B24C-E9C5-4837-990A-2D89EDE17F40}" type="datetime1">
              <a:rPr lang="en-US" smtClean="0"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10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1C87-DFFE-40DD-88ED-115007FBF96B}" type="datetime1">
              <a:rPr lang="en-US" smtClean="0"/>
              <a:t>5/20/2018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81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0CCB-6840-48E9-8232-4140365FD666}" type="datetime1">
              <a:rPr lang="en-US" smtClean="0"/>
              <a:t>5/20/2018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861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12BC-620C-4804-A68B-E5D136F30A82}" type="datetime1">
              <a:rPr lang="en-US" smtClean="0"/>
              <a:t>5/20/2018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19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3FF4-2F5D-4D00-8619-BEEFC2A769C0}" type="datetime1">
              <a:rPr lang="en-US" smtClean="0"/>
              <a:t>5/20/2018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40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6F5A-D08C-4C6E-9A94-889EC7EE21A6}" type="datetime1">
              <a:rPr lang="en-US" smtClean="0"/>
              <a:t>5/20/2018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932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78FA-CAA3-494E-AE22-6AE9783FAB5B}" type="datetime1">
              <a:rPr lang="en-US" smtClean="0"/>
              <a:t>5/20/2018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718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2FDDB-310E-4072-8B61-ACE857F405FC}" type="datetime1">
              <a:rPr lang="en-US" smtClean="0"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C:\Users\Dell PC\Desktop\template2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38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2FDDB-310E-4072-8B61-ACE857F405FC}" type="datetime1">
              <a:rPr lang="en-US" smtClean="0"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26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4648200" y="2362200"/>
            <a:ext cx="4419600" cy="1828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smtClean="0"/>
              <a:t>HNDIT2302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</a:t>
            </a:r>
            <a:r>
              <a:rPr lang="en-US" sz="3600" b="1" dirty="0"/>
              <a:t>IT Project Management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0192199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 Project?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49530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Project is a </a:t>
            </a:r>
            <a:r>
              <a:rPr lang="en-US" b="1" dirty="0">
                <a:solidFill>
                  <a:srgbClr val="FF0000"/>
                </a:solidFill>
              </a:rPr>
              <a:t>temporary </a:t>
            </a:r>
            <a:r>
              <a:rPr lang="en-US" dirty="0">
                <a:solidFill>
                  <a:srgbClr val="FF0000"/>
                </a:solidFill>
              </a:rPr>
              <a:t>endeavor undertaken to create a </a:t>
            </a:r>
            <a:r>
              <a:rPr lang="en-US" b="1" dirty="0">
                <a:solidFill>
                  <a:srgbClr val="FF0000"/>
                </a:solidFill>
              </a:rPr>
              <a:t>unique </a:t>
            </a:r>
            <a:r>
              <a:rPr lang="en-US" dirty="0">
                <a:solidFill>
                  <a:srgbClr val="FF0000"/>
                </a:solidFill>
              </a:rPr>
              <a:t>product or service.</a:t>
            </a:r>
          </a:p>
          <a:p>
            <a:pPr algn="just"/>
            <a:r>
              <a:rPr lang="en-US" dirty="0"/>
              <a:t>Projects are unique.</a:t>
            </a:r>
          </a:p>
          <a:p>
            <a:pPr algn="just"/>
            <a:r>
              <a:rPr lang="en-US" dirty="0"/>
              <a:t>Projects are temporary in nature and have a definite beginning and end date.</a:t>
            </a:r>
          </a:p>
          <a:p>
            <a:pPr algn="just"/>
            <a:r>
              <a:rPr lang="en-US" dirty="0"/>
              <a:t>Projects are completed when the project goals are achieved or it is determined the project </a:t>
            </a:r>
            <a:r>
              <a:rPr lang="en-US" dirty="0" smtClean="0"/>
              <a:t>is no </a:t>
            </a:r>
            <a:r>
              <a:rPr lang="en-US" dirty="0"/>
              <a:t>longer viable.</a:t>
            </a:r>
          </a:p>
          <a:p>
            <a:pPr algn="just"/>
            <a:r>
              <a:rPr lang="en-US" dirty="0"/>
              <a:t>A successful project is one that meets or exceeds the expectations of your stakeholders.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16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 Project?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project can be considered to be any series </a:t>
            </a:r>
            <a:r>
              <a:rPr lang="en-US" dirty="0" smtClean="0"/>
              <a:t>of activities </a:t>
            </a:r>
            <a:r>
              <a:rPr lang="en-US" dirty="0"/>
              <a:t>and tasks that:</a:t>
            </a:r>
          </a:p>
          <a:p>
            <a:r>
              <a:rPr lang="en-US" dirty="0" smtClean="0"/>
              <a:t>Have </a:t>
            </a:r>
            <a:r>
              <a:rPr lang="en-US" dirty="0"/>
              <a:t>a specific objective to be completed within certain </a:t>
            </a:r>
            <a:r>
              <a:rPr lang="en-US" dirty="0" smtClean="0"/>
              <a:t>specifications.</a:t>
            </a:r>
            <a:endParaRPr lang="en-US" dirty="0"/>
          </a:p>
          <a:p>
            <a:r>
              <a:rPr lang="en-US" dirty="0" smtClean="0"/>
              <a:t>Have </a:t>
            </a:r>
            <a:r>
              <a:rPr lang="en-US" dirty="0"/>
              <a:t>defined start and end </a:t>
            </a:r>
            <a:r>
              <a:rPr lang="en-US" dirty="0" smtClean="0"/>
              <a:t>dates.</a:t>
            </a:r>
            <a:endParaRPr lang="en-US" dirty="0"/>
          </a:p>
          <a:p>
            <a:r>
              <a:rPr lang="en-US" dirty="0" smtClean="0"/>
              <a:t>Have </a:t>
            </a:r>
            <a:r>
              <a:rPr lang="en-US" dirty="0"/>
              <a:t>funding limits (if applicable)</a:t>
            </a:r>
          </a:p>
          <a:p>
            <a:r>
              <a:rPr lang="en-US" dirty="0" smtClean="0"/>
              <a:t>Consume </a:t>
            </a:r>
            <a:r>
              <a:rPr lang="en-US" dirty="0"/>
              <a:t>human and nonhuman resources (i.e., money, people, equipment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 smtClean="0"/>
              <a:t>Are </a:t>
            </a:r>
            <a:r>
              <a:rPr lang="en-US" dirty="0"/>
              <a:t>multifunctional (i.e., cut across several functional lines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218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3600" dirty="0" smtClean="0"/>
              <a:t>Unique purpose</a:t>
            </a:r>
          </a:p>
          <a:p>
            <a:pPr>
              <a:defRPr/>
            </a:pPr>
            <a:r>
              <a:rPr lang="en-US" sz="3600" dirty="0" smtClean="0"/>
              <a:t>Temporary</a:t>
            </a:r>
          </a:p>
          <a:p>
            <a:pPr>
              <a:defRPr/>
            </a:pPr>
            <a:r>
              <a:rPr lang="en-US" sz="3600" dirty="0" smtClean="0"/>
              <a:t>Require resources, often from various areas</a:t>
            </a:r>
          </a:p>
          <a:p>
            <a:pPr>
              <a:defRPr/>
            </a:pPr>
            <a:r>
              <a:rPr lang="en-US" sz="3600" dirty="0" smtClean="0"/>
              <a:t>Should have a primary sponsor and/or customer</a:t>
            </a:r>
          </a:p>
          <a:p>
            <a:pPr>
              <a:defRPr/>
            </a:pPr>
            <a:r>
              <a:rPr lang="en-US" sz="3600" dirty="0" smtClean="0"/>
              <a:t>Involve uncertainty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11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Example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534400" cy="52578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Building a road is an example of a project. The process of building a road takes a finite amount of time, and produces a unique product.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Operations</a:t>
            </a:r>
            <a:r>
              <a:rPr lang="en-US" dirty="0"/>
              <a:t>, on the other hand, are repetitive. Generating bills every month, and broadcasting news everyday are examples of operations. 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Subprojects</a:t>
            </a:r>
            <a:r>
              <a:rPr lang="en-US" dirty="0"/>
              <a:t> are components of a project that often contracted out.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127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Triple Constraint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1943893"/>
            <a:ext cx="5165809" cy="422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116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Triple Constraint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991600" cy="4800600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defRPr/>
            </a:pPr>
            <a:r>
              <a:rPr lang="en-US" sz="3200" dirty="0" smtClean="0"/>
              <a:t>Every project is constrained in different ways by its scope, time and cost goals.</a:t>
            </a:r>
          </a:p>
          <a:p>
            <a:pPr algn="just" eaLnBrk="1" hangingPunct="1">
              <a:defRPr/>
            </a:pPr>
            <a:r>
              <a:rPr lang="en-US" sz="3200" dirty="0" smtClean="0"/>
              <a:t>These limitations are sometimes referred to in project management as the </a:t>
            </a:r>
            <a:r>
              <a:rPr lang="en-US" sz="3200" b="1" dirty="0" smtClean="0"/>
              <a:t>triple constraint </a:t>
            </a:r>
            <a:r>
              <a:rPr lang="en-US" sz="3200" dirty="0" smtClean="0"/>
              <a:t>: </a:t>
            </a:r>
          </a:p>
          <a:p>
            <a:pPr lvl="1" algn="just" eaLnBrk="1" hangingPunct="1"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Scope goals</a:t>
            </a:r>
            <a:r>
              <a:rPr lang="en-US" sz="2800" dirty="0" smtClean="0"/>
              <a:t>:  What is the project trying to accomplish?</a:t>
            </a:r>
          </a:p>
          <a:p>
            <a:pPr lvl="1" algn="just" eaLnBrk="1" hangingPunct="1"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Time goals</a:t>
            </a:r>
            <a:r>
              <a:rPr lang="en-US" sz="2800" dirty="0" smtClean="0"/>
              <a:t>:  How long should it take to complete? What is the project’s schedule.</a:t>
            </a:r>
          </a:p>
          <a:p>
            <a:pPr lvl="1" algn="just" eaLnBrk="1" hangingPunct="1"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Cost goals</a:t>
            </a:r>
            <a:r>
              <a:rPr lang="en-US" sz="2800" dirty="0" smtClean="0"/>
              <a:t>:  What should it cost to complete the project? What is the project’s budget?</a:t>
            </a:r>
          </a:p>
          <a:p>
            <a:pPr algn="just" eaLnBrk="1" hangingPunct="1">
              <a:defRPr/>
            </a:pPr>
            <a:r>
              <a:rPr lang="en-US" sz="3200" dirty="0" smtClean="0"/>
              <a:t>It is the project manager’s duty to balance these three often competing goals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4DD5E-E5E9-4115-BA77-0F0E838D49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7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8382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Triple Constraint of PM</a:t>
            </a:r>
          </a:p>
        </p:txBody>
      </p:sp>
      <p:pic>
        <p:nvPicPr>
          <p:cNvPr id="922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922402"/>
            <a:ext cx="5715000" cy="479259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6" name="TextBox 5"/>
          <p:cNvSpPr txBox="1"/>
          <p:nvPr/>
        </p:nvSpPr>
        <p:spPr>
          <a:xfrm>
            <a:off x="0" y="5257800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dirty="0" smtClean="0">
                <a:latin typeface="+mn-lt"/>
              </a:rPr>
              <a:t>Successful project management means meeting all three goals (scope, time, cost) –and satisfying the project’s sponsor.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FB84BDDB-0389-4F9D-9180-7ABD6D94851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8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Triple Constraint of PM , cont’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3CB7AAED-7E07-4AA3-9781-C316C2D77B8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4495800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/>
              <a:t>Although the triple constraints describes how the basic elements of a project –scope, time and cost – interrelate, other elements can also play significant roles.  </a:t>
            </a:r>
          </a:p>
          <a:p>
            <a:pPr algn="just"/>
            <a:r>
              <a:rPr lang="en-US" sz="3200" dirty="0" smtClean="0"/>
              <a:t>Quality is often a key factor in projects.</a:t>
            </a:r>
          </a:p>
          <a:p>
            <a:pPr algn="just"/>
            <a:r>
              <a:rPr lang="en-US" sz="3200" dirty="0" smtClean="0"/>
              <a:t>Some people, in fact, refer to the ‘quadruple constraint’ of PM, including quality along with scope, time, and cost.   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2449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Project Management?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295400"/>
            <a:ext cx="8915400" cy="3125788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50000"/>
              </a:lnSpc>
              <a:buFontTx/>
              <a:buNone/>
              <a:defRPr/>
            </a:pPr>
            <a:r>
              <a:rPr lang="en-US" sz="3200" dirty="0" smtClean="0"/>
              <a:t>   Project management is “</a:t>
            </a:r>
            <a:r>
              <a:rPr lang="en-US" sz="3200" dirty="0" smtClean="0">
                <a:solidFill>
                  <a:srgbClr val="FF0000"/>
                </a:solidFill>
              </a:rPr>
              <a:t>the application of knowledge, skills, tools, and techniques to project activities in order to meet project requirements</a:t>
            </a:r>
            <a:r>
              <a:rPr lang="en-US" sz="3200" dirty="0" smtClean="0"/>
              <a:t>”</a:t>
            </a:r>
          </a:p>
          <a:p>
            <a:pPr algn="just">
              <a:lnSpc>
                <a:spcPct val="150000"/>
              </a:lnSpc>
              <a:buNone/>
              <a:defRPr/>
            </a:pPr>
            <a:r>
              <a:rPr lang="en-US" sz="3200" dirty="0" smtClean="0"/>
              <a:t>   (</a:t>
            </a:r>
            <a:r>
              <a:rPr lang="en-US" sz="3200" dirty="0" smtClean="0">
                <a:solidFill>
                  <a:srgbClr val="7030A0"/>
                </a:solidFill>
              </a:rPr>
              <a:t>PMI</a:t>
            </a:r>
            <a:r>
              <a:rPr lang="en-US" sz="3200" dirty="0" smtClean="0">
                <a:solidFill>
                  <a:srgbClr val="00B050"/>
                </a:solidFill>
              </a:rPr>
              <a:t>*</a:t>
            </a:r>
            <a:r>
              <a:rPr lang="en-US" sz="3200" dirty="0" smtClean="0">
                <a:solidFill>
                  <a:srgbClr val="7030A0"/>
                </a:solidFill>
              </a:rPr>
              <a:t>, Project Management Body of Knowledge (PMBOK</a:t>
            </a:r>
            <a:r>
              <a:rPr lang="en-US" sz="3200" dirty="0" smtClean="0">
                <a:solidFill>
                  <a:srgbClr val="7030A0"/>
                </a:solidFill>
                <a:cs typeface="Times New Roman" pitchFamily="18" charset="0"/>
              </a:rPr>
              <a:t>®</a:t>
            </a:r>
            <a:r>
              <a:rPr lang="en-US" sz="3200" dirty="0" smtClean="0">
                <a:solidFill>
                  <a:srgbClr val="7030A0"/>
                </a:solidFill>
              </a:rPr>
              <a:t> Guide), 2000, p. 6</a:t>
            </a:r>
            <a:r>
              <a:rPr lang="en-US" sz="3200" dirty="0" smtClean="0"/>
              <a:t>)</a:t>
            </a:r>
          </a:p>
          <a:p>
            <a:pPr algn="just">
              <a:lnSpc>
                <a:spcPct val="150000"/>
              </a:lnSpc>
              <a:buNone/>
              <a:defRPr/>
            </a:pPr>
            <a:r>
              <a:rPr lang="en-US" sz="3200" dirty="0" smtClean="0">
                <a:solidFill>
                  <a:srgbClr val="00B050"/>
                </a:solidFill>
              </a:rPr>
              <a:t>*</a:t>
            </a:r>
            <a:r>
              <a:rPr lang="en-US" sz="2800" dirty="0" smtClean="0">
                <a:solidFill>
                  <a:srgbClr val="00B050"/>
                </a:solidFill>
              </a:rPr>
              <a:t>The Project Management Institute (PMI) is an international professional society</a:t>
            </a:r>
            <a:endParaRPr lang="en-US" sz="3200" dirty="0" smtClean="0">
              <a:solidFill>
                <a:srgbClr val="00B05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4DD5E-E5E9-4115-BA77-0F0E838D497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1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Project Management? 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3CB7AAED-7E07-4AA3-9781-C316C2D77B8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153400" cy="4495800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3600" dirty="0"/>
              <a:t>Project management is accomplished through the use of the processes such as</a:t>
            </a:r>
            <a:r>
              <a:rPr lang="en-US" sz="3600" dirty="0" smtClean="0"/>
              <a:t>:</a:t>
            </a:r>
          </a:p>
          <a:p>
            <a:pPr lvl="1" algn="just"/>
            <a:r>
              <a:rPr lang="en-US" sz="3200" dirty="0" smtClean="0"/>
              <a:t>Project initiation</a:t>
            </a:r>
          </a:p>
          <a:p>
            <a:pPr lvl="1" algn="just"/>
            <a:r>
              <a:rPr lang="en-US" sz="3200" dirty="0" smtClean="0"/>
              <a:t>Project planning</a:t>
            </a:r>
          </a:p>
          <a:p>
            <a:pPr lvl="1" algn="just"/>
            <a:r>
              <a:rPr lang="en-US" sz="3200" dirty="0" smtClean="0"/>
              <a:t>Project execution</a:t>
            </a:r>
          </a:p>
          <a:p>
            <a:pPr lvl="1" algn="just"/>
            <a:r>
              <a:rPr lang="en-US" sz="3200" dirty="0" smtClean="0"/>
              <a:t>Project monitoring and </a:t>
            </a:r>
          </a:p>
          <a:p>
            <a:pPr lvl="1" algn="just">
              <a:buNone/>
            </a:pPr>
            <a:r>
              <a:rPr lang="en-US" sz="3200" dirty="0" smtClean="0"/>
              <a:t>   control</a:t>
            </a:r>
          </a:p>
          <a:p>
            <a:pPr lvl="1" algn="just"/>
            <a:r>
              <a:rPr lang="en-US" sz="3200" dirty="0" smtClean="0"/>
              <a:t>Project closure</a:t>
            </a:r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6455" y="2667000"/>
            <a:ext cx="3491346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2018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612775" y="533400"/>
            <a:ext cx="8153400" cy="990600"/>
          </a:xfrm>
        </p:spPr>
        <p:txBody>
          <a:bodyPr/>
          <a:lstStyle/>
          <a:p>
            <a:r>
              <a:rPr lang="en-US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 Data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Module Code </a:t>
            </a:r>
            <a:r>
              <a:rPr lang="en-US" b="1" dirty="0"/>
              <a:t>	</a:t>
            </a:r>
            <a:r>
              <a:rPr lang="en-US" dirty="0" smtClean="0"/>
              <a:t>HNDIT23022</a:t>
            </a:r>
          </a:p>
          <a:p>
            <a:r>
              <a:rPr lang="en-US" b="1" dirty="0" smtClean="0"/>
              <a:t>Module </a:t>
            </a:r>
            <a:r>
              <a:rPr lang="en-US" b="1" dirty="0"/>
              <a:t>Title </a:t>
            </a:r>
            <a:r>
              <a:rPr lang="en-US" b="1" dirty="0" smtClean="0"/>
              <a:t>	</a:t>
            </a:r>
            <a:r>
              <a:rPr lang="en-US" dirty="0" smtClean="0"/>
              <a:t>IT </a:t>
            </a:r>
            <a:r>
              <a:rPr lang="en-US" dirty="0"/>
              <a:t>Project Management</a:t>
            </a:r>
          </a:p>
          <a:p>
            <a:r>
              <a:rPr lang="en-US" b="1" dirty="0"/>
              <a:t>Credits </a:t>
            </a:r>
            <a:r>
              <a:rPr lang="en-US" b="1" dirty="0" smtClean="0"/>
              <a:t>		</a:t>
            </a:r>
            <a:r>
              <a:rPr lang="en-US" dirty="0" smtClean="0"/>
              <a:t>2 </a:t>
            </a:r>
          </a:p>
          <a:p>
            <a:r>
              <a:rPr lang="en-US" b="1" dirty="0" smtClean="0"/>
              <a:t>Hours/Week</a:t>
            </a:r>
          </a:p>
          <a:p>
            <a:pPr lvl="1"/>
            <a:r>
              <a:rPr lang="en-US" b="1" dirty="0" smtClean="0"/>
              <a:t> </a:t>
            </a:r>
            <a:r>
              <a:rPr lang="en-US" b="1" dirty="0"/>
              <a:t>Lectures </a:t>
            </a:r>
            <a:r>
              <a:rPr lang="en-US" b="1" dirty="0" smtClean="0"/>
              <a:t>	</a:t>
            </a:r>
            <a:r>
              <a:rPr lang="en-US" dirty="0" smtClean="0"/>
              <a:t>15 </a:t>
            </a:r>
          </a:p>
          <a:p>
            <a:pPr lvl="1"/>
            <a:r>
              <a:rPr lang="en-US" b="1" dirty="0"/>
              <a:t> </a:t>
            </a:r>
            <a:r>
              <a:rPr lang="en-US" b="1" dirty="0" smtClean="0"/>
              <a:t>Lab/Tutorial	</a:t>
            </a:r>
            <a:r>
              <a:rPr lang="en-US" dirty="0" smtClean="0"/>
              <a:t>30</a:t>
            </a:r>
            <a:endParaRPr lang="en-US" dirty="0"/>
          </a:p>
          <a:p>
            <a:r>
              <a:rPr lang="en-US" b="1" dirty="0" smtClean="0"/>
              <a:t>GPA/NGPA	</a:t>
            </a:r>
            <a:r>
              <a:rPr lang="en-US" dirty="0" smtClean="0"/>
              <a:t>GPA</a:t>
            </a:r>
          </a:p>
          <a:p>
            <a:r>
              <a:rPr lang="en-US" b="1" dirty="0" smtClean="0"/>
              <a:t>Semester		</a:t>
            </a:r>
            <a:r>
              <a:rPr lang="en-US" dirty="0" smtClean="0"/>
              <a:t>3 </a:t>
            </a:r>
          </a:p>
          <a:p>
            <a:r>
              <a:rPr lang="en-US" b="1" dirty="0" smtClean="0"/>
              <a:t>Module Type	</a:t>
            </a:r>
            <a:r>
              <a:rPr lang="en-US" dirty="0" smtClean="0"/>
              <a:t>Core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1189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4400" b="1" kern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Project initiation</a:t>
            </a:r>
            <a:br>
              <a:rPr lang="en-US" sz="4400" b="1" kern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endParaRPr lang="en-US" sz="4400" b="1" kern="12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3CB7AAED-7E07-4AA3-9781-C316C2D77B8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493837"/>
            <a:ext cx="8229600" cy="4678363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Select of the best project given resource limits.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Recognizing the benefits of the project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Preparation of the documents to approve the project.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Assigning of project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7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4400" b="1" kern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Project </a:t>
            </a:r>
            <a:r>
              <a:rPr lang="en-US" sz="4400" b="1" kern="1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planning</a:t>
            </a:r>
            <a:endParaRPr lang="en-US" sz="4400" b="1" kern="12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3CB7AAED-7E07-4AA3-9781-C316C2D77B8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Definition of the work requirements.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Definition of the quality and quality of work.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Definition of the resources needed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Scheduling the activities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Evaluation of the various risks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50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4400" b="1" kern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Project </a:t>
            </a:r>
            <a:r>
              <a:rPr lang="en-US" sz="4400" b="1" kern="1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execution</a:t>
            </a:r>
            <a:endParaRPr lang="en-US" sz="4400" b="1" kern="12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3CB7AAED-7E07-4AA3-9781-C316C2D77B8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Negotiating for the project team members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Directing and managing the work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Working with the team members to help them improve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32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153400" cy="990600"/>
          </a:xfrm>
        </p:spPr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4400" b="1" kern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Project </a:t>
            </a:r>
            <a:r>
              <a:rPr lang="en-US" sz="4400" b="1" kern="1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Monitoring and control</a:t>
            </a:r>
            <a:endParaRPr lang="en-US" sz="4400" b="1" kern="12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3CB7AAED-7E07-4AA3-9781-C316C2D77B8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3400" y="1486693"/>
            <a:ext cx="8305800" cy="46783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/>
              <a:t>Tracking progress</a:t>
            </a:r>
          </a:p>
          <a:p>
            <a:pPr>
              <a:lnSpc>
                <a:spcPct val="150000"/>
              </a:lnSpc>
            </a:pPr>
            <a:r>
              <a:rPr lang="en-US" sz="3600" dirty="0" smtClean="0"/>
              <a:t>Comparing actual outcome to predicted outcome</a:t>
            </a:r>
          </a:p>
          <a:p>
            <a:pPr>
              <a:lnSpc>
                <a:spcPct val="150000"/>
              </a:lnSpc>
            </a:pPr>
            <a:r>
              <a:rPr lang="en-US" sz="3600" dirty="0" smtClean="0"/>
              <a:t>Analyzing variances and impacts</a:t>
            </a:r>
          </a:p>
          <a:p>
            <a:pPr>
              <a:lnSpc>
                <a:spcPct val="150000"/>
              </a:lnSpc>
            </a:pPr>
            <a:r>
              <a:rPr lang="en-US" sz="3600" dirty="0" smtClean="0"/>
              <a:t>Making adjustments</a:t>
            </a:r>
          </a:p>
          <a:p>
            <a:pPr>
              <a:lnSpc>
                <a:spcPct val="150000"/>
              </a:lnSpc>
              <a:buNone/>
            </a:pPr>
            <a:r>
              <a:rPr lang="en-US" sz="3600" dirty="0" smtClean="0"/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0171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153400" cy="990600"/>
          </a:xfrm>
        </p:spPr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4400" b="1" kern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Project </a:t>
            </a:r>
            <a:r>
              <a:rPr lang="en-US" sz="4400" b="1" kern="1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closure</a:t>
            </a:r>
            <a:endParaRPr lang="en-US" sz="4400" b="1" kern="12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3CB7AAED-7E07-4AA3-9781-C316C2D77B8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715293"/>
            <a:ext cx="8229600" cy="422116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3600" dirty="0" smtClean="0"/>
              <a:t>Verifying that all of the work has been accomplished</a:t>
            </a:r>
          </a:p>
          <a:p>
            <a:pPr algn="just">
              <a:lnSpc>
                <a:spcPct val="150000"/>
              </a:lnSpc>
            </a:pPr>
            <a:r>
              <a:rPr lang="en-US" sz="3600" dirty="0" smtClean="0"/>
              <a:t>Contractual closure of the contract</a:t>
            </a:r>
          </a:p>
          <a:p>
            <a:pPr algn="just">
              <a:lnSpc>
                <a:spcPct val="150000"/>
              </a:lnSpc>
            </a:pPr>
            <a:r>
              <a:rPr lang="en-US" sz="3600" dirty="0" smtClean="0"/>
              <a:t>Financial closure of the charge number</a:t>
            </a:r>
          </a:p>
          <a:p>
            <a:pPr algn="just">
              <a:lnSpc>
                <a:spcPct val="150000"/>
              </a:lnSpc>
            </a:pPr>
            <a:r>
              <a:rPr lang="en-US" sz="3600" dirty="0" smtClean="0"/>
              <a:t>Administrative closure of the paperwork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3600" dirty="0" smtClean="0"/>
              <a:t> 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3600" dirty="0" smtClean="0"/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896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Successful Project Management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534400" cy="519747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Successful project management can then be defined as having achieved the </a:t>
            </a:r>
            <a:r>
              <a:rPr lang="en-US" dirty="0" smtClean="0"/>
              <a:t>project objectives</a:t>
            </a:r>
            <a:r>
              <a:rPr lang="en-US" dirty="0"/>
              <a:t>:</a:t>
            </a:r>
          </a:p>
          <a:p>
            <a:pPr lvl="1" algn="just">
              <a:lnSpc>
                <a:spcPct val="160000"/>
              </a:lnSpc>
            </a:pPr>
            <a:r>
              <a:rPr lang="en-US" dirty="0" smtClean="0"/>
              <a:t>Within </a:t>
            </a:r>
            <a:r>
              <a:rPr lang="en-US" dirty="0"/>
              <a:t>time</a:t>
            </a:r>
          </a:p>
          <a:p>
            <a:pPr lvl="1" algn="just">
              <a:lnSpc>
                <a:spcPct val="160000"/>
              </a:lnSpc>
            </a:pPr>
            <a:r>
              <a:rPr lang="en-US" dirty="0" smtClean="0"/>
              <a:t>Within </a:t>
            </a:r>
            <a:r>
              <a:rPr lang="en-US" dirty="0"/>
              <a:t>cost</a:t>
            </a:r>
          </a:p>
          <a:p>
            <a:pPr lvl="1" algn="just">
              <a:lnSpc>
                <a:spcPct val="160000"/>
              </a:lnSpc>
            </a:pPr>
            <a:r>
              <a:rPr lang="en-US" dirty="0" smtClean="0"/>
              <a:t>At </a:t>
            </a:r>
            <a:r>
              <a:rPr lang="en-US" dirty="0"/>
              <a:t>the desired performance/technology level</a:t>
            </a:r>
          </a:p>
          <a:p>
            <a:pPr lvl="1" algn="just">
              <a:lnSpc>
                <a:spcPct val="160000"/>
              </a:lnSpc>
            </a:pPr>
            <a:r>
              <a:rPr lang="en-US" dirty="0" smtClean="0"/>
              <a:t>While </a:t>
            </a:r>
            <a:r>
              <a:rPr lang="en-US" dirty="0"/>
              <a:t>utilizing the assigned resources effectively and efficiently</a:t>
            </a:r>
          </a:p>
          <a:p>
            <a:pPr lvl="1" algn="just">
              <a:lnSpc>
                <a:spcPct val="160000"/>
              </a:lnSpc>
            </a:pPr>
            <a:r>
              <a:rPr lang="en-US" dirty="0" smtClean="0"/>
              <a:t>Accepted </a:t>
            </a:r>
            <a:r>
              <a:rPr lang="en-US" dirty="0"/>
              <a:t>by the customer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90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Advantages of Using Formal Project Management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121275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</a:pPr>
            <a:r>
              <a:rPr lang="en-US" altLang="en-US" dirty="0"/>
              <a:t>Better control of financial, physical, and human resources</a:t>
            </a:r>
          </a:p>
          <a:p>
            <a:pPr algn="just">
              <a:lnSpc>
                <a:spcPct val="90000"/>
              </a:lnSpc>
            </a:pPr>
            <a:r>
              <a:rPr lang="en-US" altLang="en-US" dirty="0"/>
              <a:t>Improved customer relations</a:t>
            </a:r>
          </a:p>
          <a:p>
            <a:pPr algn="just">
              <a:lnSpc>
                <a:spcPct val="90000"/>
              </a:lnSpc>
            </a:pPr>
            <a:r>
              <a:rPr lang="en-US" altLang="en-US" dirty="0"/>
              <a:t>Shorter development times</a:t>
            </a:r>
          </a:p>
          <a:p>
            <a:pPr algn="just">
              <a:lnSpc>
                <a:spcPct val="90000"/>
              </a:lnSpc>
            </a:pPr>
            <a:r>
              <a:rPr lang="en-US" altLang="en-US" dirty="0"/>
              <a:t>Lower costs</a:t>
            </a:r>
          </a:p>
          <a:p>
            <a:pPr algn="just">
              <a:lnSpc>
                <a:spcPct val="90000"/>
              </a:lnSpc>
            </a:pPr>
            <a:r>
              <a:rPr lang="en-US" altLang="en-US" dirty="0"/>
              <a:t>Higher quality and increased reliability</a:t>
            </a:r>
          </a:p>
          <a:p>
            <a:pPr algn="just">
              <a:lnSpc>
                <a:spcPct val="90000"/>
              </a:lnSpc>
            </a:pPr>
            <a:r>
              <a:rPr lang="en-US" altLang="en-US" dirty="0"/>
              <a:t>Higher profit margins</a:t>
            </a:r>
          </a:p>
          <a:p>
            <a:pPr algn="just">
              <a:lnSpc>
                <a:spcPct val="90000"/>
              </a:lnSpc>
            </a:pPr>
            <a:r>
              <a:rPr lang="en-US" altLang="en-US" dirty="0"/>
              <a:t>Improved productivity</a:t>
            </a:r>
          </a:p>
          <a:p>
            <a:pPr algn="just">
              <a:lnSpc>
                <a:spcPct val="90000"/>
              </a:lnSpc>
            </a:pPr>
            <a:r>
              <a:rPr lang="en-US" altLang="en-US" dirty="0"/>
              <a:t>Better internal coordination</a:t>
            </a:r>
          </a:p>
          <a:p>
            <a:pPr algn="just">
              <a:lnSpc>
                <a:spcPct val="90000"/>
              </a:lnSpc>
            </a:pPr>
            <a:r>
              <a:rPr lang="en-US" altLang="en-US" dirty="0"/>
              <a:t>Higher worker morale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81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" name="Picture 3" descr="project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9554"/>
            <a:ext cx="9144000" cy="651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8040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68032"/>
            <a:ext cx="9067800" cy="987693"/>
          </a:xfrm>
        </p:spPr>
        <p:txBody>
          <a:bodyPr>
            <a:norm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PM Tools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Techniques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55725"/>
            <a:ext cx="8610600" cy="5045075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T</a:t>
            </a:r>
            <a:r>
              <a:rPr lang="en-US" dirty="0" smtClean="0"/>
              <a:t>ools </a:t>
            </a:r>
            <a:r>
              <a:rPr lang="en-US" dirty="0"/>
              <a:t>and techniques assist project managers and their teams in </a:t>
            </a:r>
            <a:r>
              <a:rPr lang="en-US" b="1" dirty="0"/>
              <a:t>various aspects of project management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Mechanism </a:t>
            </a:r>
            <a:r>
              <a:rPr lang="en-US" dirty="0" smtClean="0"/>
              <a:t>applied to the  input  to create the output</a:t>
            </a:r>
          </a:p>
          <a:p>
            <a:pPr algn="just"/>
            <a:r>
              <a:rPr lang="en-US" dirty="0" smtClean="0"/>
              <a:t>Some </a:t>
            </a:r>
            <a:r>
              <a:rPr lang="en-US" dirty="0" smtClean="0"/>
              <a:t>specific </a:t>
            </a:r>
            <a:r>
              <a:rPr lang="en-US" dirty="0"/>
              <a:t>tools and techniques include:</a:t>
            </a:r>
          </a:p>
          <a:p>
            <a:pPr lvl="1" algn="just"/>
            <a:r>
              <a:rPr lang="en-US" sz="3000" dirty="0">
                <a:solidFill>
                  <a:srgbClr val="7030A0"/>
                </a:solidFill>
              </a:rPr>
              <a:t>Project charters, scope statements, and WBS (scope).</a:t>
            </a:r>
          </a:p>
          <a:p>
            <a:pPr lvl="1" algn="just"/>
            <a:r>
              <a:rPr lang="en-US" sz="3000" dirty="0">
                <a:solidFill>
                  <a:srgbClr val="00B050"/>
                </a:solidFill>
              </a:rPr>
              <a:t>Gantt charts, network diagrams, critical path analyses, critical chain scheduling (time).</a:t>
            </a:r>
          </a:p>
          <a:p>
            <a:pPr lvl="1" algn="just"/>
            <a:r>
              <a:rPr lang="en-US" sz="3000" dirty="0">
                <a:solidFill>
                  <a:srgbClr val="0033CC"/>
                </a:solidFill>
              </a:rPr>
              <a:t>Cost estimates and earned value management (cost).</a:t>
            </a:r>
          </a:p>
          <a:p>
            <a:pPr lvl="1" algn="just"/>
            <a:endParaRPr lang="en-US" sz="3500" dirty="0">
              <a:solidFill>
                <a:srgbClr val="0033CC"/>
              </a:solidFill>
            </a:endParaRPr>
          </a:p>
          <a:p>
            <a:pPr lvl="1" algn="just">
              <a:lnSpc>
                <a:spcPct val="9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BFE6-7D1D-4B8B-809C-A0F0442F73C3}" type="slidenum">
              <a:rPr lang="en-US">
                <a:solidFill>
                  <a:srgbClr val="000000"/>
                </a:solidFill>
              </a:rPr>
              <a:pPr/>
              <a:t>28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70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Context of IT Projects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839200" cy="5334000"/>
          </a:xfrm>
        </p:spPr>
        <p:txBody>
          <a:bodyPr>
            <a:normAutofit/>
          </a:bodyPr>
          <a:lstStyle/>
          <a:p>
            <a:pPr algn="just" eaLnBrk="1" hangingPunct="1">
              <a:defRPr/>
            </a:pPr>
            <a:r>
              <a:rPr lang="en-US" dirty="0" smtClean="0"/>
              <a:t>IT projects can be very diverse in terms of size,  complexity, products produced, application area, and resource requirements</a:t>
            </a:r>
          </a:p>
          <a:p>
            <a:pPr algn="just" eaLnBrk="1" hangingPunct="1">
              <a:defRPr/>
            </a:pPr>
            <a:r>
              <a:rPr lang="en-US" dirty="0" smtClean="0"/>
              <a:t>IT project team members often have diverse backgrounds and skill sets</a:t>
            </a:r>
          </a:p>
          <a:p>
            <a:pPr algn="just" eaLnBrk="1" hangingPunct="1">
              <a:defRPr/>
            </a:pPr>
            <a:r>
              <a:rPr lang="en-US" dirty="0" smtClean="0"/>
              <a:t>IT projects use diverse technologies that change rapidly.  Even within one technology area, people must be highly specialized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243638"/>
            <a:ext cx="2133600" cy="457200"/>
          </a:xfrm>
        </p:spPr>
        <p:txBody>
          <a:bodyPr/>
          <a:lstStyle/>
          <a:p>
            <a:pPr algn="l">
              <a:defRPr/>
            </a:pPr>
            <a:fld id="{561A9A81-2457-41E7-ABE5-F30B7C2EB368}" type="slidenum">
              <a:rPr lang="en-US"/>
              <a:pPr algn="l"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3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612775" y="533400"/>
            <a:ext cx="8153400" cy="990600"/>
          </a:xfrm>
        </p:spPr>
        <p:txBody>
          <a:bodyPr/>
          <a:lstStyle/>
          <a:p>
            <a:r>
              <a:rPr lang="en-US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 Aims </a:t>
            </a:r>
            <a:r>
              <a:rPr lang="en-US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Objectives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To develop an appreciation of key, generic project management concepts and techniques </a:t>
            </a:r>
            <a:r>
              <a:rPr lang="en-US" dirty="0" smtClean="0"/>
              <a:t>as well </a:t>
            </a:r>
            <a:r>
              <a:rPr lang="en-US" dirty="0"/>
              <a:t>as those techniques and approaches those are specific to the management of </a:t>
            </a:r>
            <a:r>
              <a:rPr lang="en-US" dirty="0" smtClean="0"/>
              <a:t>software projects</a:t>
            </a:r>
            <a:r>
              <a:rPr lang="en-US" dirty="0"/>
              <a:t>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973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Special characteristics of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projects 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915400" cy="53340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dirty="0" smtClean="0"/>
              <a:t>Invisibility</a:t>
            </a:r>
            <a:r>
              <a:rPr lang="en-US" dirty="0" smtClean="0"/>
              <a:t>: </a:t>
            </a:r>
            <a:r>
              <a:rPr lang="en-US" dirty="0" smtClean="0"/>
              <a:t>When </a:t>
            </a:r>
            <a:r>
              <a:rPr lang="en-US" dirty="0" smtClean="0"/>
              <a:t>physical artefacts such as bridge or road is being constructed the progress being made can actually be seen. With software progress is not immediately visible</a:t>
            </a:r>
          </a:p>
          <a:p>
            <a:pPr algn="just"/>
            <a:r>
              <a:rPr lang="en-US" b="1" dirty="0" smtClean="0"/>
              <a:t>Complexity</a:t>
            </a:r>
            <a:r>
              <a:rPr lang="en-US" dirty="0" smtClean="0"/>
              <a:t>: More </a:t>
            </a:r>
            <a:r>
              <a:rPr lang="en-US" dirty="0" smtClean="0"/>
              <a:t>complex then other engineering works</a:t>
            </a:r>
          </a:p>
          <a:p>
            <a:pPr algn="just"/>
            <a:r>
              <a:rPr lang="en-US" b="1" dirty="0" smtClean="0"/>
              <a:t>Conformity</a:t>
            </a:r>
            <a:r>
              <a:rPr lang="en-US" dirty="0" smtClean="0"/>
              <a:t> </a:t>
            </a:r>
            <a:r>
              <a:rPr lang="en-US" dirty="0" smtClean="0"/>
              <a:t>: Software </a:t>
            </a:r>
            <a:r>
              <a:rPr lang="en-US" dirty="0" smtClean="0"/>
              <a:t>developers have to confirm to the requirement of human clients. </a:t>
            </a:r>
            <a:endParaRPr lang="en-US" dirty="0"/>
          </a:p>
          <a:p>
            <a:pPr algn="just"/>
            <a:r>
              <a:rPr lang="en-US" b="1" dirty="0" smtClean="0"/>
              <a:t>Flexibility</a:t>
            </a:r>
            <a:r>
              <a:rPr lang="en-US" dirty="0" smtClean="0"/>
              <a:t>: </a:t>
            </a:r>
            <a:r>
              <a:rPr lang="en-US" dirty="0" smtClean="0"/>
              <a:t>That software is easy to change in seen as a strength. Software Systems are particularly subject to change</a:t>
            </a:r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B7AAED-7E07-4AA3-9781-C316C2D77B8C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4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 lIns="92075" tIns="46038" rIns="92075" bIns="46038">
            <a:noAutofit/>
          </a:bodyPr>
          <a:lstStyle/>
          <a:p>
            <a:pPr eaLnBrk="1" hangingPunct="1">
              <a:defRPr/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Importance of Software Project Management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1828800"/>
            <a:ext cx="8534400" cy="4486275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dirty="0" smtClean="0"/>
              <a:t>Software projects have more frailer rate</a:t>
            </a:r>
          </a:p>
          <a:p>
            <a:pPr algn="just" eaLnBrk="1" hangingPunct="1">
              <a:defRPr/>
            </a:pPr>
            <a:r>
              <a:rPr lang="en-US" dirty="0" smtClean="0"/>
              <a:t>Final project is invisible until it ends</a:t>
            </a:r>
          </a:p>
          <a:p>
            <a:pPr algn="just" eaLnBrk="1" hangingPunct="1">
              <a:defRPr/>
            </a:pPr>
            <a:r>
              <a:rPr lang="en-US" dirty="0" smtClean="0"/>
              <a:t>Software Project use lot of effort, time , recourses &amp; money</a:t>
            </a:r>
          </a:p>
          <a:p>
            <a:pPr algn="just" eaLnBrk="1" hangingPunct="1">
              <a:defRPr/>
            </a:pPr>
            <a:r>
              <a:rPr lang="en-US" dirty="0" smtClean="0"/>
              <a:t>The need for Software projects keeps increasing</a:t>
            </a:r>
          </a:p>
          <a:p>
            <a:pPr lvl="1" algn="just" eaLnBrk="1" hangingPunct="1">
              <a:buFontTx/>
              <a:buNone/>
              <a:defRPr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pPr algn="ctr">
              <a:defRPr/>
            </a:pPr>
            <a:fld id="{6FC05F6D-D67D-4BDE-9A4C-CD71BF5B7B0A}" type="slidenum">
              <a:rPr lang="en-US"/>
              <a:pPr algn="ctr"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24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571" y="304800"/>
            <a:ext cx="8229600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534400" cy="550227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Kathy Schwalbe, “</a:t>
            </a:r>
            <a:r>
              <a:rPr lang="en-US" i="1" dirty="0"/>
              <a:t>Information Technology Project Management</a:t>
            </a:r>
            <a:r>
              <a:rPr lang="en-US" dirty="0"/>
              <a:t>”, Sixth Edition, THOMSON </a:t>
            </a:r>
            <a:r>
              <a:rPr lang="en-US" dirty="0" smtClean="0"/>
              <a:t>Course Technology</a:t>
            </a:r>
            <a:r>
              <a:rPr lang="en-US" dirty="0"/>
              <a:t>, (ISBN 81-315-0123-X)</a:t>
            </a:r>
          </a:p>
          <a:p>
            <a:pPr algn="just"/>
            <a:r>
              <a:rPr lang="en-US" dirty="0"/>
              <a:t>Harold </a:t>
            </a:r>
            <a:r>
              <a:rPr lang="en-US" dirty="0" err="1"/>
              <a:t>Kerzner</a:t>
            </a:r>
            <a:r>
              <a:rPr lang="en-US" dirty="0"/>
              <a:t>, “</a:t>
            </a:r>
            <a:r>
              <a:rPr lang="en-US" i="1" dirty="0"/>
              <a:t>Project Management: A Systems Approach to Planning, Scheduling, and Controlling</a:t>
            </a:r>
            <a:r>
              <a:rPr lang="en-US" dirty="0"/>
              <a:t>”, Wiley; 8th edition, ISBN: </a:t>
            </a:r>
            <a:r>
              <a:rPr lang="en-US" dirty="0" smtClean="0"/>
              <a:t>0471225770</a:t>
            </a:r>
          </a:p>
          <a:p>
            <a:pPr algn="just"/>
            <a:r>
              <a:rPr lang="en-US" dirty="0" smtClean="0"/>
              <a:t>Bob Hughes, Mike </a:t>
            </a:r>
            <a:r>
              <a:rPr lang="en-US" dirty="0" err="1" smtClean="0"/>
              <a:t>Cotterell</a:t>
            </a:r>
            <a:r>
              <a:rPr lang="en-US" dirty="0" smtClean="0"/>
              <a:t>, </a:t>
            </a:r>
            <a:r>
              <a:rPr lang="en-US" dirty="0" err="1" smtClean="0"/>
              <a:t>Rajib</a:t>
            </a:r>
            <a:r>
              <a:rPr lang="en-US" dirty="0" smtClean="0"/>
              <a:t> Mall , “</a:t>
            </a:r>
            <a:r>
              <a:rPr lang="en-US" i="1" dirty="0" smtClean="0"/>
              <a:t>Software Project Management</a:t>
            </a:r>
            <a:r>
              <a:rPr lang="en-US" dirty="0" smtClean="0"/>
              <a:t>”, fifth Edition, Mc </a:t>
            </a:r>
            <a:r>
              <a:rPr lang="en-US" dirty="0" err="1" smtClean="0"/>
              <a:t>Graw</a:t>
            </a:r>
            <a:r>
              <a:rPr lang="en-US" dirty="0" smtClean="0"/>
              <a:t> Hill, ISBN 9780071072748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215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12774" y="297976"/>
            <a:ext cx="8153400" cy="990600"/>
          </a:xfrm>
        </p:spPr>
        <p:txBody>
          <a:bodyPr/>
          <a:lstStyle/>
          <a:p>
            <a:r>
              <a:rPr lang="en-US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88576"/>
            <a:ext cx="8991600" cy="4495800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At the end of the module the student will be able to:</a:t>
            </a:r>
          </a:p>
          <a:p>
            <a:pPr algn="just"/>
            <a:r>
              <a:rPr lang="en-US" sz="2400" dirty="0" smtClean="0"/>
              <a:t>Explain </a:t>
            </a:r>
            <a:r>
              <a:rPr lang="en-US" sz="2400" dirty="0"/>
              <a:t>how a project can be broken down into stages and what each stage contributes to </a:t>
            </a:r>
            <a:r>
              <a:rPr lang="en-US" sz="2400" dirty="0" smtClean="0"/>
              <a:t>the project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 smtClean="0"/>
              <a:t>Select </a:t>
            </a:r>
            <a:r>
              <a:rPr lang="en-US" sz="2400" dirty="0"/>
              <a:t>appropriate techniques to use in different stages of a project.</a:t>
            </a:r>
          </a:p>
          <a:p>
            <a:pPr algn="just"/>
            <a:r>
              <a:rPr lang="en-US" sz="2400" dirty="0" smtClean="0"/>
              <a:t>Justify </a:t>
            </a:r>
            <a:r>
              <a:rPr lang="en-US" sz="2400" dirty="0"/>
              <a:t>the appropriateness of these techniques, and apply them to practical situations.</a:t>
            </a:r>
          </a:p>
          <a:p>
            <a:pPr algn="just"/>
            <a:r>
              <a:rPr lang="en-US" sz="2400" dirty="0" smtClean="0"/>
              <a:t>Explain </a:t>
            </a:r>
            <a:r>
              <a:rPr lang="en-US" sz="2400" dirty="0"/>
              <a:t>the limitations of the project approach in developing information/software systems.</a:t>
            </a:r>
          </a:p>
          <a:p>
            <a:pPr algn="just"/>
            <a:r>
              <a:rPr lang="en-US" sz="2400" dirty="0" smtClean="0"/>
              <a:t>Explain </a:t>
            </a:r>
            <a:r>
              <a:rPr lang="en-US" sz="2400" dirty="0"/>
              <a:t>the roles and responsibilities of a project manager.</a:t>
            </a:r>
          </a:p>
          <a:p>
            <a:pPr algn="just"/>
            <a:r>
              <a:rPr lang="en-US" sz="2400" dirty="0" smtClean="0"/>
              <a:t>Identify </a:t>
            </a:r>
            <a:r>
              <a:rPr lang="en-US" sz="2400" dirty="0"/>
              <a:t>relevant software tools for different project management activities.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6078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 Syllabus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612774" y="1219200"/>
            <a:ext cx="8302625" cy="525780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Introduction </a:t>
            </a:r>
            <a:r>
              <a:rPr lang="en-US" dirty="0"/>
              <a:t>to project management and the profile of a software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Project </a:t>
            </a:r>
            <a:r>
              <a:rPr lang="en-US" dirty="0"/>
              <a:t>Integration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Scope </a:t>
            </a:r>
            <a:r>
              <a:rPr lang="en-US" dirty="0"/>
              <a:t>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Time </a:t>
            </a:r>
            <a:r>
              <a:rPr lang="en-US" dirty="0"/>
              <a:t>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Cost </a:t>
            </a:r>
            <a:r>
              <a:rPr lang="en-US" dirty="0"/>
              <a:t>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Quality </a:t>
            </a:r>
            <a:r>
              <a:rPr lang="en-US" dirty="0"/>
              <a:t>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Human </a:t>
            </a:r>
            <a:r>
              <a:rPr lang="en-US" dirty="0"/>
              <a:t>Resource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Communications </a:t>
            </a:r>
            <a:r>
              <a:rPr lang="en-US" dirty="0"/>
              <a:t>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Risk </a:t>
            </a:r>
            <a:r>
              <a:rPr lang="en-US" dirty="0"/>
              <a:t>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Procurement </a:t>
            </a:r>
            <a:r>
              <a:rPr lang="en-US" dirty="0"/>
              <a:t>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Roles </a:t>
            </a:r>
            <a:r>
              <a:rPr lang="en-US" dirty="0"/>
              <a:t>and responsibilities of a project Manager</a:t>
            </a:r>
            <a:endParaRPr lang="en-US" altLang="en-US" dirty="0" smtClean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59" b="6236"/>
          <a:stretch/>
        </p:blipFill>
        <p:spPr>
          <a:xfrm rot="955231">
            <a:off x="5562600" y="2362200"/>
            <a:ext cx="2808302" cy="252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90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612775" y="457200"/>
            <a:ext cx="8153400" cy="990600"/>
          </a:xfrm>
        </p:spPr>
        <p:txBody>
          <a:bodyPr/>
          <a:lstStyle/>
          <a:p>
            <a:r>
              <a:rPr lang="en-US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Assessment &amp; weighting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00B050"/>
                </a:solidFill>
              </a:rPr>
              <a:t>Continuous </a:t>
            </a:r>
            <a:r>
              <a:rPr lang="en-US" altLang="en-US" b="1" dirty="0" smtClean="0">
                <a:solidFill>
                  <a:srgbClr val="00B050"/>
                </a:solidFill>
              </a:rPr>
              <a:t>assessment</a:t>
            </a:r>
          </a:p>
          <a:p>
            <a:pPr lvl="1"/>
            <a:r>
              <a:rPr lang="en-US" dirty="0"/>
              <a:t>In Class participation, group </a:t>
            </a:r>
            <a:r>
              <a:rPr lang="en-US" dirty="0" smtClean="0"/>
              <a:t>work and Tutorials -50%</a:t>
            </a:r>
            <a:endParaRPr lang="en-US" altLang="en-US" dirty="0" smtClean="0"/>
          </a:p>
          <a:p>
            <a:r>
              <a:rPr lang="en-US" altLang="en-US" b="1" dirty="0">
                <a:solidFill>
                  <a:srgbClr val="00B050"/>
                </a:solidFill>
              </a:rPr>
              <a:t>End Semester Examination</a:t>
            </a:r>
          </a:p>
          <a:p>
            <a:pPr lvl="1"/>
            <a:r>
              <a:rPr lang="en-US" altLang="en-US" dirty="0" smtClean="0"/>
              <a:t>Structured Examination </a:t>
            </a:r>
            <a:r>
              <a:rPr lang="en-US" altLang="en-US" dirty="0" smtClean="0"/>
              <a:t>Paper- 50 %</a:t>
            </a:r>
          </a:p>
        </p:txBody>
      </p:sp>
    </p:spTree>
    <p:extLst>
      <p:ext uri="{BB962C8B-B14F-4D97-AF65-F5344CB8AC3E}">
        <p14:creationId xmlns:p14="http://schemas.microsoft.com/office/powerpoint/2010/main" val="353225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612775" y="457200"/>
            <a:ext cx="8153400" cy="9906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Prescribed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endParaRPr lang="en-US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Kathy </a:t>
            </a:r>
            <a:r>
              <a:rPr lang="en-US" dirty="0"/>
              <a:t>Schwalbe</a:t>
            </a:r>
            <a:r>
              <a:rPr lang="en-US" dirty="0" smtClean="0"/>
              <a:t>,</a:t>
            </a:r>
            <a:r>
              <a:rPr lang="en-US" dirty="0"/>
              <a:t> “</a:t>
            </a:r>
            <a:r>
              <a:rPr lang="en-US" i="1" dirty="0"/>
              <a:t>Information Technology Project Management</a:t>
            </a:r>
            <a:r>
              <a:rPr lang="en-US" dirty="0" smtClean="0"/>
              <a:t>”, </a:t>
            </a:r>
            <a:r>
              <a:rPr lang="en-US" dirty="0"/>
              <a:t>Sixth Edition, THOMSON Course</a:t>
            </a:r>
          </a:p>
          <a:p>
            <a:pPr marL="0" indent="0" algn="just">
              <a:buNone/>
            </a:pPr>
            <a:r>
              <a:rPr lang="en-US" dirty="0" smtClean="0"/>
              <a:t>    Technology</a:t>
            </a:r>
            <a:r>
              <a:rPr lang="en-US" dirty="0"/>
              <a:t>, (ISBN 81-315-0123-X)</a:t>
            </a:r>
          </a:p>
          <a:p>
            <a:pPr algn="just"/>
            <a:r>
              <a:rPr lang="en-US" dirty="0" smtClean="0"/>
              <a:t>Steve </a:t>
            </a:r>
            <a:r>
              <a:rPr lang="en-US" dirty="0"/>
              <a:t>McConnell, </a:t>
            </a:r>
            <a:r>
              <a:rPr lang="en-US" dirty="0" smtClean="0"/>
              <a:t>“</a:t>
            </a:r>
            <a:r>
              <a:rPr lang="en-US" i="1" dirty="0"/>
              <a:t>Software </a:t>
            </a:r>
            <a:r>
              <a:rPr lang="en-US" i="1" dirty="0"/>
              <a:t>Project Survival </a:t>
            </a:r>
            <a:r>
              <a:rPr lang="en-US" i="1" dirty="0"/>
              <a:t>Guide</a:t>
            </a:r>
            <a:r>
              <a:rPr lang="en-US" dirty="0" smtClean="0"/>
              <a:t>”, </a:t>
            </a:r>
            <a:r>
              <a:rPr lang="en-US" dirty="0"/>
              <a:t>Microsoft Press, ISBN: 1572316217</a:t>
            </a:r>
          </a:p>
          <a:p>
            <a:pPr algn="just"/>
            <a:r>
              <a:rPr lang="en-US" dirty="0" smtClean="0"/>
              <a:t>Harold </a:t>
            </a:r>
            <a:r>
              <a:rPr lang="en-US" dirty="0" err="1"/>
              <a:t>Kerzner</a:t>
            </a:r>
            <a:r>
              <a:rPr lang="en-US" dirty="0"/>
              <a:t>, </a:t>
            </a:r>
            <a:r>
              <a:rPr lang="en-US" dirty="0" smtClean="0"/>
              <a:t>“</a:t>
            </a:r>
            <a:r>
              <a:rPr lang="en-US" i="1" dirty="0"/>
              <a:t>Project </a:t>
            </a:r>
            <a:r>
              <a:rPr lang="en-US" i="1" dirty="0"/>
              <a:t>Management: A Systems Approach to Planning, Scheduling, and </a:t>
            </a:r>
            <a:r>
              <a:rPr lang="en-US" i="1" dirty="0"/>
              <a:t>Controlling</a:t>
            </a:r>
            <a:r>
              <a:rPr lang="en-US" dirty="0" smtClean="0"/>
              <a:t>”, Wiley</a:t>
            </a:r>
            <a:r>
              <a:rPr lang="en-US" dirty="0"/>
              <a:t>; 8th edition, ISBN: 0471225770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33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343400"/>
            <a:ext cx="7543800" cy="2514600"/>
          </a:xfrm>
          <a:noFill/>
        </p:spPr>
        <p:txBody>
          <a:bodyPr anchorCtr="1">
            <a:normAutofit fontScale="92500"/>
          </a:bodyPr>
          <a:lstStyle/>
          <a:p>
            <a:pPr>
              <a:lnSpc>
                <a:spcPct val="170000"/>
              </a:lnSpc>
            </a:pPr>
            <a:r>
              <a:rPr lang="en-US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Week </a:t>
            </a:r>
            <a:r>
              <a:rPr lang="en-US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</a:t>
            </a:r>
          </a:p>
          <a:p>
            <a:pPr>
              <a:lnSpc>
                <a:spcPct val="17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Introduction </a:t>
            </a:r>
            <a:r>
              <a:rPr lang="en-US" b="1" dirty="0">
                <a:solidFill>
                  <a:schemeClr val="tx1"/>
                </a:solidFill>
              </a:rPr>
              <a:t>to project management and the profile of a software project</a:t>
            </a:r>
            <a:endParaRPr lang="en-US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4419600" y="2057400"/>
            <a:ext cx="4724400" cy="2514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 smtClean="0"/>
              <a:t>HNDIT2302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</a:t>
            </a:r>
            <a:r>
              <a:rPr lang="en-US" sz="3600" b="1" dirty="0"/>
              <a:t>IT Project Management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105400"/>
            <a:ext cx="1752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9780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59" b="6236"/>
          <a:stretch/>
        </p:blipFill>
        <p:spPr>
          <a:xfrm>
            <a:off x="1066800" y="416531"/>
            <a:ext cx="7010400" cy="629698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ND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ND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7D6EB70-AC5D-4C93-8EC9-DDBA92A97C78}" vid="{AD4A3A70-3E62-4EFF-A645-92967231B92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HNDIT</Template>
  <TotalTime>1130</TotalTime>
  <Words>1342</Words>
  <Application>Microsoft Office PowerPoint</Application>
  <PresentationFormat>On-screen Show (4:3)</PresentationFormat>
  <Paragraphs>192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Times New Roman</vt:lpstr>
      <vt:lpstr>HNDIT</vt:lpstr>
      <vt:lpstr>1_HNDIT</vt:lpstr>
      <vt:lpstr>HNDIT2302  IT Project Management</vt:lpstr>
      <vt:lpstr>Module Data</vt:lpstr>
      <vt:lpstr>Module Aims &amp; Objectives</vt:lpstr>
      <vt:lpstr>Learning Outcomes</vt:lpstr>
      <vt:lpstr>Outline Syllabus</vt:lpstr>
      <vt:lpstr>Assessment &amp; weighting</vt:lpstr>
      <vt:lpstr>Prescribed Text</vt:lpstr>
      <vt:lpstr>HNDIT2302  IT Project Management</vt:lpstr>
      <vt:lpstr>PowerPoint Presentation</vt:lpstr>
      <vt:lpstr>What is a Project?</vt:lpstr>
      <vt:lpstr>What is a Project?</vt:lpstr>
      <vt:lpstr>Project Attributes</vt:lpstr>
      <vt:lpstr>Project Example </vt:lpstr>
      <vt:lpstr>The Triple Constraint</vt:lpstr>
      <vt:lpstr>The Triple Constraint</vt:lpstr>
      <vt:lpstr>The Triple Constraint of PM</vt:lpstr>
      <vt:lpstr>The Triple Constraint of PM , cont’</vt:lpstr>
      <vt:lpstr>What is Project Management? </vt:lpstr>
      <vt:lpstr>What is Project Management? ….</vt:lpstr>
      <vt:lpstr>Project initiation </vt:lpstr>
      <vt:lpstr>Project planning</vt:lpstr>
      <vt:lpstr>Project execution</vt:lpstr>
      <vt:lpstr>Project Monitoring and control</vt:lpstr>
      <vt:lpstr>Project closure</vt:lpstr>
      <vt:lpstr>Successful Project Management</vt:lpstr>
      <vt:lpstr>Advantages of Using Formal Project Management</vt:lpstr>
      <vt:lpstr>PowerPoint Presentation</vt:lpstr>
      <vt:lpstr>PM Tools and Techniques</vt:lpstr>
      <vt:lpstr>The Context of IT Projects</vt:lpstr>
      <vt:lpstr>Special characteristics of IT projects </vt:lpstr>
      <vt:lpstr>Importance of Software Project Management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 X55</dc:creator>
  <cp:lastModifiedBy>Acer</cp:lastModifiedBy>
  <cp:revision>144</cp:revision>
  <dcterms:created xsi:type="dcterms:W3CDTF">2014-03-07T13:02:25Z</dcterms:created>
  <dcterms:modified xsi:type="dcterms:W3CDTF">2018-05-20T12:33:36Z</dcterms:modified>
</cp:coreProperties>
</file>