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5F377-7433-4D49-B236-2193C46D21A7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9AD97-7BE1-412C-B81D-F69B26E6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4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2E26-FAD5-41BB-A39B-9BD81BE92F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2E26-FAD5-41BB-A39B-9BD81BE92F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2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1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Qualitative Risk Analysis</a:t>
            </a:r>
            <a:b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Performing a qualitative analysis of risk and conditions to prioritize their effects on project objectives.</a:t>
            </a:r>
          </a:p>
          <a:p>
            <a:pPr algn="just"/>
            <a:r>
              <a:rPr lang="en-US" altLang="en-US" dirty="0"/>
              <a:t>Assess the likelihood and impact of identified risks to determine their magnitude and </a:t>
            </a:r>
            <a:r>
              <a:rPr lang="en-US" altLang="en-US" dirty="0" smtClean="0"/>
              <a:t>priority.</a:t>
            </a:r>
          </a:p>
          <a:p>
            <a:pPr algn="just"/>
            <a:r>
              <a:rPr lang="en-US" altLang="en-US" dirty="0"/>
              <a:t>Risk quantification tools and techniques include 	</a:t>
            </a:r>
          </a:p>
          <a:p>
            <a:pPr lvl="1" algn="just"/>
            <a:r>
              <a:rPr lang="en-US" altLang="en-US" dirty="0"/>
              <a:t>Probability/Impact matrixes</a:t>
            </a:r>
          </a:p>
          <a:p>
            <a:pPr lvl="1" algn="just"/>
            <a:r>
              <a:rPr lang="en-US" altLang="en-US" dirty="0"/>
              <a:t>The Top 10 Risk Item Tracking technique</a:t>
            </a:r>
          </a:p>
          <a:p>
            <a:pPr lvl="1" algn="just"/>
            <a:r>
              <a:rPr lang="en-US" altLang="en-US" dirty="0"/>
              <a:t>Expert judgment</a:t>
            </a:r>
          </a:p>
          <a:p>
            <a:pPr algn="just"/>
            <a:endParaRPr lang="en-US" alt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41BC-A65B-474A-AE0C-E6F644097D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7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88E82-F6B1-41E1-844B-EC12A4BEC4B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Quantitative Risk Analysis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en-US" dirty="0"/>
              <a:t>Often follows qualitative risk analysis, but both can be done together or separately</a:t>
            </a:r>
          </a:p>
          <a:p>
            <a:pPr algn="just"/>
            <a:r>
              <a:rPr lang="en-US" altLang="en-US" dirty="0"/>
              <a:t>Large, complex projects involving leading edge technologies often require extensive quantitative risk analysis</a:t>
            </a:r>
          </a:p>
          <a:p>
            <a:pPr algn="just"/>
            <a:r>
              <a:rPr lang="en-US" altLang="en-US" dirty="0"/>
              <a:t>Main techniques include</a:t>
            </a:r>
          </a:p>
          <a:p>
            <a:pPr lvl="1" algn="just"/>
            <a:r>
              <a:rPr lang="en-US" altLang="en-US" dirty="0"/>
              <a:t>decision tree analysis</a:t>
            </a:r>
          </a:p>
          <a:p>
            <a:pPr lvl="1" algn="just"/>
            <a:r>
              <a:rPr lang="en-US" alt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261162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9F549-FD0E-4525-AFB8-E73E05CBAC0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Response Planning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2999"/>
            <a:ext cx="9067800" cy="557847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altLang="en-US" dirty="0"/>
              <a:t>After identifying and quantifying risks, you must decide how to respond to them</a:t>
            </a:r>
          </a:p>
          <a:p>
            <a:pPr algn="just">
              <a:lnSpc>
                <a:spcPct val="160000"/>
              </a:lnSpc>
            </a:pPr>
            <a:r>
              <a:rPr lang="en-US" altLang="en-US" dirty="0"/>
              <a:t>Four main strategies:</a:t>
            </a:r>
          </a:p>
          <a:p>
            <a:pPr lvl="1" algn="just">
              <a:lnSpc>
                <a:spcPct val="160000"/>
              </a:lnSpc>
            </a:pPr>
            <a:r>
              <a:rPr lang="en-US" altLang="en-US" dirty="0"/>
              <a:t>Risk avoidance: eliminating a specific threat or risk, usually by eliminating its causes</a:t>
            </a:r>
          </a:p>
          <a:p>
            <a:pPr lvl="1" algn="just">
              <a:lnSpc>
                <a:spcPct val="160000"/>
              </a:lnSpc>
            </a:pPr>
            <a:r>
              <a:rPr lang="en-US" altLang="en-US" dirty="0"/>
              <a:t>Risk acceptance: accepting the consequences should a risk occur</a:t>
            </a:r>
          </a:p>
          <a:p>
            <a:pPr lvl="1" algn="just">
              <a:lnSpc>
                <a:spcPct val="160000"/>
              </a:lnSpc>
            </a:pPr>
            <a:r>
              <a:rPr lang="en-US" altLang="en-US" dirty="0"/>
              <a:t>Risk transference:  shifting the consequence of a risk and responsibility for its management to a third party</a:t>
            </a:r>
          </a:p>
          <a:p>
            <a:pPr lvl="1" algn="just">
              <a:lnSpc>
                <a:spcPct val="160000"/>
              </a:lnSpc>
            </a:pPr>
            <a:r>
              <a:rPr lang="en-US" altLang="en-US" dirty="0"/>
              <a:t>Risk mitigation: reducing the impact of a risk event by reducing the probability of its occurrence</a:t>
            </a:r>
          </a:p>
        </p:txBody>
      </p:sp>
    </p:spTree>
    <p:extLst>
      <p:ext uri="{BB962C8B-B14F-4D97-AF65-F5344CB8AC3E}">
        <p14:creationId xmlns:p14="http://schemas.microsoft.com/office/powerpoint/2010/main" val="848708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57C6-9824-47CF-BFA4-337FFE8BB7C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Risk Mitigation Strategies for Technical, Cost, and Schedule Risks</a:t>
            </a:r>
            <a:endParaRPr lang="en-US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23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30387"/>
            <a:ext cx="8763000" cy="418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0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A50D5-E25D-45AD-8749-E898332BACD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Monitoring and Control</a:t>
            </a:r>
            <a:endParaRPr lang="en-US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Monitoring risks involves knowing their status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Controlling risks involves carrying out the risk management plans as risks occur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Workarounds are unplanned responses to risk events that must be done when there are no contingency plans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The main outputs of risk monitoring and control are corrective action, project change requests, and updates to other plans 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6126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4A1FD-99FB-4073-A9BE-6A12398B26C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Response Control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4791075"/>
          </a:xfrm>
        </p:spPr>
        <p:txBody>
          <a:bodyPr/>
          <a:lstStyle/>
          <a:p>
            <a:pPr algn="just"/>
            <a:r>
              <a:rPr lang="en-US" altLang="en-US" dirty="0"/>
              <a:t>Risk response control involves executing the risk management processes and the risk management plan to respond to risk events</a:t>
            </a:r>
          </a:p>
          <a:p>
            <a:pPr algn="just"/>
            <a:r>
              <a:rPr lang="en-US" altLang="en-US" dirty="0"/>
              <a:t>Risks must be monitored based on defined milestones and decisions made regarding risks and mitigation strategies</a:t>
            </a:r>
          </a:p>
          <a:p>
            <a:pPr algn="just"/>
            <a:r>
              <a:rPr lang="en-US" altLang="en-US" dirty="0"/>
              <a:t>Sometimes workarounds or unplanned responses to risk events are needed when there are no contingency plans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06220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C66C7-6693-4607-A2CC-EE6F7A270DD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/>
              <a:t>Using Software to Assist in Project Risk Management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Databases can keep track of risks.  Many IT departments have issue tracking databases</a:t>
            </a:r>
          </a:p>
          <a:p>
            <a:pPr algn="just"/>
            <a:r>
              <a:rPr lang="en-US" altLang="en-US" dirty="0"/>
              <a:t>Spreadsheets can aid in tracking and quantifying risks</a:t>
            </a:r>
          </a:p>
          <a:p>
            <a:pPr algn="just"/>
            <a:r>
              <a:rPr lang="en-US" altLang="en-US" dirty="0"/>
              <a:t>More sophisticated risk management software, such as Monte Carlo simulation tools, help in analyzing project risks</a:t>
            </a:r>
          </a:p>
        </p:txBody>
      </p:sp>
    </p:spTree>
    <p:extLst>
      <p:ext uri="{BB962C8B-B14F-4D97-AF65-F5344CB8AC3E}">
        <p14:creationId xmlns:p14="http://schemas.microsoft.com/office/powerpoint/2010/main" val="2433874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US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40000"/>
              </a:spcBef>
            </a:pPr>
            <a:r>
              <a:rPr lang="en-US" dirty="0" smtClean="0"/>
              <a:t>“Information </a:t>
            </a:r>
            <a:r>
              <a:rPr lang="en-US" dirty="0"/>
              <a:t>Technology Project Management</a:t>
            </a:r>
            <a:r>
              <a:rPr lang="en-US" dirty="0" smtClean="0"/>
              <a:t>”, </a:t>
            </a:r>
            <a:r>
              <a:rPr lang="en-US" dirty="0"/>
              <a:t>Kathy Schwalbe, </a:t>
            </a:r>
            <a:r>
              <a:rPr lang="en-US" dirty="0" smtClean="0"/>
              <a:t>sixth </a:t>
            </a:r>
            <a:r>
              <a:rPr lang="en-US" dirty="0"/>
              <a:t>Edition, THOMSON Course </a:t>
            </a:r>
            <a:r>
              <a:rPr lang="en-US" dirty="0" smtClean="0"/>
              <a:t>Technology</a:t>
            </a:r>
            <a:endParaRPr lang="en-US" dirty="0"/>
          </a:p>
          <a:p>
            <a:pPr marL="0" indent="0" algn="just">
              <a:spcBef>
                <a:spcPct val="40000"/>
              </a:spcBef>
              <a:buNone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EE52-0A3E-4056-BF10-76CEB3A6A0B6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1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8B24-643D-4C41-AEAB-A65C799DB24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" name="Rectangle 13"/>
          <p:cNvSpPr txBox="1">
            <a:spLocks noChangeArrowheads="1"/>
          </p:cNvSpPr>
          <p:nvPr/>
        </p:nvSpPr>
        <p:spPr>
          <a:xfrm>
            <a:off x="4648200" y="2362200"/>
            <a:ext cx="441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smtClean="0"/>
              <a:t>HNDIT2302</a:t>
            </a:r>
            <a:br>
              <a:rPr lang="en-US" b="1" smtClean="0"/>
            </a:br>
            <a:r>
              <a:rPr lang="en-US" b="1" smtClean="0"/>
              <a:t> </a:t>
            </a:r>
            <a:r>
              <a:rPr lang="en-US" sz="3600" b="1" smtClean="0"/>
              <a:t>IT Project Management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524000" y="4953000"/>
            <a:ext cx="56407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Risk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892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Objectives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Discuss the importance of good project risk management </a:t>
            </a:r>
          </a:p>
          <a:p>
            <a:pPr algn="just"/>
            <a:r>
              <a:rPr lang="en-US" dirty="0"/>
              <a:t>Discuss the risk management processes </a:t>
            </a:r>
          </a:p>
          <a:p>
            <a:pPr algn="just"/>
            <a:r>
              <a:rPr lang="en-US" dirty="0"/>
              <a:t>Identify tools and techniques available for risk </a:t>
            </a:r>
            <a:r>
              <a:rPr lang="en-US" dirty="0" smtClean="0"/>
              <a:t>management.</a:t>
            </a:r>
          </a:p>
          <a:p>
            <a:pPr algn="just"/>
            <a:r>
              <a:rPr lang="en-US" dirty="0" smtClean="0"/>
              <a:t> Describe </a:t>
            </a:r>
            <a:r>
              <a:rPr lang="en-US" dirty="0"/>
              <a:t>different risk response planning </a:t>
            </a:r>
            <a:r>
              <a:rPr lang="en-US" dirty="0" smtClean="0"/>
              <a:t>strategies.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41BC-A65B-474A-AE0C-E6F644097D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1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50D3A-EE25-45E0-A722-E000D46F5F7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Risk?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en-US" sz="3600" dirty="0"/>
              <a:t>A dictionary definition of risk is “the possibility of loss or injury”</a:t>
            </a:r>
          </a:p>
          <a:p>
            <a:pPr algn="just">
              <a:lnSpc>
                <a:spcPct val="90000"/>
              </a:lnSpc>
            </a:pPr>
            <a:r>
              <a:rPr lang="en-US" altLang="en-US" sz="3600" dirty="0"/>
              <a:t>Project risk involves understanding potential problems that might occur on the project and how they might impede project success</a:t>
            </a:r>
          </a:p>
          <a:p>
            <a:pPr algn="just">
              <a:lnSpc>
                <a:spcPct val="90000"/>
              </a:lnSpc>
            </a:pPr>
            <a:r>
              <a:rPr lang="en-US" altLang="en-US" sz="3600" dirty="0"/>
              <a:t>Risk management is like a form of insurance; it is an investment</a:t>
            </a:r>
          </a:p>
        </p:txBody>
      </p:sp>
    </p:spTree>
    <p:extLst>
      <p:ext uri="{BB962C8B-B14F-4D97-AF65-F5344CB8AC3E}">
        <p14:creationId xmlns:p14="http://schemas.microsoft.com/office/powerpoint/2010/main" val="159886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Risk Management is the systematic process of identifying, analyzing, and responding to project risk. </a:t>
            </a:r>
          </a:p>
          <a:p>
            <a:pPr algn="just"/>
            <a:r>
              <a:rPr lang="en-US" dirty="0" smtClean="0"/>
              <a:t>The major processes in Project Risk Management :</a:t>
            </a:r>
          </a:p>
          <a:p>
            <a:pPr lvl="1" algn="just"/>
            <a:r>
              <a:rPr lang="en-US" dirty="0" smtClean="0"/>
              <a:t>Risk Management Planning</a:t>
            </a:r>
          </a:p>
          <a:p>
            <a:pPr lvl="1" algn="just"/>
            <a:r>
              <a:rPr lang="en-US" dirty="0" smtClean="0"/>
              <a:t>Risk Identification</a:t>
            </a:r>
          </a:p>
          <a:p>
            <a:pPr lvl="1" algn="just"/>
            <a:r>
              <a:rPr lang="en-US" dirty="0" smtClean="0"/>
              <a:t>Qualitative Risk Analysis</a:t>
            </a:r>
          </a:p>
          <a:p>
            <a:pPr lvl="1" algn="just"/>
            <a:r>
              <a:rPr lang="en-US" dirty="0" smtClean="0"/>
              <a:t>Quantitative </a:t>
            </a:r>
            <a:r>
              <a:rPr lang="en-US" dirty="0"/>
              <a:t>Risk </a:t>
            </a:r>
            <a:r>
              <a:rPr lang="en-US" dirty="0" smtClean="0"/>
              <a:t>Analysis</a:t>
            </a:r>
          </a:p>
          <a:p>
            <a:pPr lvl="1" algn="just"/>
            <a:r>
              <a:rPr lang="en-US" dirty="0" smtClean="0"/>
              <a:t>Risk Response Planning</a:t>
            </a:r>
          </a:p>
          <a:p>
            <a:pPr lvl="1" algn="just"/>
            <a:r>
              <a:rPr lang="en-US" dirty="0" smtClean="0"/>
              <a:t>Risk Monitoring and Control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41BC-A65B-474A-AE0C-E6F644097D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4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92B74-FDFC-4D9F-9628-14DB0E80ADC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Management Planning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altLang="en-US" sz="3200" dirty="0"/>
              <a:t>Risk management </a:t>
            </a:r>
            <a:r>
              <a:rPr lang="en-US" altLang="en-US" sz="3200" dirty="0" smtClean="0"/>
              <a:t>planning is </a:t>
            </a:r>
            <a:r>
              <a:rPr lang="en-US" altLang="en-US" sz="3200" dirty="0"/>
              <a:t>deciding how to approach and plan the risk management activities for the </a:t>
            </a:r>
            <a:r>
              <a:rPr lang="en-US" altLang="en-US" sz="3200" dirty="0" smtClean="0"/>
              <a:t>project.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altLang="en-US" sz="3200" dirty="0" smtClean="0"/>
              <a:t>Inputs to risk management planning-  project charter, WBS, defined roles and responsibilities, stake holder risk tolerances, etc.</a:t>
            </a:r>
            <a:endParaRPr lang="en-US" altLang="en-US" sz="3200" dirty="0"/>
          </a:p>
          <a:p>
            <a:pPr algn="just"/>
            <a:r>
              <a:rPr lang="en-US" altLang="en-US" dirty="0" smtClean="0"/>
              <a:t>The </a:t>
            </a:r>
            <a:r>
              <a:rPr lang="en-US" altLang="en-US" dirty="0"/>
              <a:t>main output of risk management planning is a risk management plan</a:t>
            </a:r>
          </a:p>
          <a:p>
            <a:pPr algn="just"/>
            <a:r>
              <a:rPr lang="en-US" altLang="en-US" dirty="0"/>
              <a:t>The project team should review project documents and understand the organization’s and the sponsor’s approach to risk</a:t>
            </a:r>
          </a:p>
          <a:p>
            <a:pPr algn="just"/>
            <a:r>
              <a:rPr lang="en-US" altLang="en-US" dirty="0"/>
              <a:t>The level of detail will vary with the needs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3484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CD684-B4FE-44E8-8CAD-1924074C014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Identification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221163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Risk identification is the process of understanding what potential unsatisfactory outcomes are associated with a particular project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Several risk identification tools and techniques include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 smtClean="0"/>
              <a:t>Brainstorming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 smtClean="0"/>
              <a:t>Check lists</a:t>
            </a:r>
            <a:endParaRPr lang="en-US" altLang="en-US" dirty="0"/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The Delphi technique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Interviewing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SWOT analysis</a:t>
            </a:r>
          </a:p>
        </p:txBody>
      </p:sp>
    </p:spTree>
    <p:extLst>
      <p:ext uri="{BB962C8B-B14F-4D97-AF65-F5344CB8AC3E}">
        <p14:creationId xmlns:p14="http://schemas.microsoft.com/office/powerpoint/2010/main" val="293992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project risks and strategies for risk reduction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243860"/>
              </p:ext>
            </p:extLst>
          </p:nvPr>
        </p:nvGraphicFramePr>
        <p:xfrm>
          <a:off x="457200" y="1905000"/>
          <a:ext cx="85344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844"/>
                <a:gridCol w="5531556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Risk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Risk</a:t>
                      </a:r>
                      <a:r>
                        <a:rPr lang="en-US" sz="2000" baseline="0" dirty="0" smtClean="0"/>
                        <a:t> reduction techniques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Personnel shortfalls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Staffing with top talent, job matching,</a:t>
                      </a:r>
                      <a:r>
                        <a:rPr lang="en-US" sz="2000" baseline="0" dirty="0" smtClean="0"/>
                        <a:t> teambuilding, training and career development, early scheduling of key personal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Unrealistic time and cost estimates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Multiple estimation techniques, design to cost, incremental development, recording and analysis of past projects, standardization of methods.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Developing the wrong software functions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Improved software evaluation, formal specification methods,</a:t>
                      </a:r>
                      <a:r>
                        <a:rPr lang="en-US" sz="2000" baseline="0" dirty="0" smtClean="0"/>
                        <a:t> user surveys, prototyping, early user manuals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Developing the wrong user interface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Prototyping, task analysis, user involvement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22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project risks and strategies for risk reduction, Cont.’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130893"/>
              </p:ext>
            </p:extLst>
          </p:nvPr>
        </p:nvGraphicFramePr>
        <p:xfrm>
          <a:off x="457200" y="1981200"/>
          <a:ext cx="8534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5022"/>
                <a:gridCol w="4899378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Risk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Risk</a:t>
                      </a:r>
                      <a:r>
                        <a:rPr lang="en-US" sz="2000" baseline="0" dirty="0" smtClean="0"/>
                        <a:t> reduction techniques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Late</a:t>
                      </a:r>
                      <a:r>
                        <a:rPr lang="en-US" sz="2000" baseline="0" dirty="0" smtClean="0"/>
                        <a:t> changes to requirements</a:t>
                      </a:r>
                      <a:endParaRPr lang="en-US" sz="2000" dirty="0" smtClean="0"/>
                    </a:p>
                    <a:p>
                      <a:pPr algn="just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Stringent change control procedures,</a:t>
                      </a:r>
                      <a:r>
                        <a:rPr lang="en-US" sz="2000" baseline="0" dirty="0" smtClean="0"/>
                        <a:t> high change threshold, incremental development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Shortfalls</a:t>
                      </a:r>
                      <a:r>
                        <a:rPr lang="en-US" sz="2000" baseline="0" dirty="0" smtClean="0"/>
                        <a:t> in extremely supplied components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Benchmarking,</a:t>
                      </a:r>
                      <a:r>
                        <a:rPr lang="en-US" sz="2000" baseline="0" dirty="0" smtClean="0"/>
                        <a:t> inspections, formal specifications, contractual agreements ,quality assurance procedures and certification.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Shortfalls</a:t>
                      </a:r>
                      <a:r>
                        <a:rPr lang="en-US" sz="2000" baseline="0" dirty="0" smtClean="0"/>
                        <a:t> in extremely performed tasks</a:t>
                      </a:r>
                      <a:endParaRPr lang="en-US" sz="2000" dirty="0" smtClean="0"/>
                    </a:p>
                    <a:p>
                      <a:pPr algn="just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aseline="0" dirty="0" smtClean="0"/>
                        <a:t>Quality assurance procedures, competitive design or prototyping, contract incentives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Real-time</a:t>
                      </a:r>
                      <a:r>
                        <a:rPr lang="en-US" sz="2000" baseline="0" dirty="0" smtClean="0"/>
                        <a:t> performance shortfalls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Simulation, benchmarking, prototyping, tuning, technical analysis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69637"/>
      </p:ext>
    </p:extLst>
  </p:cSld>
  <p:clrMapOvr>
    <a:masterClrMapping/>
  </p:clrMapOvr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Project Management_Lecture10RiskMgt.pptx.potx" id="{A10D02DD-2996-4264-A8D8-546E4BB06570}" vid="{0C2B8C2E-467F-443F-832C-C9F591BB08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ITProject Management_Lecture10RiskMgt.pptx</Template>
  <TotalTime>74</TotalTime>
  <Words>791</Words>
  <Application>Microsoft Office PowerPoint</Application>
  <PresentationFormat>On-screen Show (4:3)</PresentationFormat>
  <Paragraphs>108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HNDIT</vt:lpstr>
      <vt:lpstr>PowerPoint Presentation</vt:lpstr>
      <vt:lpstr>PowerPoint Presentation</vt:lpstr>
      <vt:lpstr>Learning Objectives</vt:lpstr>
      <vt:lpstr>What is Risk?</vt:lpstr>
      <vt:lpstr>Project Risk Management</vt:lpstr>
      <vt:lpstr>Risk Management Planning</vt:lpstr>
      <vt:lpstr>Risk Identification</vt:lpstr>
      <vt:lpstr>Software project risks and strategies for risk reduction</vt:lpstr>
      <vt:lpstr>Software project risks and strategies for risk reduction, Cont.’</vt:lpstr>
      <vt:lpstr>Qualitative Risk Analysis </vt:lpstr>
      <vt:lpstr>Quantitative Risk Analysis</vt:lpstr>
      <vt:lpstr>Risk Response Planning</vt:lpstr>
      <vt:lpstr> General Risk Mitigation Strategies for Technical, Cost, and Schedule Risks</vt:lpstr>
      <vt:lpstr>Risk Monitoring and Control</vt:lpstr>
      <vt:lpstr>Risk Response Control</vt:lpstr>
      <vt:lpstr>Using Software to Assist in Project Risk Management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6</cp:revision>
  <dcterms:created xsi:type="dcterms:W3CDTF">2019-08-18T05:11:35Z</dcterms:created>
  <dcterms:modified xsi:type="dcterms:W3CDTF">2019-08-18T06:25:49Z</dcterms:modified>
</cp:coreProperties>
</file>