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7" r:id="rId3"/>
    <p:sldId id="262" r:id="rId4"/>
    <p:sldId id="263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58" r:id="rId14"/>
    <p:sldId id="259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08091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Projects are approved</a:t>
            </a:r>
            <a:r>
              <a:rPr lang="en-US" baseline="0" dirty="0" smtClean="0"/>
              <a:t> only after completion  of feasibility study, a preliminary plan or analysis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73D96-974B-4F31-AA08-A5479E3FE0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9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648200" y="2362200"/>
            <a:ext cx="44196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/>
              <a:t>HNDIT2302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3600" b="1" dirty="0"/>
              <a:t>IT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00B0F0"/>
                </a:solidFill>
              </a:rPr>
              <a:t>Product Life cycle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5344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Products also have life cycles.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The Systems Development Life Cycle (SDLC) is a framework for describing the phases involved in developing and maintaining information systems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Common name for these general phases are in information systems.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Planning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Analyzing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Designing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Implementation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Support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E672-CAB1-456D-AC63-5918F9A903A5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F29-5647-4998-A063-7A98CBDF3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00B0F0"/>
                </a:solidFill>
              </a:rPr>
              <a:t>Project life cycle &amp; Product life cycle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Large system development products are developed as a series of projects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Project life cycle and Product life cycle are different things.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i="1" dirty="0" smtClean="0"/>
              <a:t>Project life cycle </a:t>
            </a:r>
            <a:r>
              <a:rPr lang="en-US" b="1" dirty="0" smtClean="0"/>
              <a:t>appears in all projects, regardless of the products being produced.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i="1" dirty="0" smtClean="0"/>
              <a:t>Product life cycle </a:t>
            </a:r>
            <a:r>
              <a:rPr lang="en-US" b="1" dirty="0" smtClean="0"/>
              <a:t>vary considerably based on the nature of the product.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DCF1-6927-4AF8-95AE-E7872270951D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F29-5647-4998-A063-7A98CBDF3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A framework for PM includes:</a:t>
            </a:r>
          </a:p>
          <a:p>
            <a:pPr lvl="1" algn="just">
              <a:lnSpc>
                <a:spcPct val="150000"/>
              </a:lnSpc>
            </a:pPr>
            <a:r>
              <a:rPr lang="en-US" sz="3200" dirty="0" smtClean="0"/>
              <a:t> the project  stakeholders</a:t>
            </a:r>
          </a:p>
          <a:p>
            <a:pPr lvl="1" algn="just">
              <a:lnSpc>
                <a:spcPct val="150000"/>
              </a:lnSpc>
            </a:pPr>
            <a:r>
              <a:rPr lang="en-US" sz="3200" dirty="0" smtClean="0"/>
              <a:t> PM knowledge areas</a:t>
            </a:r>
          </a:p>
          <a:p>
            <a:pPr lvl="1" algn="just">
              <a:lnSpc>
                <a:spcPct val="150000"/>
              </a:lnSpc>
            </a:pPr>
            <a:r>
              <a:rPr lang="en-US" sz="3200" dirty="0" smtClean="0"/>
              <a:t>PM tools and techniques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 Framework , cont’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 t="10036" b="8244"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28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153400" cy="9906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Stakeholders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534400" cy="4572000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Stakeholders are the people involved in or affected by project activities</a:t>
            </a:r>
          </a:p>
          <a:p>
            <a:pPr algn="just"/>
            <a:r>
              <a:rPr lang="en-US" sz="3600" dirty="0" smtClean="0"/>
              <a:t>Stakeholders include</a:t>
            </a:r>
          </a:p>
          <a:p>
            <a:pPr lvl="1" algn="just"/>
            <a:r>
              <a:rPr lang="en-US" sz="3200" dirty="0" smtClean="0"/>
              <a:t>the project </a:t>
            </a:r>
            <a:r>
              <a:rPr lang="en-US" sz="3600" dirty="0" smtClean="0"/>
              <a:t>sponsor</a:t>
            </a:r>
            <a:r>
              <a:rPr lang="en-US" sz="3200" dirty="0" smtClean="0"/>
              <a:t> and project team</a:t>
            </a:r>
          </a:p>
          <a:p>
            <a:pPr lvl="1" algn="just"/>
            <a:r>
              <a:rPr lang="en-US" sz="3200" dirty="0" smtClean="0"/>
              <a:t>support staff</a:t>
            </a:r>
          </a:p>
          <a:p>
            <a:pPr lvl="1" algn="just"/>
            <a:r>
              <a:rPr lang="en-US" sz="3200" dirty="0" smtClean="0"/>
              <a:t>customers</a:t>
            </a:r>
          </a:p>
          <a:p>
            <a:pPr lvl="1" algn="just"/>
            <a:r>
              <a:rPr lang="en-US" sz="3200" dirty="0" smtClean="0"/>
              <a:t>users</a:t>
            </a:r>
          </a:p>
          <a:p>
            <a:pPr lvl="1" algn="just"/>
            <a:r>
              <a:rPr lang="en-US" sz="3200" dirty="0" smtClean="0"/>
              <a:t>suppliers</a:t>
            </a:r>
          </a:p>
          <a:p>
            <a:pPr lvl="1" algn="just"/>
            <a:r>
              <a:rPr lang="en-US" sz="3200" dirty="0" smtClean="0"/>
              <a:t>opponents to the project</a:t>
            </a:r>
          </a:p>
          <a:p>
            <a:pPr algn="just"/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553998" cy="533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 Framework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 knowledge areas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B7AAED-7E07-4AA3-9781-C316C2D77B8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610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PM knowledge areas describe the key competencies that project managers must develop: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Time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Cost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quality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human resources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Communication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Risk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procurement management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project integration management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553998" cy="533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 Framework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2438400" y="2362200"/>
            <a:ext cx="685800" cy="1905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419600" y="4495800"/>
            <a:ext cx="685800" cy="1828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24384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4 core knowledge areas lead to specific project objectives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148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715000" y="5181600"/>
            <a:ext cx="3124200" cy="1600200"/>
          </a:xfrm>
          <a:prstGeom prst="wedgeRectCallout">
            <a:avLst>
              <a:gd name="adj1" fmla="val -66686"/>
              <a:gd name="adj2" fmla="val 26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affects and is affected by all of the other knowledge areas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4648200" y="3352800"/>
            <a:ext cx="4343400" cy="1600200"/>
          </a:xfrm>
          <a:prstGeom prst="wedgeRectCallout">
            <a:avLst>
              <a:gd name="adj1" fmla="val -44064"/>
              <a:gd name="adj2" fmla="val 80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4 facilitating knowledge areas are the means through which the project objectives are achieved</a:t>
            </a:r>
          </a:p>
        </p:txBody>
      </p:sp>
    </p:spTree>
    <p:extLst>
      <p:ext uri="{BB962C8B-B14F-4D97-AF65-F5344CB8AC3E}">
        <p14:creationId xmlns:p14="http://schemas.microsoft.com/office/powerpoint/2010/main" val="2928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Project phases and project life cycle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74336"/>
          </a:xfrm>
        </p:spPr>
        <p:txBody>
          <a:bodyPr>
            <a:normAutofit/>
          </a:bodyPr>
          <a:lstStyle/>
          <a:p>
            <a:r>
              <a:rPr lang="en-US" dirty="0" smtClean="0"/>
              <a:t>Projects are divided into  </a:t>
            </a:r>
            <a:r>
              <a:rPr lang="en-US" b="1" dirty="0" smtClean="0"/>
              <a:t>phases</a:t>
            </a:r>
            <a:r>
              <a:rPr lang="en-US" dirty="0" smtClean="0"/>
              <a:t> to provide better management control. </a:t>
            </a:r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project life cycle </a:t>
            </a:r>
            <a:r>
              <a:rPr lang="en-US" dirty="0"/>
              <a:t>is a collection of project phases</a:t>
            </a:r>
          </a:p>
          <a:p>
            <a:endParaRPr lang="en-US" b="1" dirty="0" smtClean="0"/>
          </a:p>
          <a:p>
            <a:r>
              <a:rPr lang="en-US" dirty="0" smtClean="0"/>
              <a:t>Project </a:t>
            </a:r>
            <a:r>
              <a:rPr lang="en-US" dirty="0"/>
              <a:t>life cycle serves to define the beginning and end of the </a:t>
            </a:r>
            <a:r>
              <a:rPr lang="en-US" dirty="0" smtClean="0"/>
              <a:t>project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09728" indent="0">
              <a:buNone/>
            </a:pPr>
            <a:endParaRPr lang="en-US" b="1" dirty="0" smtClean="0"/>
          </a:p>
          <a:p>
            <a:pPr marL="109728" lvl="0" indent="0">
              <a:buClr>
                <a:srgbClr val="A04DA3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endParaRPr lang="en-US" b="1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A020-9F2A-4B65-8504-74E7CC5BFF7B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962C-A46A-44C9-902F-2AAB5BAC13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561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Project life cycle generally </a:t>
            </a:r>
            <a:r>
              <a:rPr lang="en-US" b="1" dirty="0" smtClean="0">
                <a:solidFill>
                  <a:srgbClr val="00B0F0"/>
                </a:solidFill>
              </a:rPr>
              <a:t>define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393"/>
            <a:ext cx="8229600" cy="4325112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No single way to define an ideal project life cycle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Allow PM team  to choose the most appropriate life cycle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Various project may have distinct project life cycle </a:t>
            </a:r>
            <a:endParaRPr lang="en-US" dirty="0"/>
          </a:p>
          <a:p>
            <a:pPr marL="402336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:some life cycle have 4 or 5 phases and some                     have 9 or more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5927-71B9-4133-BB70-B12BDBDD62DC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962C-A46A-44C9-902F-2AAB5BAC13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Project life cycle generally define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What technical work to do in each phase (</a:t>
            </a:r>
            <a:r>
              <a:rPr lang="en-US" dirty="0" err="1" smtClean="0"/>
              <a:t>eg</a:t>
            </a:r>
            <a:r>
              <a:rPr lang="en-US" dirty="0" smtClean="0"/>
              <a:t> in which phase should the architect’s work to be performed)</a:t>
            </a:r>
          </a:p>
          <a:p>
            <a:pPr marL="624078" indent="-514350">
              <a:buFont typeface="+mj-lt"/>
              <a:buAutoNum type="arabicPeriod" startAt="4"/>
            </a:pPr>
            <a:endParaRPr lang="en-US" dirty="0"/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Who is involved in each phase</a:t>
            </a:r>
          </a:p>
          <a:p>
            <a:pPr marL="624078" indent="-514350">
              <a:buFont typeface="+mj-lt"/>
              <a:buAutoNum type="arabicPeriod" startAt="4"/>
            </a:pP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How to control and approve it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393-0690-48A8-8072-2F6C9F83F9D4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962C-A46A-44C9-902F-2AAB5BAC13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00B0F0"/>
                </a:solidFill>
              </a:rPr>
              <a:t>Project Phases and the Project Life Cycle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phases vary by project or industry, but some general phases include</a:t>
            </a:r>
          </a:p>
          <a:p>
            <a:pPr lvl="1" eaLnBrk="1" hangingPunct="1">
              <a:defRPr/>
            </a:pPr>
            <a:r>
              <a:rPr lang="en-US" dirty="0" smtClean="0"/>
              <a:t>concept</a:t>
            </a:r>
          </a:p>
          <a:p>
            <a:pPr lvl="1" eaLnBrk="1" hangingPunct="1">
              <a:defRPr/>
            </a:pPr>
            <a:r>
              <a:rPr lang="en-US" dirty="0" smtClean="0"/>
              <a:t>development</a:t>
            </a:r>
          </a:p>
          <a:p>
            <a:pPr lvl="1" eaLnBrk="1" hangingPunct="1">
              <a:defRPr/>
            </a:pPr>
            <a:r>
              <a:rPr lang="en-US" dirty="0" smtClean="0"/>
              <a:t>implementation</a:t>
            </a:r>
          </a:p>
          <a:p>
            <a:pPr lvl="1" eaLnBrk="1" hangingPunct="1">
              <a:defRPr/>
            </a:pPr>
            <a:r>
              <a:rPr lang="en-US" dirty="0" smtClean="0"/>
              <a:t>support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66E5-B4C9-4EDB-850B-B5FEA4DDF522}" type="datetime1">
              <a:rPr lang="en-US" smtClean="0"/>
              <a:t>7/2/2019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FDBD3CC5-C169-48B4-8D3B-AEB4685B328E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pic>
        <p:nvPicPr>
          <p:cNvPr id="7" name="Picture 6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73" name="Line 45"/>
          <p:cNvSpPr>
            <a:spLocks noChangeShapeType="1"/>
          </p:cNvSpPr>
          <p:nvPr/>
        </p:nvSpPr>
        <p:spPr bwMode="auto">
          <a:xfrm flipV="1">
            <a:off x="6934200" y="1562100"/>
            <a:ext cx="0" cy="3794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35" y="492252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Project Life Cycle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0" dirty="0"/>
              <a:t>Example Phases</a:t>
            </a:r>
            <a:endParaRPr lang="en-US" dirty="0"/>
          </a:p>
        </p:txBody>
      </p:sp>
      <p:sp>
        <p:nvSpPr>
          <p:cNvPr id="1225762" name="Line 34"/>
          <p:cNvSpPr>
            <a:spLocks noChangeShapeType="1"/>
          </p:cNvSpPr>
          <p:nvPr/>
        </p:nvSpPr>
        <p:spPr bwMode="auto">
          <a:xfrm>
            <a:off x="2208213" y="2024063"/>
            <a:ext cx="4587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63" name="Line 35"/>
          <p:cNvSpPr>
            <a:spLocks noChangeShapeType="1"/>
          </p:cNvSpPr>
          <p:nvPr/>
        </p:nvSpPr>
        <p:spPr bwMode="auto">
          <a:xfrm>
            <a:off x="2667000" y="2024063"/>
            <a:ext cx="1588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64" name="Line 36"/>
          <p:cNvSpPr>
            <a:spLocks noChangeShapeType="1"/>
          </p:cNvSpPr>
          <p:nvPr/>
        </p:nvSpPr>
        <p:spPr bwMode="auto">
          <a:xfrm>
            <a:off x="4343400" y="2716213"/>
            <a:ext cx="1588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65" name="Line 37"/>
          <p:cNvSpPr>
            <a:spLocks noChangeShapeType="1"/>
          </p:cNvSpPr>
          <p:nvPr/>
        </p:nvSpPr>
        <p:spPr bwMode="auto">
          <a:xfrm>
            <a:off x="3656013" y="2716213"/>
            <a:ext cx="6873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66" name="Freeform 38"/>
          <p:cNvSpPr>
            <a:spLocks/>
          </p:cNvSpPr>
          <p:nvPr/>
        </p:nvSpPr>
        <p:spPr bwMode="auto">
          <a:xfrm>
            <a:off x="5257800" y="3459163"/>
            <a:ext cx="609600" cy="504825"/>
          </a:xfrm>
          <a:custGeom>
            <a:avLst/>
            <a:gdLst>
              <a:gd name="T0" fmla="*/ 0 w 384"/>
              <a:gd name="T1" fmla="*/ 2 h 318"/>
              <a:gd name="T2" fmla="*/ 384 w 384"/>
              <a:gd name="T3" fmla="*/ 0 h 318"/>
              <a:gd name="T4" fmla="*/ 384 w 384"/>
              <a:gd name="T5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18">
                <a:moveTo>
                  <a:pt x="0" y="2"/>
                </a:moveTo>
                <a:lnTo>
                  <a:pt x="384" y="0"/>
                </a:lnTo>
                <a:lnTo>
                  <a:pt x="384" y="31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68" name="Line 40"/>
          <p:cNvSpPr>
            <a:spLocks noChangeShapeType="1"/>
          </p:cNvSpPr>
          <p:nvPr/>
        </p:nvSpPr>
        <p:spPr bwMode="auto">
          <a:xfrm>
            <a:off x="6932613" y="4095750"/>
            <a:ext cx="457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69" name="Line 41"/>
          <p:cNvSpPr>
            <a:spLocks noChangeShapeType="1"/>
          </p:cNvSpPr>
          <p:nvPr/>
        </p:nvSpPr>
        <p:spPr bwMode="auto">
          <a:xfrm>
            <a:off x="7389813" y="4095750"/>
            <a:ext cx="1587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72" name="Line 44"/>
          <p:cNvSpPr>
            <a:spLocks noChangeShapeType="1"/>
          </p:cNvSpPr>
          <p:nvPr/>
        </p:nvSpPr>
        <p:spPr bwMode="auto">
          <a:xfrm flipV="1">
            <a:off x="2209800" y="1562100"/>
            <a:ext cx="1588" cy="3794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87" name="Line 59"/>
          <p:cNvSpPr>
            <a:spLocks noChangeShapeType="1"/>
          </p:cNvSpPr>
          <p:nvPr/>
        </p:nvSpPr>
        <p:spPr bwMode="auto">
          <a:xfrm flipH="1">
            <a:off x="4646613" y="4225925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88" name="Line 60"/>
          <p:cNvSpPr>
            <a:spLocks noChangeShapeType="1"/>
          </p:cNvSpPr>
          <p:nvPr/>
        </p:nvSpPr>
        <p:spPr bwMode="auto">
          <a:xfrm flipV="1">
            <a:off x="4646613" y="3898900"/>
            <a:ext cx="1587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90" name="Line 62"/>
          <p:cNvSpPr>
            <a:spLocks noChangeShapeType="1"/>
          </p:cNvSpPr>
          <p:nvPr/>
        </p:nvSpPr>
        <p:spPr bwMode="auto">
          <a:xfrm flipH="1">
            <a:off x="3122613" y="35274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91" name="Line 63"/>
          <p:cNvSpPr>
            <a:spLocks noChangeShapeType="1"/>
          </p:cNvSpPr>
          <p:nvPr/>
        </p:nvSpPr>
        <p:spPr bwMode="auto">
          <a:xfrm flipV="1">
            <a:off x="3122613" y="3200400"/>
            <a:ext cx="1587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808" name="Line 80"/>
          <p:cNvSpPr>
            <a:spLocks noChangeShapeType="1"/>
          </p:cNvSpPr>
          <p:nvPr/>
        </p:nvSpPr>
        <p:spPr bwMode="auto">
          <a:xfrm>
            <a:off x="760413" y="5373688"/>
            <a:ext cx="7239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33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1600200" cy="566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814" tIns="41907" rIns="83814" bIns="41907" anchor="ctr" anchorCtr="1"/>
          <a:lstStyle>
            <a:lvl1pPr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1800"/>
              </a:lnSpc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1" lang="en-US" sz="1600" b="0">
                <a:latin typeface="Arial" charset="0"/>
                <a:sym typeface="Marlett" pitchFamily="2" charset="2"/>
              </a:rPr>
              <a:t>Concept and Proposal</a:t>
            </a:r>
          </a:p>
        </p:txBody>
      </p:sp>
      <p:sp>
        <p:nvSpPr>
          <p:cNvPr id="1225734" name="Text Box 6"/>
          <p:cNvSpPr txBox="1">
            <a:spLocks noChangeArrowheads="1"/>
          </p:cNvSpPr>
          <p:nvPr/>
        </p:nvSpPr>
        <p:spPr bwMode="auto">
          <a:xfrm>
            <a:off x="2208213" y="2514600"/>
            <a:ext cx="1600200" cy="5667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814" tIns="41907" rIns="83814" bIns="41907" anchor="ctr" anchorCtr="1"/>
          <a:lstStyle>
            <a:lvl1pPr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1800"/>
              </a:lnSpc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1" lang="en-US" sz="1600" b="0">
                <a:latin typeface="Arial" charset="0"/>
                <a:sym typeface="Marlett" pitchFamily="2" charset="2"/>
              </a:rPr>
              <a:t> Development</a:t>
            </a:r>
          </a:p>
        </p:txBody>
      </p:sp>
      <p:sp>
        <p:nvSpPr>
          <p:cNvPr id="1225735" name="Text Box 7"/>
          <p:cNvSpPr txBox="1">
            <a:spLocks noChangeArrowheads="1"/>
          </p:cNvSpPr>
          <p:nvPr/>
        </p:nvSpPr>
        <p:spPr bwMode="auto">
          <a:xfrm>
            <a:off x="3656013" y="3225800"/>
            <a:ext cx="1600200" cy="56673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814" tIns="41907" rIns="83814" bIns="41907" anchor="ctr" anchorCtr="1"/>
          <a:lstStyle>
            <a:lvl1pPr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1800"/>
              </a:lnSpc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1" lang="en-US" sz="1600" b="0">
                <a:latin typeface="Arial" charset="0"/>
                <a:sym typeface="Marlett" pitchFamily="2" charset="2"/>
              </a:rPr>
              <a:t>Implementation</a:t>
            </a:r>
          </a:p>
        </p:txBody>
      </p:sp>
      <p:sp>
        <p:nvSpPr>
          <p:cNvPr id="1225737" name="Text Box 9"/>
          <p:cNvSpPr txBox="1">
            <a:spLocks noChangeArrowheads="1"/>
          </p:cNvSpPr>
          <p:nvPr/>
        </p:nvSpPr>
        <p:spPr bwMode="auto">
          <a:xfrm>
            <a:off x="7010400" y="4614863"/>
            <a:ext cx="1600200" cy="5667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814" tIns="41907" rIns="83814" bIns="41907" anchor="ctr" anchorCtr="1"/>
          <a:lstStyle>
            <a:lvl1pPr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algn="l" defTabSz="838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1800"/>
              </a:lnSpc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1" lang="en-US" sz="1600" b="0">
                <a:latin typeface="Arial" charset="0"/>
                <a:sym typeface="Marlett" pitchFamily="2" charset="2"/>
              </a:rPr>
              <a:t> Termination</a:t>
            </a:r>
          </a:p>
        </p:txBody>
      </p:sp>
      <p:sp>
        <p:nvSpPr>
          <p:cNvPr id="1225782" name="Text Box 54"/>
          <p:cNvSpPr txBox="1">
            <a:spLocks noChangeArrowheads="1"/>
          </p:cNvSpPr>
          <p:nvPr/>
        </p:nvSpPr>
        <p:spPr bwMode="auto">
          <a:xfrm>
            <a:off x="5332413" y="3963988"/>
            <a:ext cx="1600200" cy="566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lnSpc>
                <a:spcPts val="18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1" lang="en-US" sz="1600" b="0">
                <a:solidFill>
                  <a:schemeClr val="tx1"/>
                </a:solidFill>
                <a:sym typeface="Marlett" pitchFamily="2" charset="2"/>
              </a:rPr>
              <a:t>Verification</a:t>
            </a:r>
          </a:p>
        </p:txBody>
      </p:sp>
      <p:sp>
        <p:nvSpPr>
          <p:cNvPr id="1225811" name="Text Box 83"/>
          <p:cNvSpPr txBox="1">
            <a:spLocks noChangeArrowheads="1"/>
          </p:cNvSpPr>
          <p:nvPr/>
        </p:nvSpPr>
        <p:spPr bwMode="auto">
          <a:xfrm>
            <a:off x="6934200" y="563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ts val="18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1" lang="en-US" sz="1600" b="0">
                <a:solidFill>
                  <a:schemeClr val="tx1"/>
                </a:solidFill>
                <a:sym typeface="Marlett" pitchFamily="2" charset="2"/>
              </a:rPr>
              <a:t>   Final Phase</a:t>
            </a:r>
          </a:p>
        </p:txBody>
      </p:sp>
      <p:sp>
        <p:nvSpPr>
          <p:cNvPr id="1225812" name="Text Box 84"/>
          <p:cNvSpPr txBox="1">
            <a:spLocks noChangeArrowheads="1"/>
          </p:cNvSpPr>
          <p:nvPr/>
        </p:nvSpPr>
        <p:spPr bwMode="auto">
          <a:xfrm>
            <a:off x="2209800" y="56388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ts val="18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1" lang="en-US" sz="1600" b="0">
                <a:solidFill>
                  <a:schemeClr val="tx1"/>
                </a:solidFill>
                <a:sym typeface="Marlett" pitchFamily="2" charset="2"/>
              </a:rPr>
              <a:t>Intermediate Phases</a:t>
            </a:r>
          </a:p>
        </p:txBody>
      </p:sp>
      <p:sp>
        <p:nvSpPr>
          <p:cNvPr id="1225813" name="Text Box 85"/>
          <p:cNvSpPr txBox="1">
            <a:spLocks noChangeArrowheads="1"/>
          </p:cNvSpPr>
          <p:nvPr/>
        </p:nvSpPr>
        <p:spPr bwMode="auto">
          <a:xfrm>
            <a:off x="609600" y="563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ts val="18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1" lang="en-US" sz="1600" b="0">
                <a:solidFill>
                  <a:schemeClr val="tx1"/>
                </a:solidFill>
                <a:sym typeface="Marlett" pitchFamily="2" charset="2"/>
              </a:rPr>
              <a:t>Initial Phase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7F27-BE84-4899-A604-76196C05D23C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962C-A46A-44C9-902F-2AAB5BAC13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00B0F0"/>
                </a:solidFill>
              </a:rPr>
              <a:t>Phases of the Project Life Cycle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E9C2-ED31-4987-B208-9D529DF6E38D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  HNDIT   ATI GALLE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>
              <a:defRPr/>
            </a:pPr>
            <a:fld id="{2161E604-5292-4462-A409-049FB0F68623}" type="slidenum">
              <a:rPr lang="en-US"/>
              <a:pPr algn="l">
                <a:defRPr/>
              </a:pPr>
              <a:t>7</a:t>
            </a:fld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2"/>
          <a:srcRect t="13889" b="13573"/>
          <a:stretch/>
        </p:blipFill>
        <p:spPr bwMode="auto">
          <a:xfrm>
            <a:off x="145355" y="1855632"/>
            <a:ext cx="885329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7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Project life cycle and product life cycle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21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life cycle is a part of  the product life cycle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Project life cycle identify which transitional actions at end of the project are included or not</a:t>
            </a:r>
          </a:p>
          <a:p>
            <a:endParaRPr lang="en-US" dirty="0" smtClean="0"/>
          </a:p>
          <a:p>
            <a:r>
              <a:rPr lang="en-US" dirty="0" smtClean="0"/>
              <a:t>Project life cycle goes through a series of phases to create the product</a:t>
            </a:r>
          </a:p>
          <a:p>
            <a:endParaRPr lang="en-US" dirty="0" smtClean="0"/>
          </a:p>
          <a:p>
            <a:r>
              <a:rPr lang="en-US" dirty="0" smtClean="0"/>
              <a:t>Additional projects can be included to upgrade  product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D0C8-0D97-4204-95C2-C2D308617CB4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962C-A46A-44C9-902F-2AAB5BAC13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00B0F0"/>
                </a:solidFill>
              </a:rPr>
              <a:t>Popular models of a System Development  Life Cycle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Waterfall model</a:t>
            </a:r>
          </a:p>
          <a:p>
            <a:pPr eaLnBrk="1" hangingPunct="1">
              <a:defRPr/>
            </a:pPr>
            <a:r>
              <a:rPr lang="en-US" dirty="0" smtClean="0"/>
              <a:t>Spiral model</a:t>
            </a:r>
          </a:p>
          <a:p>
            <a:pPr eaLnBrk="1" hangingPunct="1">
              <a:defRPr/>
            </a:pPr>
            <a:r>
              <a:rPr lang="en-US" dirty="0" smtClean="0"/>
              <a:t>Implemental release model</a:t>
            </a:r>
          </a:p>
          <a:p>
            <a:pPr eaLnBrk="1" hangingPunct="1">
              <a:defRPr/>
            </a:pPr>
            <a:r>
              <a:rPr lang="en-US" dirty="0" smtClean="0"/>
              <a:t>RAD</a:t>
            </a:r>
          </a:p>
          <a:p>
            <a:pPr eaLnBrk="1" hangingPunct="1">
              <a:defRPr/>
            </a:pPr>
            <a:r>
              <a:rPr lang="en-US" dirty="0" smtClean="0"/>
              <a:t>Prototype model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These are all examples of product life cycles.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2B4-5719-4074-B05C-7967DACFAF64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F29-5647-4998-A063-7A98CBDF3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1240</TotalTime>
  <Words>533</Words>
  <Application>Microsoft Office PowerPoint</Application>
  <PresentationFormat>On-screen Show (4:3)</PresentationFormat>
  <Paragraphs>127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Marlett</vt:lpstr>
      <vt:lpstr>Times New Roman</vt:lpstr>
      <vt:lpstr>Wingdings</vt:lpstr>
      <vt:lpstr>HNDIT</vt:lpstr>
      <vt:lpstr>1_HNDIT</vt:lpstr>
      <vt:lpstr>HNDIT2302  IT Project Management</vt:lpstr>
      <vt:lpstr>Project phases and project life cycle</vt:lpstr>
      <vt:lpstr>Project life cycle generally define </vt:lpstr>
      <vt:lpstr>Project life cycle generally define</vt:lpstr>
      <vt:lpstr>Project Phases and the Project Life Cycle</vt:lpstr>
      <vt:lpstr>Project Life Cycle Example Phases</vt:lpstr>
      <vt:lpstr>Phases of the Project Life Cycle</vt:lpstr>
      <vt:lpstr>Project life cycle and product life cycle</vt:lpstr>
      <vt:lpstr>Popular models of a System Development  Life Cycle</vt:lpstr>
      <vt:lpstr>Product Life cycle</vt:lpstr>
      <vt:lpstr>Project life cycle &amp; Product life cycle </vt:lpstr>
      <vt:lpstr>Project Management Framework</vt:lpstr>
      <vt:lpstr>PM Framework , cont’</vt:lpstr>
      <vt:lpstr>Project Stakeholders</vt:lpstr>
      <vt:lpstr>PM knowledge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Acer</cp:lastModifiedBy>
  <cp:revision>146</cp:revision>
  <dcterms:created xsi:type="dcterms:W3CDTF">2014-03-07T13:02:25Z</dcterms:created>
  <dcterms:modified xsi:type="dcterms:W3CDTF">2019-07-02T06:17:55Z</dcterms:modified>
</cp:coreProperties>
</file>