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4" d="100"/>
          <a:sy n="74" d="100"/>
        </p:scale>
        <p:origin x="129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231EC2-0026-4197-93EF-0D8E8FDF9875}" type="datetimeFigureOut">
              <a:rPr lang="en-US" smtClean="0"/>
              <a:t>8/18/2019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ED1DBD-10AE-4790-9E94-EC41F305F2D6}" type="slidenum">
              <a:rPr lang="en-US" smtClean="0"/>
              <a:t>‹#›</a:t>
            </a:fld>
            <a:endParaRPr lang="en-US"/>
          </a:p>
        </p:txBody>
      </p:sp>
    </p:spTree>
    <p:extLst>
      <p:ext uri="{BB962C8B-B14F-4D97-AF65-F5344CB8AC3E}">
        <p14:creationId xmlns:p14="http://schemas.microsoft.com/office/powerpoint/2010/main" val="3362480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3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Arial" panose="020B0604020202020204" pitchFamily="34" charset="0"/>
              </a:defRPr>
            </a:lvl1pPr>
            <a:lvl2pPr marL="742950" indent="-285750">
              <a:defRPr sz="2200">
                <a:solidFill>
                  <a:schemeClr val="tx1"/>
                </a:solidFill>
                <a:latin typeface="Arial" panose="020B0604020202020204" pitchFamily="34" charset="0"/>
              </a:defRPr>
            </a:lvl2pPr>
            <a:lvl3pPr marL="1143000" indent="-228600">
              <a:defRPr sz="2200">
                <a:solidFill>
                  <a:schemeClr val="tx1"/>
                </a:solidFill>
                <a:latin typeface="Arial" panose="020B0604020202020204" pitchFamily="34" charset="0"/>
              </a:defRPr>
            </a:lvl3pPr>
            <a:lvl4pPr marL="1600200" indent="-228600">
              <a:defRPr sz="2200">
                <a:solidFill>
                  <a:schemeClr val="tx1"/>
                </a:solidFill>
                <a:latin typeface="Arial" panose="020B0604020202020204" pitchFamily="34" charset="0"/>
              </a:defRPr>
            </a:lvl4pPr>
            <a:lvl5pPr marL="2057400" indent="-22860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fld id="{5B0ECA69-1839-4A4B-9EE6-DC9423ACFEF7}" type="slidenum">
              <a:rPr lang="en-US" altLang="en-US" sz="1200" smtClean="0">
                <a:latin typeface="Times New Roman" panose="02020603050405020304" pitchFamily="18" charset="0"/>
              </a:rPr>
              <a:pPr/>
              <a:t>4</a:t>
            </a:fld>
            <a:endParaRPr lang="en-US" altLang="en-US" sz="1200" smtClean="0">
              <a:latin typeface="Times New Roman" panose="02020603050405020304" pitchFamily="18" charset="0"/>
            </a:endParaRPr>
          </a:p>
        </p:txBody>
      </p:sp>
    </p:spTree>
    <p:extLst>
      <p:ext uri="{BB962C8B-B14F-4D97-AF65-F5344CB8AC3E}">
        <p14:creationId xmlns:p14="http://schemas.microsoft.com/office/powerpoint/2010/main" val="18382048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057400"/>
            <a:ext cx="9144000" cy="2566851"/>
          </a:xfrm>
          <a:prstGeom prst="rect">
            <a:avLst/>
          </a:prstGeom>
        </p:spPr>
      </p:pic>
      <p:sp>
        <p:nvSpPr>
          <p:cNvPr id="4" name="Date Placeholder 3"/>
          <p:cNvSpPr>
            <a:spLocks noGrp="1"/>
          </p:cNvSpPr>
          <p:nvPr>
            <p:ph type="dt" sz="half" idx="10"/>
          </p:nvPr>
        </p:nvSpPr>
        <p:spPr/>
        <p:txBody>
          <a:bodyPr/>
          <a:lstStyle/>
          <a:p>
            <a:fld id="{1A8DD56F-A681-4805-A5A2-3EFEAD22C2F4}" type="datetimeFigureOut">
              <a:rPr lang="en-US" smtClean="0"/>
              <a:t>8/18/2019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t>‹#›</a:t>
            </a:fld>
            <a:endParaRPr lang="en-US"/>
          </a:p>
        </p:txBody>
      </p:sp>
      <p:sp>
        <p:nvSpPr>
          <p:cNvPr id="3" name="Subtitle 2"/>
          <p:cNvSpPr>
            <a:spLocks noGrp="1"/>
          </p:cNvSpPr>
          <p:nvPr>
            <p:ph type="subTitle" idx="1" hasCustomPrompt="1"/>
          </p:nvPr>
        </p:nvSpPr>
        <p:spPr>
          <a:xfrm>
            <a:off x="295431" y="4800600"/>
            <a:ext cx="8696169" cy="609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Chapter Title style</a:t>
            </a:r>
            <a:endParaRPr lang="en-US" dirty="0"/>
          </a:p>
        </p:txBody>
      </p:sp>
      <p:sp>
        <p:nvSpPr>
          <p:cNvPr id="2" name="Title 1"/>
          <p:cNvSpPr>
            <a:spLocks noGrp="1"/>
          </p:cNvSpPr>
          <p:nvPr>
            <p:ph type="ctrTitle" hasCustomPrompt="1"/>
          </p:nvPr>
        </p:nvSpPr>
        <p:spPr>
          <a:xfrm>
            <a:off x="4953000" y="2362201"/>
            <a:ext cx="3886200" cy="1981199"/>
          </a:xfrm>
        </p:spPr>
        <p:txBody>
          <a:bodyPr/>
          <a:lstStyle>
            <a:lvl1pPr>
              <a:defRPr/>
            </a:lvl1pPr>
          </a:lstStyle>
          <a:p>
            <a:r>
              <a:rPr lang="en-US" dirty="0" smtClean="0"/>
              <a:t>Click to edit Course Title style</a:t>
            </a:r>
            <a:endParaRPr lang="en-US" dirty="0"/>
          </a:p>
        </p:txBody>
      </p:sp>
    </p:spTree>
    <p:extLst>
      <p:ext uri="{BB962C8B-B14F-4D97-AF65-F5344CB8AC3E}">
        <p14:creationId xmlns:p14="http://schemas.microsoft.com/office/powerpoint/2010/main" val="13021274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DD56F-A681-4805-A5A2-3EFEAD22C2F4}"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252277444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DD56F-A681-4805-A5A2-3EFEAD22C2F4}"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2286135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DD56F-A681-4805-A5A2-3EFEAD22C2F4}"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39781728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8DD56F-A681-4805-A5A2-3EFEAD22C2F4}"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494410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8DD56F-A681-4805-A5A2-3EFEAD22C2F4}" type="datetimeFigureOut">
              <a:rPr lang="en-US" smtClean="0"/>
              <a:t>8/18/2019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11348156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8DD56F-A681-4805-A5A2-3EFEAD22C2F4}" type="datetimeFigureOut">
              <a:rPr lang="en-US" smtClean="0"/>
              <a:t>8/18/2019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25118612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8DD56F-A681-4805-A5A2-3EFEAD22C2F4}" type="datetimeFigureOut">
              <a:rPr lang="en-US" smtClean="0"/>
              <a:t>8/18/2019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2064196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8DD56F-A681-4805-A5A2-3EFEAD22C2F4}" type="datetimeFigureOut">
              <a:rPr lang="en-US" smtClean="0"/>
              <a:t>8/18/2019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6666406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DD56F-A681-4805-A5A2-3EFEAD22C2F4}" type="datetimeFigureOut">
              <a:rPr lang="en-US" smtClean="0"/>
              <a:t>8/18/2019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11449323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DD56F-A681-4805-A5A2-3EFEAD22C2F4}" type="datetimeFigureOut">
              <a:rPr lang="en-US" smtClean="0"/>
              <a:t>8/18/2019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5147184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8DD56F-A681-4805-A5A2-3EFEAD22C2F4}" type="datetimeFigureOut">
              <a:rPr lang="en-US" smtClean="0"/>
              <a:t>8/18/2019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205F43-80E2-4640-A934-E79BFFCB5CAF}" type="slidenum">
              <a:rPr lang="en-US" smtClean="0"/>
              <a:t>‹#›</a:t>
            </a:fld>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9144000" cy="381000"/>
          </a:xfrm>
          <a:prstGeom prst="rect">
            <a:avLst/>
          </a:prstGeom>
        </p:spPr>
      </p:pic>
    </p:spTree>
    <p:extLst>
      <p:ext uri="{BB962C8B-B14F-4D97-AF65-F5344CB8AC3E}">
        <p14:creationId xmlns:p14="http://schemas.microsoft.com/office/powerpoint/2010/main" val="18203840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b="1" dirty="0">
                <a:effectLst>
                  <a:outerShdw blurRad="38100" dist="38100" dir="2700000" algn="tl">
                    <a:srgbClr val="000000">
                      <a:alpha val="43137"/>
                    </a:srgbClr>
                  </a:outerShdw>
                </a:effectLst>
                <a:latin typeface="Arial Rounded MT Bold" pitchFamily="34" charset="0"/>
              </a:rPr>
              <a:t>Project </a:t>
            </a:r>
            <a:r>
              <a:rPr lang="en-US" b="1" dirty="0" smtClean="0">
                <a:effectLst>
                  <a:outerShdw blurRad="38100" dist="38100" dir="2700000" algn="tl">
                    <a:srgbClr val="000000">
                      <a:alpha val="43137"/>
                    </a:srgbClr>
                  </a:outerShdw>
                </a:effectLst>
                <a:latin typeface="Arial Rounded MT Bold" pitchFamily="34" charset="0"/>
              </a:rPr>
              <a:t>Cost </a:t>
            </a:r>
            <a:r>
              <a:rPr lang="en-US" b="1" dirty="0">
                <a:effectLst>
                  <a:outerShdw blurRad="38100" dist="38100" dir="2700000" algn="tl">
                    <a:srgbClr val="000000">
                      <a:alpha val="43137"/>
                    </a:srgbClr>
                  </a:outerShdw>
                </a:effectLst>
                <a:latin typeface="Arial Rounded MT Bold" pitchFamily="34" charset="0"/>
              </a:rPr>
              <a:t>Management</a:t>
            </a:r>
            <a:endParaRPr lang="en-US" dirty="0">
              <a:effectLst>
                <a:outerShdw blurRad="38100" dist="38100" dir="2700000" algn="tl">
                  <a:srgbClr val="000000">
                    <a:alpha val="43137"/>
                  </a:srgbClr>
                </a:outerShdw>
              </a:effectLst>
            </a:endParaRPr>
          </a:p>
        </p:txBody>
      </p:sp>
      <p:sp>
        <p:nvSpPr>
          <p:cNvPr id="2" name="Title 1"/>
          <p:cNvSpPr>
            <a:spLocks noGrp="1"/>
          </p:cNvSpPr>
          <p:nvPr>
            <p:ph type="ctrTitle"/>
          </p:nvPr>
        </p:nvSpPr>
        <p:spPr/>
        <p:txBody>
          <a:bodyPr/>
          <a:lstStyle/>
          <a:p>
            <a:r>
              <a:rPr lang="en-US" b="1" dirty="0" smtClean="0">
                <a:effectLst>
                  <a:outerShdw blurRad="38100" dist="38100" dir="2700000" algn="tl">
                    <a:srgbClr val="000000">
                      <a:alpha val="43137"/>
                    </a:srgbClr>
                  </a:outerShdw>
                </a:effectLst>
              </a:rPr>
              <a:t>IT Project Management</a:t>
            </a:r>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78411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dirty="0" smtClean="0">
                <a:effectLst>
                  <a:outerShdw blurRad="38100" dist="38100" dir="2700000" algn="tl">
                    <a:srgbClr val="000000">
                      <a:alpha val="43137"/>
                    </a:srgbClr>
                  </a:outerShdw>
                </a:effectLst>
              </a:rPr>
              <a:t>Organic software projects</a:t>
            </a:r>
            <a:endParaRPr lang="en-US" dirty="0"/>
          </a:p>
        </p:txBody>
      </p:sp>
      <p:sp>
        <p:nvSpPr>
          <p:cNvPr id="19459" name="Content Placeholder 2"/>
          <p:cNvSpPr>
            <a:spLocks noGrp="1"/>
          </p:cNvSpPr>
          <p:nvPr>
            <p:ph idx="1"/>
          </p:nvPr>
        </p:nvSpPr>
        <p:spPr/>
        <p:txBody>
          <a:bodyPr/>
          <a:lstStyle/>
          <a:p>
            <a:pPr algn="just"/>
            <a:r>
              <a:rPr lang="en-US" altLang="en-US" smtClean="0"/>
              <a:t>A development project can be considered of organic type, if the project deals with developing a well understood application program, the size of the development team is reasonably small, and the team members are experienced in developing similar types of projects. </a:t>
            </a:r>
          </a:p>
        </p:txBody>
      </p:sp>
      <p:sp>
        <p:nvSpPr>
          <p:cNvPr id="4" name="Slide Number Placeholder 3"/>
          <p:cNvSpPr>
            <a:spLocks noGrp="1"/>
          </p:cNvSpPr>
          <p:nvPr>
            <p:ph type="sldNum" sz="quarter" idx="12"/>
          </p:nvPr>
        </p:nvSpPr>
        <p:spPr/>
        <p:txBody>
          <a:bodyPr/>
          <a:lstStyle/>
          <a:p>
            <a:pPr>
              <a:defRPr/>
            </a:pPr>
            <a:fld id="{9C3396D8-59FE-4400-B9F1-FF85B32EB3D0}" type="slidenum">
              <a:rPr lang="en-US" altLang="en-US" smtClean="0"/>
              <a:pPr>
                <a:defRPr/>
              </a:pPr>
              <a:t>10</a:t>
            </a:fld>
            <a:endParaRPr lang="en-US" altLang="en-US"/>
          </a:p>
        </p:txBody>
      </p:sp>
    </p:spTree>
    <p:extLst>
      <p:ext uri="{BB962C8B-B14F-4D97-AF65-F5344CB8AC3E}">
        <p14:creationId xmlns:p14="http://schemas.microsoft.com/office/powerpoint/2010/main" val="14418292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dirty="0" smtClean="0">
                <a:effectLst>
                  <a:outerShdw blurRad="38100" dist="38100" dir="2700000" algn="tl">
                    <a:srgbClr val="000000">
                      <a:alpha val="43137"/>
                    </a:srgbClr>
                  </a:outerShdw>
                </a:effectLst>
              </a:rPr>
              <a:t>Semidetached software projects</a:t>
            </a:r>
            <a:endParaRPr lang="en-US" dirty="0"/>
          </a:p>
        </p:txBody>
      </p:sp>
      <p:sp>
        <p:nvSpPr>
          <p:cNvPr id="20483" name="Content Placeholder 2"/>
          <p:cNvSpPr>
            <a:spLocks noGrp="1"/>
          </p:cNvSpPr>
          <p:nvPr>
            <p:ph idx="1"/>
          </p:nvPr>
        </p:nvSpPr>
        <p:spPr/>
        <p:txBody>
          <a:bodyPr/>
          <a:lstStyle/>
          <a:p>
            <a:pPr algn="just"/>
            <a:r>
              <a:rPr lang="en-US" altLang="en-US" smtClean="0"/>
              <a:t>A development project can be considered of semidetached type, if the development consists of a mixture of experienced and inexperienced staff. </a:t>
            </a:r>
          </a:p>
          <a:p>
            <a:pPr algn="just"/>
            <a:r>
              <a:rPr lang="en-US" altLang="en-US" smtClean="0"/>
              <a:t>Team members may have limited experience on related systems but may be unfamiliar with some aspects of the system being developed.</a:t>
            </a:r>
          </a:p>
        </p:txBody>
      </p:sp>
      <p:sp>
        <p:nvSpPr>
          <p:cNvPr id="4" name="Slide Number Placeholder 3"/>
          <p:cNvSpPr>
            <a:spLocks noGrp="1"/>
          </p:cNvSpPr>
          <p:nvPr>
            <p:ph type="sldNum" sz="quarter" idx="12"/>
          </p:nvPr>
        </p:nvSpPr>
        <p:spPr/>
        <p:txBody>
          <a:bodyPr/>
          <a:lstStyle/>
          <a:p>
            <a:pPr>
              <a:defRPr/>
            </a:pPr>
            <a:fld id="{D58B13ED-3C90-423B-8A5F-4B70C27A6AF8}" type="slidenum">
              <a:rPr lang="en-US" altLang="en-US" smtClean="0"/>
              <a:pPr>
                <a:defRPr/>
              </a:pPr>
              <a:t>11</a:t>
            </a:fld>
            <a:endParaRPr lang="en-US" altLang="en-US"/>
          </a:p>
        </p:txBody>
      </p:sp>
    </p:spTree>
    <p:extLst>
      <p:ext uri="{BB962C8B-B14F-4D97-AF65-F5344CB8AC3E}">
        <p14:creationId xmlns:p14="http://schemas.microsoft.com/office/powerpoint/2010/main" val="1194089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dirty="0" smtClean="0">
                <a:effectLst>
                  <a:outerShdw blurRad="38100" dist="38100" dir="2700000" algn="tl">
                    <a:srgbClr val="000000">
                      <a:alpha val="43137"/>
                    </a:srgbClr>
                  </a:outerShdw>
                </a:effectLst>
              </a:rPr>
              <a:t>Embedded software projects</a:t>
            </a:r>
            <a:endParaRPr lang="en-US" dirty="0"/>
          </a:p>
        </p:txBody>
      </p:sp>
      <p:sp>
        <p:nvSpPr>
          <p:cNvPr id="21507" name="Content Placeholder 2"/>
          <p:cNvSpPr>
            <a:spLocks noGrp="1"/>
          </p:cNvSpPr>
          <p:nvPr>
            <p:ph idx="1"/>
          </p:nvPr>
        </p:nvSpPr>
        <p:spPr/>
        <p:txBody>
          <a:bodyPr/>
          <a:lstStyle/>
          <a:p>
            <a:pPr algn="just"/>
            <a:r>
              <a:rPr lang="en-US" altLang="en-US" smtClean="0"/>
              <a:t>A development project is considered to be of embedded type, if the software being developed is strongly coupled to complex hardware, or if the stringent regulations on the operational procedures exist.</a:t>
            </a:r>
          </a:p>
        </p:txBody>
      </p:sp>
      <p:sp>
        <p:nvSpPr>
          <p:cNvPr id="4" name="Slide Number Placeholder 3"/>
          <p:cNvSpPr>
            <a:spLocks noGrp="1"/>
          </p:cNvSpPr>
          <p:nvPr>
            <p:ph type="sldNum" sz="quarter" idx="12"/>
          </p:nvPr>
        </p:nvSpPr>
        <p:spPr/>
        <p:txBody>
          <a:bodyPr/>
          <a:lstStyle/>
          <a:p>
            <a:pPr>
              <a:defRPr/>
            </a:pPr>
            <a:fld id="{A3B5AD18-0243-424C-853A-A17F4B891604}" type="slidenum">
              <a:rPr lang="en-US" altLang="en-US" smtClean="0"/>
              <a:pPr>
                <a:defRPr/>
              </a:pPr>
              <a:t>12</a:t>
            </a:fld>
            <a:endParaRPr lang="en-US" altLang="en-US"/>
          </a:p>
        </p:txBody>
      </p:sp>
    </p:spTree>
    <p:extLst>
      <p:ext uri="{BB962C8B-B14F-4D97-AF65-F5344CB8AC3E}">
        <p14:creationId xmlns:p14="http://schemas.microsoft.com/office/powerpoint/2010/main" val="27270221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301625"/>
            <a:ext cx="8229600" cy="1143000"/>
          </a:xfrm>
        </p:spPr>
        <p:txBody>
          <a:bodyPr>
            <a:normAutofit fontScale="90000"/>
          </a:bodyPr>
          <a:lstStyle/>
          <a:p>
            <a:pPr eaLnBrk="1" hangingPunct="1">
              <a:defRPr/>
            </a:pPr>
            <a:r>
              <a:rPr lang="en-US" b="1" dirty="0" smtClean="0">
                <a:effectLst>
                  <a:outerShdw blurRad="38100" dist="38100" dir="2700000" algn="tl">
                    <a:srgbClr val="000000">
                      <a:alpha val="43137"/>
                    </a:srgbClr>
                  </a:outerShdw>
                </a:effectLst>
              </a:rPr>
              <a:t>Constructive Cost Model (COCOMO)</a:t>
            </a:r>
          </a:p>
        </p:txBody>
      </p:sp>
      <p:sp>
        <p:nvSpPr>
          <p:cNvPr id="22531" name="Rectangle 3"/>
          <p:cNvSpPr>
            <a:spLocks noGrp="1" noChangeArrowheads="1"/>
          </p:cNvSpPr>
          <p:nvPr>
            <p:ph idx="1"/>
          </p:nvPr>
        </p:nvSpPr>
        <p:spPr>
          <a:xfrm>
            <a:off x="304800" y="1219200"/>
            <a:ext cx="8458200" cy="4791075"/>
          </a:xfrm>
        </p:spPr>
        <p:txBody>
          <a:bodyPr/>
          <a:lstStyle/>
          <a:p>
            <a:pPr algn="just" eaLnBrk="1" hangingPunct="1"/>
            <a:r>
              <a:rPr lang="en-US" altLang="en-US" smtClean="0"/>
              <a:t>COCOMO (Constructive Cost Estimation Model) was proposed by Boehm [1981]. </a:t>
            </a:r>
          </a:p>
          <a:p>
            <a:pPr algn="just" eaLnBrk="1" hangingPunct="1"/>
            <a:r>
              <a:rPr lang="en-US" altLang="en-US" smtClean="0"/>
              <a:t>According to Boehm, software cost estimation should be done through three stages: Basic COCOMO, Intermediate COCOMO, and Detailed COCOMO. </a:t>
            </a:r>
          </a:p>
          <a:p>
            <a:pPr algn="just"/>
            <a:r>
              <a:rPr lang="en-US" altLang="en-US" smtClean="0"/>
              <a:t>COCOMO II is a computerized model available on the Web</a:t>
            </a:r>
          </a:p>
          <a:p>
            <a:pPr algn="just"/>
            <a:endParaRPr lang="en-US" altLang="en-US" smtClean="0"/>
          </a:p>
          <a:p>
            <a:pPr algn="just" eaLnBrk="1" hangingPunct="1">
              <a:buFont typeface="Wingdings" panose="05000000000000000000" pitchFamily="2" charset="2"/>
              <a:buNone/>
            </a:pPr>
            <a:endParaRPr lang="en-US" altLang="en-US" smtClean="0"/>
          </a:p>
        </p:txBody>
      </p:sp>
      <p:sp>
        <p:nvSpPr>
          <p:cNvPr id="5" name="Slide Number Placeholder 4"/>
          <p:cNvSpPr>
            <a:spLocks noGrp="1"/>
          </p:cNvSpPr>
          <p:nvPr>
            <p:ph type="sldNum" sz="quarter" idx="12"/>
          </p:nvPr>
        </p:nvSpPr>
        <p:spPr/>
        <p:txBody>
          <a:bodyPr/>
          <a:lstStyle/>
          <a:p>
            <a:pPr>
              <a:defRPr/>
            </a:pPr>
            <a:fld id="{CAB92A06-B009-42EF-91C6-C032B80027D7}" type="slidenum">
              <a:rPr lang="en-US" smtClean="0"/>
              <a:pPr>
                <a:defRPr/>
              </a:pPr>
              <a:t>13</a:t>
            </a:fld>
            <a:endParaRPr lang="en-US"/>
          </a:p>
        </p:txBody>
      </p:sp>
    </p:spTree>
    <p:extLst>
      <p:ext uri="{BB962C8B-B14F-4D97-AF65-F5344CB8AC3E}">
        <p14:creationId xmlns:p14="http://schemas.microsoft.com/office/powerpoint/2010/main" val="55094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b="1" dirty="0" smtClean="0">
                <a:effectLst>
                  <a:outerShdw blurRad="38100" dist="38100" dir="2700000" algn="tl">
                    <a:srgbClr val="000000">
                      <a:alpha val="43137"/>
                    </a:srgbClr>
                  </a:outerShdw>
                </a:effectLst>
              </a:rPr>
              <a:t>COCOMO levels - </a:t>
            </a:r>
            <a:r>
              <a:rPr lang="en-US" b="1" dirty="0">
                <a:effectLst>
                  <a:outerShdw blurRad="38100" dist="38100" dir="2700000" algn="tl">
                    <a:srgbClr val="000000">
                      <a:alpha val="43137"/>
                    </a:srgbClr>
                  </a:outerShdw>
                </a:effectLst>
              </a:rPr>
              <a:t>Basic Level</a:t>
            </a:r>
            <a:endParaRPr lang="en-US" b="1" dirty="0" smtClean="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0" indent="0" algn="just" eaLnBrk="1" hangingPunct="1">
              <a:buFont typeface="Arial" panose="020B0604020202020204" pitchFamily="34" charset="0"/>
              <a:buNone/>
              <a:defRPr/>
            </a:pPr>
            <a:r>
              <a:rPr lang="en-US" dirty="0"/>
              <a:t>The basic COCOMO model gives an approximate estimate of the project parameters.</a:t>
            </a:r>
            <a:endParaRPr lang="en-US" dirty="0" smtClean="0"/>
          </a:p>
          <a:p>
            <a:pPr marL="0" indent="0" algn="just" eaLnBrk="1" hangingPunct="1">
              <a:buFont typeface="Arial" panose="020B0604020202020204" pitchFamily="34" charset="0"/>
              <a:buNone/>
              <a:defRPr/>
            </a:pPr>
            <a:r>
              <a:rPr lang="en-US" dirty="0" smtClean="0"/>
              <a:t>Basic Level:</a:t>
            </a:r>
          </a:p>
          <a:p>
            <a:pPr marL="514350" indent="-514350" algn="just" eaLnBrk="1" hangingPunct="1">
              <a:buFont typeface="Wingdings" pitchFamily="2" charset="2"/>
              <a:buNone/>
              <a:defRPr/>
            </a:pPr>
            <a:r>
              <a:rPr lang="en-US" dirty="0" smtClean="0"/>
              <a:t>Use : determine size and schedule</a:t>
            </a:r>
          </a:p>
          <a:p>
            <a:pPr marL="514350" indent="-514350" algn="just" eaLnBrk="1" hangingPunct="1">
              <a:buFont typeface="Wingdings" pitchFamily="2" charset="2"/>
              <a:buNone/>
              <a:defRPr/>
            </a:pPr>
            <a:r>
              <a:rPr lang="en-US" dirty="0" smtClean="0"/>
              <a:t>Gives: fast, roughs estimate of small to medium size project.</a:t>
            </a:r>
          </a:p>
          <a:p>
            <a:pPr marL="514350" indent="-514350" algn="just" eaLnBrk="1" hangingPunct="1">
              <a:buFont typeface="Wingdings" pitchFamily="2" charset="2"/>
              <a:buNone/>
              <a:defRPr/>
            </a:pPr>
            <a:endParaRPr lang="en-US" dirty="0" smtClean="0"/>
          </a:p>
        </p:txBody>
      </p:sp>
      <p:sp>
        <p:nvSpPr>
          <p:cNvPr id="5" name="Slide Number Placeholder 4"/>
          <p:cNvSpPr>
            <a:spLocks noGrp="1"/>
          </p:cNvSpPr>
          <p:nvPr>
            <p:ph type="sldNum" sz="quarter" idx="12"/>
          </p:nvPr>
        </p:nvSpPr>
        <p:spPr/>
        <p:txBody>
          <a:bodyPr/>
          <a:lstStyle/>
          <a:p>
            <a:pPr>
              <a:defRPr/>
            </a:pPr>
            <a:fld id="{637C1301-7758-4F8D-B75E-BECBD09623F2}" type="slidenum">
              <a:rPr lang="en-US" smtClean="0"/>
              <a:pPr>
                <a:defRPr/>
              </a:pPr>
              <a:t>14</a:t>
            </a:fld>
            <a:endParaRPr lang="en-US"/>
          </a:p>
        </p:txBody>
      </p:sp>
    </p:spTree>
    <p:extLst>
      <p:ext uri="{BB962C8B-B14F-4D97-AF65-F5344CB8AC3E}">
        <p14:creationId xmlns:p14="http://schemas.microsoft.com/office/powerpoint/2010/main" val="14171030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534400" cy="1143000"/>
          </a:xfrm>
        </p:spPr>
        <p:txBody>
          <a:bodyPr>
            <a:noAutofit/>
          </a:bodyPr>
          <a:lstStyle/>
          <a:p>
            <a:pPr eaLnBrk="1" hangingPunct="1">
              <a:defRPr/>
            </a:pPr>
            <a:r>
              <a:rPr lang="en-US" b="1" dirty="0">
                <a:effectLst>
                  <a:outerShdw blurRad="38100" dist="38100" dir="2700000" algn="tl">
                    <a:srgbClr val="000000">
                      <a:alpha val="43137"/>
                    </a:srgbClr>
                  </a:outerShdw>
                </a:effectLst>
              </a:rPr>
              <a:t>COCOMO levels </a:t>
            </a:r>
            <a:r>
              <a:rPr lang="en-US" b="1" dirty="0" smtClean="0">
                <a:effectLst>
                  <a:outerShdw blurRad="38100" dist="38100" dir="2700000" algn="tl">
                    <a:srgbClr val="000000">
                      <a:alpha val="43137"/>
                    </a:srgbClr>
                  </a:outerShdw>
                </a:effectLst>
              </a:rPr>
              <a:t>- Intermediate level</a:t>
            </a:r>
            <a:br>
              <a:rPr lang="en-US" b="1" dirty="0" smtClean="0">
                <a:effectLst>
                  <a:outerShdw blurRad="38100" dist="38100" dir="2700000" algn="tl">
                    <a:srgbClr val="000000">
                      <a:alpha val="43137"/>
                    </a:srgbClr>
                  </a:outerShdw>
                </a:effectLst>
              </a:rPr>
            </a:br>
            <a:endParaRPr lang="en-US" b="1" dirty="0" smtClean="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514350" indent="-514350" eaLnBrk="1" hangingPunct="1">
              <a:buFont typeface="Wingdings" pitchFamily="2" charset="2"/>
              <a:buNone/>
              <a:defRPr/>
            </a:pPr>
            <a:r>
              <a:rPr lang="en-US" dirty="0" smtClean="0"/>
              <a:t>Use: additional variables to determine effort. Called: Cost drivers</a:t>
            </a:r>
          </a:p>
          <a:p>
            <a:pPr marL="514350" indent="-514350" eaLnBrk="1" hangingPunct="1">
              <a:buFont typeface="Wingdings" pitchFamily="2" charset="2"/>
              <a:buNone/>
              <a:defRPr/>
            </a:pPr>
            <a:r>
              <a:rPr lang="en-US" dirty="0" smtClean="0"/>
              <a:t>This is related to product, personal and project attributes. This will result in more effort  or less effort required for the software project.  The product of the cost drives known as Environmental adjustment Factors ( EAF)</a:t>
            </a:r>
          </a:p>
          <a:p>
            <a:pPr eaLnBrk="1" hangingPunct="1">
              <a:defRPr/>
            </a:pPr>
            <a:endParaRPr lang="en-US" dirty="0" smtClean="0"/>
          </a:p>
        </p:txBody>
      </p:sp>
      <p:sp>
        <p:nvSpPr>
          <p:cNvPr id="5" name="Slide Number Placeholder 4"/>
          <p:cNvSpPr>
            <a:spLocks noGrp="1"/>
          </p:cNvSpPr>
          <p:nvPr>
            <p:ph type="sldNum" sz="quarter" idx="12"/>
          </p:nvPr>
        </p:nvSpPr>
        <p:spPr/>
        <p:txBody>
          <a:bodyPr/>
          <a:lstStyle/>
          <a:p>
            <a:pPr>
              <a:defRPr/>
            </a:pPr>
            <a:fld id="{DFB31EE1-C541-4A18-B9D1-61F15E502074}" type="slidenum">
              <a:rPr lang="en-US" smtClean="0"/>
              <a:pPr>
                <a:defRPr/>
              </a:pPr>
              <a:t>15</a:t>
            </a:fld>
            <a:endParaRPr lang="en-US"/>
          </a:p>
        </p:txBody>
      </p:sp>
    </p:spTree>
    <p:extLst>
      <p:ext uri="{BB962C8B-B14F-4D97-AF65-F5344CB8AC3E}">
        <p14:creationId xmlns:p14="http://schemas.microsoft.com/office/powerpoint/2010/main" val="14379097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b="1" dirty="0">
                <a:effectLst>
                  <a:outerShdw blurRad="38100" dist="38100" dir="2700000" algn="tl">
                    <a:srgbClr val="000000">
                      <a:alpha val="43137"/>
                    </a:srgbClr>
                  </a:outerShdw>
                </a:effectLst>
              </a:rPr>
              <a:t>COCOMO levels </a:t>
            </a:r>
            <a:r>
              <a:rPr lang="en-US" b="1" dirty="0" smtClean="0">
                <a:effectLst>
                  <a:outerShdw blurRad="38100" dist="38100" dir="2700000" algn="tl">
                    <a:srgbClr val="000000">
                      <a:alpha val="43137"/>
                    </a:srgbClr>
                  </a:outerShdw>
                </a:effectLst>
              </a:rPr>
              <a:t>- Detail level</a:t>
            </a:r>
          </a:p>
        </p:txBody>
      </p:sp>
      <p:sp>
        <p:nvSpPr>
          <p:cNvPr id="25603" name="Content Placeholder 2"/>
          <p:cNvSpPr>
            <a:spLocks noGrp="1"/>
          </p:cNvSpPr>
          <p:nvPr>
            <p:ph idx="1"/>
          </p:nvPr>
        </p:nvSpPr>
        <p:spPr/>
        <p:txBody>
          <a:bodyPr/>
          <a:lstStyle/>
          <a:p>
            <a:pPr algn="just" eaLnBrk="1" hangingPunct="1"/>
            <a:r>
              <a:rPr lang="en-US" altLang="en-US" smtClean="0"/>
              <a:t>This level build upon intermediary COCOMO model by introducing the additional capabilities of phase sensitive effort multipliers.</a:t>
            </a:r>
          </a:p>
        </p:txBody>
      </p:sp>
      <p:sp>
        <p:nvSpPr>
          <p:cNvPr id="5" name="Slide Number Placeholder 4"/>
          <p:cNvSpPr>
            <a:spLocks noGrp="1"/>
          </p:cNvSpPr>
          <p:nvPr>
            <p:ph type="sldNum" sz="quarter" idx="12"/>
          </p:nvPr>
        </p:nvSpPr>
        <p:spPr/>
        <p:txBody>
          <a:bodyPr/>
          <a:lstStyle/>
          <a:p>
            <a:pPr>
              <a:defRPr/>
            </a:pPr>
            <a:fld id="{537EF4C0-65A6-4793-ACDA-49EE1D32445A}" type="slidenum">
              <a:rPr lang="en-US" smtClean="0"/>
              <a:pPr>
                <a:defRPr/>
              </a:pPr>
              <a:t>16</a:t>
            </a:fld>
            <a:endParaRPr lang="en-US"/>
          </a:p>
        </p:txBody>
      </p:sp>
    </p:spTree>
    <p:extLst>
      <p:ext uri="{BB962C8B-B14F-4D97-AF65-F5344CB8AC3E}">
        <p14:creationId xmlns:p14="http://schemas.microsoft.com/office/powerpoint/2010/main" val="22853621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dirty="0" smtClean="0">
                <a:effectLst>
                  <a:outerShdw blurRad="38100" dist="38100" dir="2700000" algn="tl">
                    <a:srgbClr val="000000">
                      <a:alpha val="43137"/>
                    </a:srgbClr>
                  </a:outerShdw>
                </a:effectLst>
              </a:rPr>
              <a:t>The basic COCOMO</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10000"/>
          </a:bodyPr>
          <a:lstStyle/>
          <a:p>
            <a:pPr>
              <a:defRPr/>
            </a:pPr>
            <a:r>
              <a:rPr lang="en-US" dirty="0"/>
              <a:t>The basic COCOMO estimation model is given by the following expressions: </a:t>
            </a:r>
          </a:p>
          <a:p>
            <a:pPr marL="800100" lvl="2" indent="0">
              <a:buFont typeface="Arial" panose="020B0604020202020204" pitchFamily="34" charset="0"/>
              <a:buNone/>
              <a:defRPr/>
            </a:pPr>
            <a:r>
              <a:rPr lang="en-US" b="1" dirty="0"/>
              <a:t>Effort = a</a:t>
            </a:r>
            <a:r>
              <a:rPr lang="en-US" b="1" baseline="30000" dirty="0"/>
              <a:t>1 </a:t>
            </a:r>
            <a:r>
              <a:rPr lang="en-US" b="1" dirty="0"/>
              <a:t>х (KLOC)</a:t>
            </a:r>
            <a:r>
              <a:rPr lang="en-US" b="1" baseline="30000" dirty="0"/>
              <a:t>a2 </a:t>
            </a:r>
            <a:r>
              <a:rPr lang="en-US" b="1" dirty="0"/>
              <a:t>PM </a:t>
            </a:r>
            <a:endParaRPr lang="en-US" dirty="0"/>
          </a:p>
          <a:p>
            <a:pPr marL="800100" lvl="2" indent="0">
              <a:buFont typeface="Arial" panose="020B0604020202020204" pitchFamily="34" charset="0"/>
              <a:buNone/>
              <a:defRPr/>
            </a:pPr>
            <a:r>
              <a:rPr lang="en-US" b="1" dirty="0" err="1"/>
              <a:t>Tdev</a:t>
            </a:r>
            <a:r>
              <a:rPr lang="en-US" b="1" dirty="0"/>
              <a:t> = b</a:t>
            </a:r>
            <a:r>
              <a:rPr lang="en-US" b="1" baseline="30000" dirty="0"/>
              <a:t>1 </a:t>
            </a:r>
            <a:r>
              <a:rPr lang="en-US" b="1" dirty="0"/>
              <a:t>x (Effort)</a:t>
            </a:r>
            <a:r>
              <a:rPr lang="en-US" b="1" baseline="30000" dirty="0"/>
              <a:t>b2 </a:t>
            </a:r>
            <a:r>
              <a:rPr lang="en-US" b="1" dirty="0"/>
              <a:t>Months </a:t>
            </a:r>
            <a:endParaRPr lang="en-US" dirty="0"/>
          </a:p>
          <a:p>
            <a:pPr marL="0" indent="0">
              <a:buFont typeface="Arial" panose="020B0604020202020204" pitchFamily="34" charset="0"/>
              <a:buNone/>
              <a:defRPr/>
            </a:pPr>
            <a:r>
              <a:rPr lang="en-US" dirty="0" smtClean="0"/>
              <a:t>Where </a:t>
            </a:r>
            <a:endParaRPr lang="en-US" dirty="0"/>
          </a:p>
          <a:p>
            <a:pPr marL="0" indent="0">
              <a:buFont typeface="Arial" panose="020B0604020202020204" pitchFamily="34" charset="0"/>
              <a:buNone/>
              <a:defRPr/>
            </a:pPr>
            <a:r>
              <a:rPr lang="en-US" dirty="0" smtClean="0"/>
              <a:t>KLOC </a:t>
            </a:r>
            <a:r>
              <a:rPr lang="en-US" dirty="0"/>
              <a:t>is the estimated size of the software product expressed in Kilo Lines of Code, </a:t>
            </a:r>
          </a:p>
          <a:p>
            <a:pPr marL="0" indent="0">
              <a:buFont typeface="Arial" panose="020B0604020202020204" pitchFamily="34" charset="0"/>
              <a:buNone/>
              <a:defRPr/>
            </a:pPr>
            <a:r>
              <a:rPr lang="en-US" dirty="0" smtClean="0"/>
              <a:t> </a:t>
            </a:r>
            <a:r>
              <a:rPr lang="en-US" dirty="0"/>
              <a:t>a</a:t>
            </a:r>
            <a:r>
              <a:rPr lang="en-US" baseline="30000" dirty="0"/>
              <a:t>1</a:t>
            </a:r>
            <a:r>
              <a:rPr lang="en-US" dirty="0"/>
              <a:t>, a</a:t>
            </a:r>
            <a:r>
              <a:rPr lang="en-US" baseline="30000" dirty="0"/>
              <a:t>2</a:t>
            </a:r>
            <a:r>
              <a:rPr lang="en-US" dirty="0"/>
              <a:t>, b</a:t>
            </a:r>
            <a:r>
              <a:rPr lang="en-US" baseline="30000" dirty="0"/>
              <a:t>1</a:t>
            </a:r>
            <a:r>
              <a:rPr lang="en-US" dirty="0"/>
              <a:t>, b</a:t>
            </a:r>
            <a:r>
              <a:rPr lang="en-US" baseline="30000" dirty="0"/>
              <a:t>2 </a:t>
            </a:r>
            <a:r>
              <a:rPr lang="en-US" dirty="0"/>
              <a:t>are constants for each category of software products, </a:t>
            </a:r>
          </a:p>
        </p:txBody>
      </p:sp>
      <p:sp>
        <p:nvSpPr>
          <p:cNvPr id="4" name="Slide Number Placeholder 3"/>
          <p:cNvSpPr>
            <a:spLocks noGrp="1"/>
          </p:cNvSpPr>
          <p:nvPr>
            <p:ph type="sldNum" sz="quarter" idx="12"/>
          </p:nvPr>
        </p:nvSpPr>
        <p:spPr/>
        <p:txBody>
          <a:bodyPr/>
          <a:lstStyle/>
          <a:p>
            <a:pPr>
              <a:defRPr/>
            </a:pPr>
            <a:fld id="{07B2F9EF-A4CA-4C1E-A0F4-B8AD35154DCB}" type="slidenum">
              <a:rPr lang="en-US" altLang="en-US" smtClean="0"/>
              <a:pPr>
                <a:defRPr/>
              </a:pPr>
              <a:t>17</a:t>
            </a:fld>
            <a:endParaRPr lang="en-US" altLang="en-US"/>
          </a:p>
        </p:txBody>
      </p:sp>
    </p:spTree>
    <p:extLst>
      <p:ext uri="{BB962C8B-B14F-4D97-AF65-F5344CB8AC3E}">
        <p14:creationId xmlns:p14="http://schemas.microsoft.com/office/powerpoint/2010/main" val="19143060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dirty="0" smtClean="0">
                <a:effectLst>
                  <a:outerShdw blurRad="38100" dist="38100" dir="2700000" algn="tl">
                    <a:srgbClr val="000000">
                      <a:alpha val="43137"/>
                    </a:srgbClr>
                  </a:outerShdw>
                </a:effectLst>
              </a:rPr>
              <a:t>The basic COCOMO</a:t>
            </a:r>
            <a:endParaRPr lang="en-US" dirty="0"/>
          </a:p>
        </p:txBody>
      </p:sp>
      <p:sp>
        <p:nvSpPr>
          <p:cNvPr id="3" name="Content Placeholder 2"/>
          <p:cNvSpPr>
            <a:spLocks noGrp="1"/>
          </p:cNvSpPr>
          <p:nvPr>
            <p:ph idx="1"/>
          </p:nvPr>
        </p:nvSpPr>
        <p:spPr/>
        <p:txBody>
          <a:bodyPr>
            <a:normAutofit lnSpcReduction="10000"/>
          </a:bodyPr>
          <a:lstStyle/>
          <a:p>
            <a:pPr marL="0" indent="0">
              <a:buFont typeface="Arial" panose="020B0604020202020204" pitchFamily="34" charset="0"/>
              <a:buNone/>
              <a:defRPr/>
            </a:pPr>
            <a:r>
              <a:rPr lang="en-US" b="1" dirty="0" smtClean="0"/>
              <a:t>		</a:t>
            </a:r>
            <a:r>
              <a:rPr lang="en-US" b="1" dirty="0" err="1" smtClean="0"/>
              <a:t>Tdev</a:t>
            </a:r>
            <a:r>
              <a:rPr lang="en-US" b="1" dirty="0" smtClean="0"/>
              <a:t> = b</a:t>
            </a:r>
            <a:r>
              <a:rPr lang="en-US" b="1" baseline="30000" dirty="0" smtClean="0"/>
              <a:t>1 </a:t>
            </a:r>
            <a:r>
              <a:rPr lang="en-US" b="1" dirty="0" smtClean="0"/>
              <a:t>x (Effort)</a:t>
            </a:r>
            <a:r>
              <a:rPr lang="en-US" b="1" baseline="30000" dirty="0" smtClean="0"/>
              <a:t>b2 </a:t>
            </a:r>
            <a:r>
              <a:rPr lang="en-US" b="1" dirty="0" smtClean="0"/>
              <a:t>Months</a:t>
            </a:r>
          </a:p>
          <a:p>
            <a:pPr>
              <a:defRPr/>
            </a:pPr>
            <a:r>
              <a:rPr lang="en-US" dirty="0" smtClean="0"/>
              <a:t>Where</a:t>
            </a:r>
          </a:p>
          <a:p>
            <a:pPr>
              <a:defRPr/>
            </a:pPr>
            <a:r>
              <a:rPr lang="en-US" dirty="0" err="1" smtClean="0"/>
              <a:t>Tdev</a:t>
            </a:r>
            <a:r>
              <a:rPr lang="en-US" dirty="0" smtClean="0"/>
              <a:t> is the estimated time to develop the software, expressed in months, </a:t>
            </a:r>
          </a:p>
          <a:p>
            <a:pPr>
              <a:defRPr/>
            </a:pPr>
            <a:endParaRPr lang="en-US" dirty="0" smtClean="0"/>
          </a:p>
          <a:p>
            <a:pPr>
              <a:defRPr/>
            </a:pPr>
            <a:r>
              <a:rPr lang="en-US" dirty="0" smtClean="0"/>
              <a:t>Effort is the total effort required to develop the software product, expressed in person months (PMs). </a:t>
            </a:r>
          </a:p>
          <a:p>
            <a:pPr>
              <a:defRPr/>
            </a:pPr>
            <a:endParaRPr lang="en-US" dirty="0"/>
          </a:p>
        </p:txBody>
      </p:sp>
      <p:sp>
        <p:nvSpPr>
          <p:cNvPr id="4" name="Slide Number Placeholder 3"/>
          <p:cNvSpPr>
            <a:spLocks noGrp="1"/>
          </p:cNvSpPr>
          <p:nvPr>
            <p:ph type="sldNum" sz="quarter" idx="12"/>
          </p:nvPr>
        </p:nvSpPr>
        <p:spPr/>
        <p:txBody>
          <a:bodyPr/>
          <a:lstStyle/>
          <a:p>
            <a:pPr>
              <a:defRPr/>
            </a:pPr>
            <a:fld id="{B20DE42F-9703-46AC-936F-8D667F27706C}" type="slidenum">
              <a:rPr lang="en-US" altLang="en-US" smtClean="0"/>
              <a:pPr>
                <a:defRPr/>
              </a:pPr>
              <a:t>18</a:t>
            </a:fld>
            <a:endParaRPr lang="en-US" altLang="en-US"/>
          </a:p>
        </p:txBody>
      </p:sp>
    </p:spTree>
    <p:extLst>
      <p:ext uri="{BB962C8B-B14F-4D97-AF65-F5344CB8AC3E}">
        <p14:creationId xmlns:p14="http://schemas.microsoft.com/office/powerpoint/2010/main" val="1430148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a:xfrm>
            <a:off x="457200" y="457200"/>
            <a:ext cx="8229600" cy="5673725"/>
          </a:xfrm>
        </p:spPr>
        <p:txBody>
          <a:bodyPr/>
          <a:lstStyle/>
          <a:p>
            <a:pPr eaLnBrk="1" hangingPunct="1"/>
            <a:r>
              <a:rPr lang="en-US" altLang="en-US" smtClean="0"/>
              <a:t>Effort for original model:</a:t>
            </a:r>
          </a:p>
          <a:p>
            <a:pPr eaLnBrk="1" hangingPunct="1">
              <a:buFont typeface="Wingdings" panose="05000000000000000000" pitchFamily="2" charset="2"/>
              <a:buNone/>
            </a:pPr>
            <a:r>
              <a:rPr lang="en-US" altLang="en-US" smtClean="0"/>
              <a:t>E= 2.4 x (size) </a:t>
            </a:r>
            <a:r>
              <a:rPr lang="en-US" altLang="en-US" baseline="30000" smtClean="0"/>
              <a:t>1.05</a:t>
            </a:r>
          </a:p>
          <a:p>
            <a:pPr eaLnBrk="1" hangingPunct="1">
              <a:buFont typeface="Wingdings" panose="05000000000000000000" pitchFamily="2" charset="2"/>
              <a:buNone/>
            </a:pPr>
            <a:endParaRPr lang="en-US" altLang="en-US" baseline="30000" smtClean="0"/>
          </a:p>
          <a:p>
            <a:pPr eaLnBrk="1" hangingPunct="1"/>
            <a:r>
              <a:rPr lang="en-US" altLang="en-US" smtClean="0"/>
              <a:t>Semidetached model:</a:t>
            </a:r>
          </a:p>
          <a:p>
            <a:pPr eaLnBrk="1" hangingPunct="1">
              <a:buFont typeface="Wingdings" panose="05000000000000000000" pitchFamily="2" charset="2"/>
              <a:buNone/>
            </a:pPr>
            <a:r>
              <a:rPr lang="en-US" altLang="en-US" smtClean="0"/>
              <a:t>E= 3.0 x (size) </a:t>
            </a:r>
            <a:r>
              <a:rPr lang="en-US" altLang="en-US" baseline="30000" smtClean="0"/>
              <a:t>1.12</a:t>
            </a:r>
          </a:p>
          <a:p>
            <a:pPr eaLnBrk="1" hangingPunct="1"/>
            <a:endParaRPr lang="en-US" altLang="en-US" baseline="30000" smtClean="0"/>
          </a:p>
          <a:p>
            <a:pPr eaLnBrk="1" hangingPunct="1"/>
            <a:r>
              <a:rPr lang="en-US" altLang="en-US" smtClean="0"/>
              <a:t>The abundant model</a:t>
            </a:r>
          </a:p>
          <a:p>
            <a:pPr eaLnBrk="1" hangingPunct="1">
              <a:buFont typeface="Wingdings" panose="05000000000000000000" pitchFamily="2" charset="2"/>
              <a:buNone/>
            </a:pPr>
            <a:r>
              <a:rPr lang="en-US" altLang="en-US" smtClean="0"/>
              <a:t>E= 3.6 x (size) </a:t>
            </a:r>
            <a:r>
              <a:rPr lang="en-US" altLang="en-US" baseline="30000" smtClean="0"/>
              <a:t>1.26</a:t>
            </a:r>
          </a:p>
          <a:p>
            <a:pPr eaLnBrk="1" hangingPunct="1">
              <a:buFont typeface="Wingdings" panose="05000000000000000000" pitchFamily="2" charset="2"/>
              <a:buNone/>
            </a:pPr>
            <a:endParaRPr lang="en-US" altLang="en-US" baseline="30000" smtClean="0"/>
          </a:p>
        </p:txBody>
      </p:sp>
      <p:sp>
        <p:nvSpPr>
          <p:cNvPr id="5" name="Slide Number Placeholder 4"/>
          <p:cNvSpPr>
            <a:spLocks noGrp="1"/>
          </p:cNvSpPr>
          <p:nvPr>
            <p:ph type="sldNum" sz="quarter" idx="12"/>
          </p:nvPr>
        </p:nvSpPr>
        <p:spPr/>
        <p:txBody>
          <a:bodyPr/>
          <a:lstStyle/>
          <a:p>
            <a:pPr>
              <a:defRPr/>
            </a:pPr>
            <a:fld id="{7ADFC892-45B7-42A1-97F0-D1B5524E1BD9}" type="slidenum">
              <a:rPr lang="en-US" smtClean="0"/>
              <a:pPr>
                <a:defRPr/>
              </a:pPr>
              <a:t>19</a:t>
            </a:fld>
            <a:endParaRPr lang="en-US"/>
          </a:p>
        </p:txBody>
      </p:sp>
    </p:spTree>
    <p:extLst>
      <p:ext uri="{BB962C8B-B14F-4D97-AF65-F5344CB8AC3E}">
        <p14:creationId xmlns:p14="http://schemas.microsoft.com/office/powerpoint/2010/main" val="1937551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863" y="111125"/>
            <a:ext cx="8229600" cy="1143000"/>
          </a:xfrm>
        </p:spPr>
        <p:txBody>
          <a:bodyPr rtlCol="0">
            <a:normAutofit/>
          </a:bodyPr>
          <a:lstStyle/>
          <a:p>
            <a:pPr eaLnBrk="1" fontAlgn="auto" hangingPunct="1">
              <a:spcAft>
                <a:spcPts val="0"/>
              </a:spcAft>
              <a:defRPr/>
            </a:pPr>
            <a:r>
              <a:rPr lang="en-US" b="1" dirty="0" smtClean="0">
                <a:effectLst>
                  <a:outerShdw blurRad="38100" dist="38100" dir="2700000" algn="tl">
                    <a:srgbClr val="000000">
                      <a:alpha val="43137"/>
                    </a:srgbClr>
                  </a:outerShdw>
                </a:effectLst>
              </a:rPr>
              <a:t>Project Cost Management</a:t>
            </a:r>
            <a:endParaRPr lang="en-US" b="1" dirty="0">
              <a:effectLst>
                <a:outerShdw blurRad="38100" dist="38100" dir="2700000" algn="tl">
                  <a:srgbClr val="000000">
                    <a:alpha val="43137"/>
                  </a:srgbClr>
                </a:outerShdw>
              </a:effectLst>
            </a:endParaRPr>
          </a:p>
        </p:txBody>
      </p:sp>
      <p:sp>
        <p:nvSpPr>
          <p:cNvPr id="10243" name="Content Placeholder 2"/>
          <p:cNvSpPr>
            <a:spLocks noGrp="1"/>
          </p:cNvSpPr>
          <p:nvPr>
            <p:ph idx="1"/>
          </p:nvPr>
        </p:nvSpPr>
        <p:spPr>
          <a:xfrm>
            <a:off x="401638" y="1254125"/>
            <a:ext cx="8513762" cy="5467350"/>
          </a:xfrm>
        </p:spPr>
        <p:txBody>
          <a:bodyPr/>
          <a:lstStyle/>
          <a:p>
            <a:pPr algn="just" eaLnBrk="1" hangingPunct="1"/>
            <a:r>
              <a:rPr lang="en-US" altLang="en-US" smtClean="0"/>
              <a:t>Cost management is another trouble spot for IT projects</a:t>
            </a:r>
          </a:p>
          <a:p>
            <a:pPr algn="just" eaLnBrk="1" hangingPunct="1"/>
            <a:r>
              <a:rPr lang="en-US" altLang="en-US" smtClean="0"/>
              <a:t>IT projects have a poor track record for meeting cost goals</a:t>
            </a:r>
          </a:p>
          <a:p>
            <a:pPr algn="just" eaLnBrk="1" hangingPunct="1"/>
            <a:endParaRPr lang="en-US" altLang="en-US" smtClean="0"/>
          </a:p>
        </p:txBody>
      </p:sp>
      <p:sp>
        <p:nvSpPr>
          <p:cNvPr id="4" name="Slide Number Placeholder 3"/>
          <p:cNvSpPr>
            <a:spLocks noGrp="1"/>
          </p:cNvSpPr>
          <p:nvPr>
            <p:ph type="sldNum" sz="quarter" idx="12"/>
          </p:nvPr>
        </p:nvSpPr>
        <p:spPr/>
        <p:txBody>
          <a:bodyPr/>
          <a:lstStyle/>
          <a:p>
            <a:pPr>
              <a:defRPr/>
            </a:pPr>
            <a:fld id="{50F1DBCC-4281-4AFB-9B9F-536C501C56B2}" type="slidenum">
              <a:rPr lang="en-US" altLang="en-US"/>
              <a:pPr>
                <a:defRPr/>
              </a:pPr>
              <a:t>2</a:t>
            </a:fld>
            <a:endParaRPr lang="en-US" altLang="en-US"/>
          </a:p>
        </p:txBody>
      </p:sp>
    </p:spTree>
    <p:extLst>
      <p:ext uri="{BB962C8B-B14F-4D97-AF65-F5344CB8AC3E}">
        <p14:creationId xmlns:p14="http://schemas.microsoft.com/office/powerpoint/2010/main" val="33871738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b="1" dirty="0" smtClean="0">
                <a:effectLst>
                  <a:outerShdw blurRad="38100" dist="38100" dir="2700000" algn="tl">
                    <a:srgbClr val="000000">
                      <a:alpha val="43137"/>
                    </a:srgbClr>
                  </a:outerShdw>
                </a:effectLst>
              </a:rPr>
              <a:t> Basic COCOMO Project duration Estimate</a:t>
            </a:r>
          </a:p>
        </p:txBody>
      </p:sp>
      <p:sp>
        <p:nvSpPr>
          <p:cNvPr id="29699" name="Content Placeholder 2"/>
          <p:cNvSpPr>
            <a:spLocks noGrp="1"/>
          </p:cNvSpPr>
          <p:nvPr>
            <p:ph idx="1"/>
          </p:nvPr>
        </p:nvSpPr>
        <p:spPr/>
        <p:txBody>
          <a:bodyPr>
            <a:normAutofit lnSpcReduction="10000"/>
          </a:bodyPr>
          <a:lstStyle/>
          <a:p>
            <a:pPr eaLnBrk="1" hangingPunct="1"/>
            <a:r>
              <a:rPr lang="en-US" altLang="en-US" smtClean="0"/>
              <a:t>original model:</a:t>
            </a:r>
          </a:p>
          <a:p>
            <a:pPr eaLnBrk="1" hangingPunct="1">
              <a:buFont typeface="Wingdings" panose="05000000000000000000" pitchFamily="2" charset="2"/>
              <a:buNone/>
            </a:pPr>
            <a:r>
              <a:rPr lang="en-US" altLang="en-US" smtClean="0"/>
              <a:t>TDEV= 2.5 x (E)</a:t>
            </a:r>
            <a:r>
              <a:rPr lang="en-US" altLang="en-US" baseline="30000" smtClean="0"/>
              <a:t> 0.38</a:t>
            </a:r>
          </a:p>
          <a:p>
            <a:pPr eaLnBrk="1" hangingPunct="1">
              <a:buFont typeface="Wingdings" panose="05000000000000000000" pitchFamily="2" charset="2"/>
              <a:buNone/>
            </a:pPr>
            <a:endParaRPr lang="en-US" altLang="en-US" baseline="30000" smtClean="0"/>
          </a:p>
          <a:p>
            <a:pPr eaLnBrk="1" hangingPunct="1"/>
            <a:r>
              <a:rPr lang="en-US" altLang="en-US" smtClean="0"/>
              <a:t>Semidetached model:</a:t>
            </a:r>
          </a:p>
          <a:p>
            <a:pPr eaLnBrk="1" hangingPunct="1">
              <a:buFont typeface="Wingdings" panose="05000000000000000000" pitchFamily="2" charset="2"/>
              <a:buNone/>
            </a:pPr>
            <a:r>
              <a:rPr lang="en-US" altLang="en-US" smtClean="0"/>
              <a:t>TDEV= 2.5 x (E) </a:t>
            </a:r>
            <a:r>
              <a:rPr lang="en-US" altLang="en-US" baseline="30000" smtClean="0"/>
              <a:t>0.35</a:t>
            </a:r>
          </a:p>
          <a:p>
            <a:pPr eaLnBrk="1" hangingPunct="1"/>
            <a:endParaRPr lang="en-US" altLang="en-US" baseline="30000" smtClean="0"/>
          </a:p>
          <a:p>
            <a:pPr eaLnBrk="1" hangingPunct="1"/>
            <a:r>
              <a:rPr lang="en-US" altLang="en-US" smtClean="0"/>
              <a:t>The abundant model</a:t>
            </a:r>
          </a:p>
          <a:p>
            <a:pPr eaLnBrk="1" hangingPunct="1">
              <a:buFont typeface="Wingdings" panose="05000000000000000000" pitchFamily="2" charset="2"/>
              <a:buNone/>
            </a:pPr>
            <a:r>
              <a:rPr lang="en-US" altLang="en-US" smtClean="0"/>
              <a:t>TDEV= 2.5 x (E) </a:t>
            </a:r>
            <a:r>
              <a:rPr lang="en-US" altLang="en-US" baseline="30000" smtClean="0"/>
              <a:t>0.32</a:t>
            </a:r>
          </a:p>
          <a:p>
            <a:pPr eaLnBrk="1" hangingPunct="1"/>
            <a:endParaRPr lang="en-US" altLang="en-US" smtClean="0"/>
          </a:p>
        </p:txBody>
      </p:sp>
      <p:sp>
        <p:nvSpPr>
          <p:cNvPr id="5" name="Slide Number Placeholder 4"/>
          <p:cNvSpPr>
            <a:spLocks noGrp="1"/>
          </p:cNvSpPr>
          <p:nvPr>
            <p:ph type="sldNum" sz="quarter" idx="12"/>
          </p:nvPr>
        </p:nvSpPr>
        <p:spPr/>
        <p:txBody>
          <a:bodyPr/>
          <a:lstStyle/>
          <a:p>
            <a:pPr>
              <a:defRPr/>
            </a:pPr>
            <a:fld id="{02F50C5B-0EE1-4D2A-8C39-C355BC54D6B0}" type="slidenum">
              <a:rPr lang="en-US" smtClean="0"/>
              <a:pPr>
                <a:defRPr/>
              </a:pPr>
              <a:t>20</a:t>
            </a:fld>
            <a:endParaRPr lang="en-US"/>
          </a:p>
        </p:txBody>
      </p:sp>
    </p:spTree>
    <p:extLst>
      <p:ext uri="{BB962C8B-B14F-4D97-AF65-F5344CB8AC3E}">
        <p14:creationId xmlns:p14="http://schemas.microsoft.com/office/powerpoint/2010/main" val="9370135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458200" cy="1143000"/>
          </a:xfrm>
        </p:spPr>
        <p:txBody>
          <a:bodyPr>
            <a:normAutofit fontScale="90000"/>
          </a:bodyPr>
          <a:lstStyle/>
          <a:p>
            <a:pPr eaLnBrk="1" hangingPunct="1">
              <a:defRPr/>
            </a:pPr>
            <a:r>
              <a:rPr lang="en-US" b="1" dirty="0" smtClean="0">
                <a:effectLst>
                  <a:outerShdw blurRad="38100" dist="38100" dir="2700000" algn="tl">
                    <a:srgbClr val="000000">
                      <a:alpha val="43137"/>
                    </a:srgbClr>
                  </a:outerShdw>
                </a:effectLst>
              </a:rPr>
              <a:t> Basic COCOMO Average Staff Estimate</a:t>
            </a:r>
          </a:p>
        </p:txBody>
      </p:sp>
      <p:sp>
        <p:nvSpPr>
          <p:cNvPr id="30723" name="Content Placeholder 2"/>
          <p:cNvSpPr>
            <a:spLocks noGrp="1"/>
          </p:cNvSpPr>
          <p:nvPr>
            <p:ph idx="1"/>
          </p:nvPr>
        </p:nvSpPr>
        <p:spPr>
          <a:xfrm>
            <a:off x="457200" y="1600200"/>
            <a:ext cx="8229600" cy="1295400"/>
          </a:xfrm>
        </p:spPr>
        <p:txBody>
          <a:bodyPr/>
          <a:lstStyle/>
          <a:p>
            <a:pPr eaLnBrk="1" hangingPunct="1"/>
            <a:r>
              <a:rPr lang="en-US" altLang="en-US" smtClean="0"/>
              <a:t>Average Staff: SS</a:t>
            </a:r>
          </a:p>
          <a:p>
            <a:pPr eaLnBrk="1" hangingPunct="1"/>
            <a:r>
              <a:rPr lang="en-US" altLang="en-US" smtClean="0"/>
              <a:t>ss= Effort / TDEV</a:t>
            </a:r>
          </a:p>
          <a:p>
            <a:pPr eaLnBrk="1" hangingPunct="1"/>
            <a:endParaRPr lang="en-US" altLang="en-US" smtClean="0"/>
          </a:p>
          <a:p>
            <a:pPr eaLnBrk="1" hangingPunct="1"/>
            <a:endParaRPr lang="en-US" altLang="en-US" smtClean="0"/>
          </a:p>
          <a:p>
            <a:pPr eaLnBrk="1" hangingPunct="1"/>
            <a:endParaRPr lang="en-US" altLang="en-US" smtClean="0"/>
          </a:p>
        </p:txBody>
      </p:sp>
      <p:sp>
        <p:nvSpPr>
          <p:cNvPr id="7" name="Slide Number Placeholder 6"/>
          <p:cNvSpPr>
            <a:spLocks noGrp="1"/>
          </p:cNvSpPr>
          <p:nvPr>
            <p:ph type="sldNum" sz="quarter" idx="12"/>
          </p:nvPr>
        </p:nvSpPr>
        <p:spPr/>
        <p:txBody>
          <a:bodyPr/>
          <a:lstStyle/>
          <a:p>
            <a:pPr>
              <a:defRPr/>
            </a:pPr>
            <a:fld id="{9609970C-F235-465A-9EED-86A7CA1F6930}" type="slidenum">
              <a:rPr lang="en-US" smtClean="0"/>
              <a:pPr>
                <a:defRPr/>
              </a:pPr>
              <a:t>21</a:t>
            </a:fld>
            <a:endParaRPr lang="en-US"/>
          </a:p>
        </p:txBody>
      </p:sp>
      <p:sp>
        <p:nvSpPr>
          <p:cNvPr id="4" name="Title 1"/>
          <p:cNvSpPr txBox="1">
            <a:spLocks/>
          </p:cNvSpPr>
          <p:nvPr/>
        </p:nvSpPr>
        <p:spPr bwMode="auto">
          <a:xfrm>
            <a:off x="457200" y="3429000"/>
            <a:ext cx="8229600" cy="1258888"/>
          </a:xfrm>
          <a:prstGeom prst="rect">
            <a:avLst/>
          </a:prstGeom>
          <a:noFill/>
          <a:ln w="9525">
            <a:noFill/>
            <a:miter lim="800000"/>
            <a:headEnd/>
            <a:tailEnd/>
          </a:ln>
          <a:effectLst/>
        </p:spPr>
        <p:txBody>
          <a:bodyPr anchor="b"/>
          <a:lstStyle/>
          <a:p>
            <a:pPr algn="ctr" eaLnBrk="1" hangingPunct="1">
              <a:defRPr/>
            </a:pPr>
            <a:r>
              <a:rPr lang="en-US" sz="4400" kern="0" dirty="0">
                <a:effectLst>
                  <a:outerShdw blurRad="38100" dist="38100" dir="2700000" algn="tl">
                    <a:srgbClr val="000000"/>
                  </a:outerShdw>
                </a:effectLst>
                <a:latin typeface="+mj-lt"/>
                <a:ea typeface="+mj-ea"/>
                <a:cs typeface="+mj-cs"/>
              </a:rPr>
              <a:t>4 Basic </a:t>
            </a:r>
            <a:r>
              <a:rPr lang="en-US" sz="4400" kern="0" dirty="0">
                <a:latin typeface="+mj-lt"/>
                <a:ea typeface="+mj-ea"/>
                <a:cs typeface="+mj-cs"/>
              </a:rPr>
              <a:t>COCOMO Productivity </a:t>
            </a:r>
            <a:r>
              <a:rPr lang="en-US" sz="4400" kern="0" dirty="0">
                <a:effectLst>
                  <a:outerShdw blurRad="38100" dist="38100" dir="2700000" algn="tl">
                    <a:srgbClr val="000000"/>
                  </a:outerShdw>
                </a:effectLst>
                <a:latin typeface="+mj-lt"/>
                <a:ea typeface="+mj-ea"/>
                <a:cs typeface="+mj-cs"/>
              </a:rPr>
              <a:t> Estimate</a:t>
            </a:r>
          </a:p>
        </p:txBody>
      </p:sp>
      <p:sp>
        <p:nvSpPr>
          <p:cNvPr id="5" name="Content Placeholder 2"/>
          <p:cNvSpPr txBox="1">
            <a:spLocks/>
          </p:cNvSpPr>
          <p:nvPr/>
        </p:nvSpPr>
        <p:spPr bwMode="auto">
          <a:xfrm>
            <a:off x="609600" y="4953000"/>
            <a:ext cx="8229600" cy="1295400"/>
          </a:xfrm>
          <a:prstGeom prst="rect">
            <a:avLst/>
          </a:prstGeom>
          <a:noFill/>
          <a:ln w="9525">
            <a:noFill/>
            <a:miter lim="800000"/>
            <a:headEnd/>
            <a:tailEnd/>
          </a:ln>
          <a:effectLst/>
        </p:spPr>
        <p:txBody>
          <a:bodyPr/>
          <a:lstStyle/>
          <a:p>
            <a:pPr eaLnBrk="1" hangingPunct="1">
              <a:spcBef>
                <a:spcPct val="20000"/>
              </a:spcBef>
              <a:buClr>
                <a:schemeClr val="hlink"/>
              </a:buClr>
              <a:defRPr/>
            </a:pPr>
            <a:r>
              <a:rPr lang="en-US" sz="3200" b="1" kern="0" dirty="0">
                <a:latin typeface="+mn-lt"/>
              </a:rPr>
              <a:t>Productivity = Size / Effort</a:t>
            </a:r>
          </a:p>
          <a:p>
            <a:pPr eaLnBrk="1" hangingPunct="1">
              <a:spcBef>
                <a:spcPct val="20000"/>
              </a:spcBef>
              <a:buClr>
                <a:schemeClr val="hlink"/>
              </a:buClr>
              <a:defRPr/>
            </a:pPr>
            <a:endParaRPr lang="en-US" sz="3200" b="1" kern="0" dirty="0">
              <a:latin typeface="+mn-lt"/>
            </a:endParaRPr>
          </a:p>
          <a:p>
            <a:pPr marL="342900" indent="-342900" eaLnBrk="1" hangingPunct="1">
              <a:spcBef>
                <a:spcPct val="20000"/>
              </a:spcBef>
              <a:buClr>
                <a:schemeClr val="hlink"/>
              </a:buClr>
              <a:buFont typeface="Wingdings" pitchFamily="2" charset="2"/>
              <a:buBlip>
                <a:blip r:embed="rId2"/>
              </a:buBlip>
              <a:defRPr/>
            </a:pPr>
            <a:endParaRPr lang="en-US" sz="3200" b="1" kern="0" dirty="0">
              <a:effectLst>
                <a:outerShdw blurRad="38100" dist="38100" dir="2700000" algn="tl">
                  <a:srgbClr val="000000"/>
                </a:outerShdw>
              </a:effectLst>
              <a:latin typeface="+mn-lt"/>
            </a:endParaRPr>
          </a:p>
        </p:txBody>
      </p:sp>
    </p:spTree>
    <p:extLst>
      <p:ext uri="{BB962C8B-B14F-4D97-AF65-F5344CB8AC3E}">
        <p14:creationId xmlns:p14="http://schemas.microsoft.com/office/powerpoint/2010/main" val="23743392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527050"/>
          </a:xfrm>
        </p:spPr>
        <p:txBody>
          <a:bodyPr>
            <a:normAutofit fontScale="90000"/>
          </a:bodyPr>
          <a:lstStyle/>
          <a:p>
            <a:pPr eaLnBrk="1" hangingPunct="1">
              <a:defRPr/>
            </a:pPr>
            <a:r>
              <a:rPr lang="en-US" dirty="0" smtClean="0"/>
              <a:t>Example:</a:t>
            </a:r>
          </a:p>
        </p:txBody>
      </p:sp>
      <p:sp>
        <p:nvSpPr>
          <p:cNvPr id="31747" name="Content Placeholder 2"/>
          <p:cNvSpPr>
            <a:spLocks noGrp="1"/>
          </p:cNvSpPr>
          <p:nvPr>
            <p:ph idx="1"/>
          </p:nvPr>
        </p:nvSpPr>
        <p:spPr>
          <a:xfrm>
            <a:off x="457200" y="2438400"/>
            <a:ext cx="8229600" cy="2895600"/>
          </a:xfrm>
        </p:spPr>
        <p:txBody>
          <a:bodyPr/>
          <a:lstStyle/>
          <a:p>
            <a:pPr eaLnBrk="1" hangingPunct="1"/>
            <a:r>
              <a:rPr lang="en-US" altLang="en-US" smtClean="0"/>
              <a:t>A development project is </a:t>
            </a:r>
            <a:r>
              <a:rPr lang="en-US" altLang="en-US" smtClean="0">
                <a:solidFill>
                  <a:srgbClr val="92D050"/>
                </a:solidFill>
              </a:rPr>
              <a:t>size</a:t>
            </a:r>
            <a:r>
              <a:rPr lang="en-US" altLang="en-US" smtClean="0"/>
              <a:t> of 7.5 kloc and </a:t>
            </a:r>
            <a:r>
              <a:rPr lang="en-US" altLang="en-US" smtClean="0">
                <a:solidFill>
                  <a:srgbClr val="92D050"/>
                </a:solidFill>
              </a:rPr>
              <a:t>evaluated as being simple</a:t>
            </a:r>
            <a:r>
              <a:rPr lang="en-US" altLang="en-US" smtClean="0"/>
              <a:t>. Find the value for average staff, productivity</a:t>
            </a:r>
            <a:r>
              <a:rPr lang="en-US" altLang="en-US" sz="2800" smtClean="0"/>
              <a:t>.</a:t>
            </a:r>
          </a:p>
          <a:p>
            <a:pPr eaLnBrk="1" hangingPunct="1">
              <a:buFont typeface="Wingdings" panose="05000000000000000000" pitchFamily="2" charset="2"/>
              <a:buNone/>
            </a:pPr>
            <a:endParaRPr lang="en-US" altLang="en-US" smtClean="0"/>
          </a:p>
          <a:p>
            <a:pPr eaLnBrk="1" hangingPunct="1">
              <a:buFont typeface="Wingdings" panose="05000000000000000000" pitchFamily="2" charset="2"/>
              <a:buNone/>
            </a:pPr>
            <a:r>
              <a:rPr lang="en-US" altLang="en-US" baseline="30000" smtClean="0"/>
              <a:t>            	</a:t>
            </a:r>
          </a:p>
          <a:p>
            <a:pPr eaLnBrk="1" hangingPunct="1"/>
            <a:endParaRPr lang="en-US" altLang="en-US" smtClean="0"/>
          </a:p>
        </p:txBody>
      </p:sp>
      <p:sp>
        <p:nvSpPr>
          <p:cNvPr id="5" name="Slide Number Placeholder 4"/>
          <p:cNvSpPr>
            <a:spLocks noGrp="1"/>
          </p:cNvSpPr>
          <p:nvPr>
            <p:ph type="sldNum" sz="quarter" idx="12"/>
          </p:nvPr>
        </p:nvSpPr>
        <p:spPr/>
        <p:txBody>
          <a:bodyPr/>
          <a:lstStyle/>
          <a:p>
            <a:pPr>
              <a:defRPr/>
            </a:pPr>
            <a:fld id="{99D33C0B-29E3-4B41-9F4F-89260EB23469}" type="slidenum">
              <a:rPr lang="en-US" smtClean="0"/>
              <a:pPr>
                <a:defRPr/>
              </a:pPr>
              <a:t>22</a:t>
            </a:fld>
            <a:endParaRPr lang="en-US"/>
          </a:p>
        </p:txBody>
      </p:sp>
    </p:spTree>
    <p:extLst>
      <p:ext uri="{BB962C8B-B14F-4D97-AF65-F5344CB8AC3E}">
        <p14:creationId xmlns:p14="http://schemas.microsoft.com/office/powerpoint/2010/main" val="260601954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a:xfrm>
            <a:off x="457200" y="304800"/>
            <a:ext cx="8229600" cy="6130925"/>
          </a:xfrm>
        </p:spPr>
        <p:txBody>
          <a:bodyPr/>
          <a:lstStyle/>
          <a:p>
            <a:pPr eaLnBrk="1" hangingPunct="1"/>
            <a:r>
              <a:rPr lang="en-US" altLang="en-US" smtClean="0"/>
              <a:t>original model:</a:t>
            </a:r>
          </a:p>
          <a:p>
            <a:pPr eaLnBrk="1" hangingPunct="1">
              <a:buFont typeface="Wingdings" panose="05000000000000000000" pitchFamily="2" charset="2"/>
              <a:buNone/>
            </a:pPr>
            <a:r>
              <a:rPr lang="en-US" altLang="en-US" smtClean="0"/>
              <a:t>E= 2.4 x (size) </a:t>
            </a:r>
            <a:r>
              <a:rPr lang="en-US" altLang="en-US" baseline="30000" smtClean="0"/>
              <a:t>1.05</a:t>
            </a:r>
          </a:p>
          <a:p>
            <a:pPr eaLnBrk="1" hangingPunct="1">
              <a:buFont typeface="Wingdings" panose="05000000000000000000" pitchFamily="2" charset="2"/>
              <a:buNone/>
            </a:pPr>
            <a:r>
              <a:rPr lang="en-US" altLang="en-US" baseline="30000" smtClean="0"/>
              <a:t>		  =   </a:t>
            </a:r>
            <a:r>
              <a:rPr lang="en-US" altLang="en-US" smtClean="0"/>
              <a:t>2.4 (7.5) </a:t>
            </a:r>
            <a:r>
              <a:rPr lang="en-US" altLang="en-US" baseline="30000" smtClean="0"/>
              <a:t>1.05  </a:t>
            </a:r>
            <a:r>
              <a:rPr lang="en-US" altLang="en-US" smtClean="0"/>
              <a:t> </a:t>
            </a:r>
          </a:p>
          <a:p>
            <a:pPr eaLnBrk="1" hangingPunct="1">
              <a:buFont typeface="Wingdings" panose="05000000000000000000" pitchFamily="2" charset="2"/>
              <a:buNone/>
            </a:pPr>
            <a:r>
              <a:rPr lang="en-US" altLang="en-US" smtClean="0"/>
              <a:t>TDEV= 2.5 x (E)</a:t>
            </a:r>
            <a:r>
              <a:rPr lang="en-US" altLang="en-US" baseline="30000" smtClean="0"/>
              <a:t> 0.38</a:t>
            </a:r>
          </a:p>
          <a:p>
            <a:pPr eaLnBrk="1" hangingPunct="1">
              <a:buFont typeface="Wingdings" panose="05000000000000000000" pitchFamily="2" charset="2"/>
              <a:buNone/>
            </a:pPr>
            <a:r>
              <a:rPr lang="en-US" altLang="en-US" baseline="30000" smtClean="0"/>
              <a:t>            = </a:t>
            </a:r>
            <a:r>
              <a:rPr lang="en-US" altLang="en-US" smtClean="0"/>
              <a:t>2.5 [ 2.4 (7.5) </a:t>
            </a:r>
            <a:r>
              <a:rPr lang="en-US" altLang="en-US" baseline="30000" smtClean="0"/>
              <a:t>1.05</a:t>
            </a:r>
            <a:r>
              <a:rPr lang="en-US" altLang="en-US" smtClean="0"/>
              <a:t> ] </a:t>
            </a:r>
            <a:r>
              <a:rPr lang="en-US" altLang="en-US" baseline="30000" smtClean="0"/>
              <a:t>.38</a:t>
            </a:r>
          </a:p>
          <a:p>
            <a:pPr eaLnBrk="1" hangingPunct="1">
              <a:buFont typeface="Wingdings" panose="05000000000000000000" pitchFamily="2" charset="2"/>
              <a:buNone/>
            </a:pPr>
            <a:r>
              <a:rPr lang="en-US" altLang="en-US" smtClean="0"/>
              <a:t>Average Staff= Effort / TDEV</a:t>
            </a:r>
          </a:p>
          <a:p>
            <a:pPr eaLnBrk="1" hangingPunct="1">
              <a:buFont typeface="Wingdings" panose="05000000000000000000" pitchFamily="2" charset="2"/>
              <a:buNone/>
            </a:pPr>
            <a:r>
              <a:rPr lang="en-US" altLang="en-US" smtClean="0"/>
              <a:t>= (2.4 (7.5) </a:t>
            </a:r>
            <a:r>
              <a:rPr lang="en-US" altLang="en-US" baseline="30000" smtClean="0"/>
              <a:t>1.05 </a:t>
            </a:r>
            <a:r>
              <a:rPr lang="en-US" altLang="en-US" smtClean="0"/>
              <a:t>)/(2.5 [ 2.4 (7.5) </a:t>
            </a:r>
            <a:r>
              <a:rPr lang="en-US" altLang="en-US" baseline="30000" smtClean="0"/>
              <a:t>1.05</a:t>
            </a:r>
            <a:r>
              <a:rPr lang="en-US" altLang="en-US" smtClean="0"/>
              <a:t> ] </a:t>
            </a:r>
            <a:r>
              <a:rPr lang="en-US" altLang="en-US" baseline="30000" smtClean="0"/>
              <a:t>.38 </a:t>
            </a:r>
            <a:r>
              <a:rPr lang="en-US" altLang="en-US" smtClean="0"/>
              <a:t>)</a:t>
            </a:r>
          </a:p>
          <a:p>
            <a:pPr eaLnBrk="1" hangingPunct="1">
              <a:buFont typeface="Wingdings" panose="05000000000000000000" pitchFamily="2" charset="2"/>
              <a:buNone/>
            </a:pPr>
            <a:r>
              <a:rPr lang="en-US" altLang="en-US" smtClean="0"/>
              <a:t>Productivity = Size / Effort</a:t>
            </a:r>
          </a:p>
          <a:p>
            <a:pPr eaLnBrk="1" hangingPunct="1">
              <a:buFont typeface="Wingdings" panose="05000000000000000000" pitchFamily="2" charset="2"/>
              <a:buNone/>
            </a:pPr>
            <a:r>
              <a:rPr lang="en-US" altLang="en-US" smtClean="0"/>
              <a:t> = 7.5/ (2.4 (7.5) </a:t>
            </a:r>
            <a:r>
              <a:rPr lang="en-US" altLang="en-US" baseline="30000" smtClean="0"/>
              <a:t>1.05 </a:t>
            </a:r>
            <a:r>
              <a:rPr lang="en-US" altLang="en-US" smtClean="0"/>
              <a:t>)</a:t>
            </a:r>
          </a:p>
          <a:p>
            <a:pPr eaLnBrk="1" hangingPunct="1"/>
            <a:endParaRPr lang="en-US" altLang="en-US" smtClean="0"/>
          </a:p>
        </p:txBody>
      </p:sp>
      <p:sp>
        <p:nvSpPr>
          <p:cNvPr id="5" name="Slide Number Placeholder 4"/>
          <p:cNvSpPr>
            <a:spLocks noGrp="1"/>
          </p:cNvSpPr>
          <p:nvPr>
            <p:ph type="sldNum" sz="quarter" idx="12"/>
          </p:nvPr>
        </p:nvSpPr>
        <p:spPr/>
        <p:txBody>
          <a:bodyPr/>
          <a:lstStyle/>
          <a:p>
            <a:pPr>
              <a:defRPr/>
            </a:pPr>
            <a:fld id="{6A5FE1A0-C6AD-4048-8407-8252E7FD3D79}" type="slidenum">
              <a:rPr lang="en-US" smtClean="0"/>
              <a:pPr>
                <a:defRPr/>
              </a:pPr>
              <a:t>23</a:t>
            </a:fld>
            <a:endParaRPr lang="en-US"/>
          </a:p>
        </p:txBody>
      </p:sp>
    </p:spTree>
    <p:extLst>
      <p:ext uri="{BB962C8B-B14F-4D97-AF65-F5344CB8AC3E}">
        <p14:creationId xmlns:p14="http://schemas.microsoft.com/office/powerpoint/2010/main" val="11437602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1"/>
          </p:nvPr>
        </p:nvSpPr>
        <p:spPr>
          <a:xfrm>
            <a:off x="381000" y="381000"/>
            <a:ext cx="8229600" cy="6477000"/>
          </a:xfrm>
        </p:spPr>
        <p:txBody>
          <a:bodyPr/>
          <a:lstStyle/>
          <a:p>
            <a:pPr algn="just" eaLnBrk="1" hangingPunct="1"/>
            <a:r>
              <a:rPr lang="en-US" altLang="en-US" smtClean="0"/>
              <a:t>Cocomo 11 model estimate the required effort of a project ( measured in Person –Month PM) based primarily on your estimate of the software project’ size (as measured in thousands of SLOC, ksloc). A project of 1.00 and exponent E of 1.0997 . Assuming that the project is projected to consist of 8,000 Sours Line of Code. Estimate  the Person-Month effort required to complete the project by COCOMO 11 model.</a:t>
            </a:r>
          </a:p>
        </p:txBody>
      </p:sp>
      <p:sp>
        <p:nvSpPr>
          <p:cNvPr id="5" name="Slide Number Placeholder 4"/>
          <p:cNvSpPr>
            <a:spLocks noGrp="1"/>
          </p:cNvSpPr>
          <p:nvPr>
            <p:ph type="sldNum" sz="quarter" idx="12"/>
          </p:nvPr>
        </p:nvSpPr>
        <p:spPr/>
        <p:txBody>
          <a:bodyPr/>
          <a:lstStyle/>
          <a:p>
            <a:pPr>
              <a:defRPr/>
            </a:pPr>
            <a:fld id="{EDCE96C4-EB89-4E96-8B73-F7D9A4D985D9}" type="slidenum">
              <a:rPr lang="en-US" smtClean="0"/>
              <a:pPr>
                <a:defRPr/>
              </a:pPr>
              <a:t>24</a:t>
            </a:fld>
            <a:endParaRPr lang="en-US"/>
          </a:p>
        </p:txBody>
      </p:sp>
    </p:spTree>
    <p:extLst>
      <p:ext uri="{BB962C8B-B14F-4D97-AF65-F5344CB8AC3E}">
        <p14:creationId xmlns:p14="http://schemas.microsoft.com/office/powerpoint/2010/main" val="15385780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pPr eaLnBrk="1" hangingPunct="1">
              <a:defRPr/>
            </a:pPr>
            <a:r>
              <a:rPr lang="en-US" b="1" dirty="0" smtClean="0">
                <a:effectLst>
                  <a:outerShdw blurRad="38100" dist="38100" dir="2700000" algn="tl">
                    <a:srgbClr val="000000">
                      <a:alpha val="43137"/>
                    </a:srgbClr>
                  </a:outerShdw>
                </a:effectLst>
              </a:rPr>
              <a:t>Typical Problems with IT Cost Estimates</a:t>
            </a:r>
          </a:p>
        </p:txBody>
      </p:sp>
      <p:sp>
        <p:nvSpPr>
          <p:cNvPr id="34819" name="Rectangle 3"/>
          <p:cNvSpPr>
            <a:spLocks noGrp="1" noChangeArrowheads="1"/>
          </p:cNvSpPr>
          <p:nvPr>
            <p:ph idx="1"/>
          </p:nvPr>
        </p:nvSpPr>
        <p:spPr>
          <a:xfrm>
            <a:off x="228600" y="1828800"/>
            <a:ext cx="8915400" cy="4572000"/>
          </a:xfrm>
        </p:spPr>
        <p:txBody>
          <a:bodyPr/>
          <a:lstStyle/>
          <a:p>
            <a:pPr algn="just" eaLnBrk="1" hangingPunct="1">
              <a:lnSpc>
                <a:spcPct val="90000"/>
              </a:lnSpc>
            </a:pPr>
            <a:r>
              <a:rPr lang="en-US" altLang="en-US" smtClean="0"/>
              <a:t>Developing an estimate for a large software project is a complex task requiring a significant amount of effort.  Also estimates are done at various stages of the project</a:t>
            </a:r>
          </a:p>
          <a:p>
            <a:pPr algn="just" eaLnBrk="1" hangingPunct="1">
              <a:lnSpc>
                <a:spcPct val="90000"/>
              </a:lnSpc>
            </a:pPr>
            <a:r>
              <a:rPr lang="en-US" altLang="en-US" smtClean="0"/>
              <a:t>Many people doing estimates have little experience</a:t>
            </a:r>
            <a:r>
              <a:rPr lang="en-US" altLang="en-US" sz="2800" smtClean="0"/>
              <a:t> doing them.  Try to provide training and mentoring</a:t>
            </a:r>
          </a:p>
        </p:txBody>
      </p:sp>
      <p:sp>
        <p:nvSpPr>
          <p:cNvPr id="5" name="Slide Number Placeholder 4"/>
          <p:cNvSpPr>
            <a:spLocks noGrp="1"/>
          </p:cNvSpPr>
          <p:nvPr>
            <p:ph type="sldNum" sz="quarter" idx="12"/>
          </p:nvPr>
        </p:nvSpPr>
        <p:spPr/>
        <p:txBody>
          <a:bodyPr/>
          <a:lstStyle/>
          <a:p>
            <a:pPr>
              <a:defRPr/>
            </a:pPr>
            <a:fld id="{626B4FCF-C63A-4AB1-837C-32A88BF24E6E}" type="slidenum">
              <a:rPr lang="en-US" smtClean="0"/>
              <a:pPr>
                <a:defRPr/>
              </a:pPr>
              <a:t>25</a:t>
            </a:fld>
            <a:endParaRPr lang="en-US"/>
          </a:p>
        </p:txBody>
      </p:sp>
    </p:spTree>
    <p:extLst>
      <p:ext uri="{BB962C8B-B14F-4D97-AF65-F5344CB8AC3E}">
        <p14:creationId xmlns:p14="http://schemas.microsoft.com/office/powerpoint/2010/main" val="4369007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fontScale="90000"/>
          </a:bodyPr>
          <a:lstStyle/>
          <a:p>
            <a:pPr eaLnBrk="1" hangingPunct="1">
              <a:defRPr/>
            </a:pPr>
            <a:r>
              <a:rPr lang="en-US" b="1" dirty="0">
                <a:effectLst>
                  <a:outerShdw blurRad="38100" dist="38100" dir="2700000" algn="tl">
                    <a:srgbClr val="000000">
                      <a:alpha val="43137"/>
                    </a:srgbClr>
                  </a:outerShdw>
                </a:effectLst>
              </a:rPr>
              <a:t>Typical Problems with IT Cost Estimates</a:t>
            </a:r>
            <a:endParaRPr lang="en-US" dirty="0" smtClean="0"/>
          </a:p>
        </p:txBody>
      </p:sp>
      <p:sp>
        <p:nvSpPr>
          <p:cNvPr id="35843" name="Rectangle 3"/>
          <p:cNvSpPr>
            <a:spLocks noGrp="1" noChangeArrowheads="1"/>
          </p:cNvSpPr>
          <p:nvPr>
            <p:ph idx="1"/>
          </p:nvPr>
        </p:nvSpPr>
        <p:spPr/>
        <p:txBody>
          <a:bodyPr/>
          <a:lstStyle/>
          <a:p>
            <a:pPr eaLnBrk="1" hangingPunct="1">
              <a:lnSpc>
                <a:spcPct val="90000"/>
              </a:lnSpc>
            </a:pPr>
            <a:r>
              <a:rPr lang="en-US" altLang="en-US" smtClean="0"/>
              <a:t>People have a bias toward underestimation.  Review estimates and ask important questions to make sure estimates are not biased</a:t>
            </a:r>
          </a:p>
          <a:p>
            <a:pPr eaLnBrk="1" hangingPunct="1">
              <a:lnSpc>
                <a:spcPct val="90000"/>
              </a:lnSpc>
            </a:pPr>
            <a:r>
              <a:rPr lang="en-US" altLang="en-US" smtClean="0"/>
              <a:t>Management wants a number for a bid, not a real estimate.  Project managers must negotiate with project sponsors to create realistic cost estimates</a:t>
            </a:r>
            <a:endParaRPr lang="en-US" altLang="en-US" sz="4000" smtClean="0"/>
          </a:p>
          <a:p>
            <a:pPr eaLnBrk="1" hangingPunct="1">
              <a:lnSpc>
                <a:spcPct val="90000"/>
              </a:lnSpc>
            </a:pPr>
            <a:endParaRPr lang="en-US" altLang="en-US" smtClean="0"/>
          </a:p>
        </p:txBody>
      </p:sp>
      <p:sp>
        <p:nvSpPr>
          <p:cNvPr id="5" name="Slide Number Placeholder 4"/>
          <p:cNvSpPr>
            <a:spLocks noGrp="1"/>
          </p:cNvSpPr>
          <p:nvPr>
            <p:ph type="sldNum" sz="quarter" idx="12"/>
          </p:nvPr>
        </p:nvSpPr>
        <p:spPr/>
        <p:txBody>
          <a:bodyPr/>
          <a:lstStyle/>
          <a:p>
            <a:pPr>
              <a:defRPr/>
            </a:pPr>
            <a:fld id="{D4A13BBC-5924-4FBB-AFB6-D076F6313705}" type="slidenum">
              <a:rPr lang="en-US" smtClean="0"/>
              <a:pPr>
                <a:defRPr/>
              </a:pPr>
              <a:t>26</a:t>
            </a:fld>
            <a:endParaRPr lang="en-US"/>
          </a:p>
        </p:txBody>
      </p:sp>
    </p:spTree>
    <p:extLst>
      <p:ext uri="{BB962C8B-B14F-4D97-AF65-F5344CB8AC3E}">
        <p14:creationId xmlns:p14="http://schemas.microsoft.com/office/powerpoint/2010/main" val="3368169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36575" y="234950"/>
            <a:ext cx="8150225" cy="755650"/>
          </a:xfrm>
        </p:spPr>
        <p:txBody>
          <a:bodyPr/>
          <a:lstStyle/>
          <a:p>
            <a:pPr eaLnBrk="1" hangingPunct="1">
              <a:defRPr/>
            </a:pPr>
            <a:r>
              <a:rPr lang="en-US" sz="4000" b="1" dirty="0" smtClean="0">
                <a:effectLst>
                  <a:outerShdw blurRad="38100" dist="38100" dir="2700000" algn="tl">
                    <a:srgbClr val="000000">
                      <a:alpha val="43137"/>
                    </a:srgbClr>
                  </a:outerShdw>
                </a:effectLst>
              </a:rPr>
              <a:t>Earned Value Management (EVM)</a:t>
            </a:r>
          </a:p>
        </p:txBody>
      </p:sp>
      <p:sp>
        <p:nvSpPr>
          <p:cNvPr id="36867" name="Rectangle 3"/>
          <p:cNvSpPr>
            <a:spLocks noGrp="1" noChangeArrowheads="1"/>
          </p:cNvSpPr>
          <p:nvPr>
            <p:ph idx="1"/>
          </p:nvPr>
        </p:nvSpPr>
        <p:spPr>
          <a:xfrm>
            <a:off x="381000" y="1143000"/>
            <a:ext cx="8458200" cy="4724400"/>
          </a:xfrm>
        </p:spPr>
        <p:txBody>
          <a:bodyPr/>
          <a:lstStyle/>
          <a:p>
            <a:pPr algn="just" eaLnBrk="1" hangingPunct="1"/>
            <a:r>
              <a:rPr lang="en-US" altLang="en-US" smtClean="0"/>
              <a:t>EVM is a project performance measurement technique that integrates scope, time, and cost data</a:t>
            </a:r>
          </a:p>
          <a:p>
            <a:pPr algn="just" eaLnBrk="1" hangingPunct="1"/>
            <a:r>
              <a:rPr lang="en-US" altLang="en-US" smtClean="0"/>
              <a:t>Given a baseline (original plan plus approved changes), you can determine how well the project is meeting its goals</a:t>
            </a:r>
          </a:p>
          <a:p>
            <a:pPr algn="just" eaLnBrk="1" hangingPunct="1"/>
            <a:r>
              <a:rPr lang="en-US" altLang="en-US" smtClean="0"/>
              <a:t>You must enter actual information periodically to use EVM.  Figure 7-1 shows a sample form for collecting information</a:t>
            </a:r>
          </a:p>
        </p:txBody>
      </p:sp>
      <p:sp>
        <p:nvSpPr>
          <p:cNvPr id="5" name="Slide Number Placeholder 4"/>
          <p:cNvSpPr>
            <a:spLocks noGrp="1"/>
          </p:cNvSpPr>
          <p:nvPr>
            <p:ph type="sldNum" sz="quarter" idx="12"/>
          </p:nvPr>
        </p:nvSpPr>
        <p:spPr/>
        <p:txBody>
          <a:bodyPr/>
          <a:lstStyle/>
          <a:p>
            <a:pPr>
              <a:defRPr/>
            </a:pPr>
            <a:fld id="{9ED571BB-1BAD-49A3-B1BC-1AAF7D17559F}" type="slidenum">
              <a:rPr lang="en-US" smtClean="0"/>
              <a:pPr>
                <a:defRPr/>
              </a:pPr>
              <a:t>27</a:t>
            </a:fld>
            <a:endParaRPr lang="en-US"/>
          </a:p>
        </p:txBody>
      </p:sp>
    </p:spTree>
    <p:extLst>
      <p:ext uri="{BB962C8B-B14F-4D97-AF65-F5344CB8AC3E}">
        <p14:creationId xmlns:p14="http://schemas.microsoft.com/office/powerpoint/2010/main" val="38232356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73113" y="311150"/>
            <a:ext cx="7913687" cy="527050"/>
          </a:xfrm>
        </p:spPr>
        <p:txBody>
          <a:bodyPr>
            <a:normAutofit fontScale="90000"/>
          </a:bodyPr>
          <a:lstStyle/>
          <a:p>
            <a:pPr eaLnBrk="1" hangingPunct="1">
              <a:defRPr/>
            </a:pPr>
            <a:r>
              <a:rPr lang="en-US" sz="3600" b="1" dirty="0" smtClean="0">
                <a:effectLst>
                  <a:outerShdw blurRad="38100" dist="38100" dir="2700000" algn="tl">
                    <a:srgbClr val="000000">
                      <a:alpha val="43137"/>
                    </a:srgbClr>
                  </a:outerShdw>
                </a:effectLst>
              </a:rPr>
              <a:t>Earned Value Management Terms</a:t>
            </a:r>
          </a:p>
        </p:txBody>
      </p:sp>
      <p:sp>
        <p:nvSpPr>
          <p:cNvPr id="22531" name="Rectangle 3"/>
          <p:cNvSpPr>
            <a:spLocks noGrp="1" noChangeArrowheads="1"/>
          </p:cNvSpPr>
          <p:nvPr>
            <p:ph idx="1"/>
          </p:nvPr>
        </p:nvSpPr>
        <p:spPr>
          <a:xfrm>
            <a:off x="381000" y="914400"/>
            <a:ext cx="8305800" cy="4791075"/>
          </a:xfrm>
        </p:spPr>
        <p:txBody>
          <a:bodyPr>
            <a:normAutofit lnSpcReduction="10000"/>
          </a:bodyPr>
          <a:lstStyle/>
          <a:p>
            <a:pPr algn="just" eaLnBrk="1" hangingPunct="1">
              <a:lnSpc>
                <a:spcPct val="90000"/>
              </a:lnSpc>
              <a:defRPr/>
            </a:pPr>
            <a:r>
              <a:rPr lang="en-US" sz="2800" dirty="0" smtClean="0"/>
              <a:t>The </a:t>
            </a:r>
            <a:r>
              <a:rPr lang="en-US" sz="2800" b="1" dirty="0" smtClean="0"/>
              <a:t>planned value (PV),</a:t>
            </a:r>
            <a:r>
              <a:rPr lang="en-US" sz="2800" dirty="0" smtClean="0"/>
              <a:t> formerly called the budgeted cost of work scheduled (BCWS), also called the budget, is that portion of the approved total cost estimate planned to be spent on an activity during a given period</a:t>
            </a:r>
          </a:p>
          <a:p>
            <a:pPr algn="just" eaLnBrk="1" hangingPunct="1">
              <a:lnSpc>
                <a:spcPct val="90000"/>
              </a:lnSpc>
              <a:defRPr/>
            </a:pPr>
            <a:r>
              <a:rPr lang="en-US" sz="2800" b="1" dirty="0" smtClean="0"/>
              <a:t>Actual cost (AC),</a:t>
            </a:r>
            <a:r>
              <a:rPr lang="en-US" sz="2800" dirty="0" smtClean="0"/>
              <a:t> formerly called actual cost of work performed (ACWP), is the total of direct and indirect costs incurred in accomplishing work on an activity during a given period</a:t>
            </a:r>
          </a:p>
          <a:p>
            <a:pPr algn="just" eaLnBrk="1" hangingPunct="1">
              <a:lnSpc>
                <a:spcPct val="90000"/>
              </a:lnSpc>
              <a:defRPr/>
            </a:pPr>
            <a:r>
              <a:rPr lang="en-US" sz="2800" dirty="0" smtClean="0"/>
              <a:t>The </a:t>
            </a:r>
            <a:r>
              <a:rPr lang="en-US" sz="2800" b="1" dirty="0" smtClean="0"/>
              <a:t>earned value (EV),</a:t>
            </a:r>
            <a:r>
              <a:rPr lang="en-US" sz="2800" dirty="0" smtClean="0"/>
              <a:t> formerly called the budgeted cost of work performed (BCWP), is an estimate of the value of the physical work actually completed</a:t>
            </a:r>
            <a:endParaRPr lang="en-US" dirty="0" smtClean="0"/>
          </a:p>
        </p:txBody>
      </p:sp>
      <p:sp>
        <p:nvSpPr>
          <p:cNvPr id="5" name="Slide Number Placeholder 4"/>
          <p:cNvSpPr>
            <a:spLocks noGrp="1"/>
          </p:cNvSpPr>
          <p:nvPr>
            <p:ph type="sldNum" sz="quarter" idx="12"/>
          </p:nvPr>
        </p:nvSpPr>
        <p:spPr/>
        <p:txBody>
          <a:bodyPr/>
          <a:lstStyle/>
          <a:p>
            <a:pPr>
              <a:defRPr/>
            </a:pPr>
            <a:fld id="{7D0B1D81-A0D7-471B-BD42-74CE8AA9D538}" type="slidenum">
              <a:rPr lang="en-US" smtClean="0"/>
              <a:pPr>
                <a:defRPr/>
              </a:pPr>
              <a:t>28</a:t>
            </a:fld>
            <a:endParaRPr lang="en-US"/>
          </a:p>
        </p:txBody>
      </p:sp>
    </p:spTree>
    <p:extLst>
      <p:ext uri="{BB962C8B-B14F-4D97-AF65-F5344CB8AC3E}">
        <p14:creationId xmlns:p14="http://schemas.microsoft.com/office/powerpoint/2010/main" val="33519140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en-US" b="1" dirty="0" smtClean="0">
                <a:effectLst>
                  <a:outerShdw blurRad="38100" dist="38100" dir="2700000" algn="tl">
                    <a:srgbClr val="000000">
                      <a:alpha val="43137"/>
                    </a:srgbClr>
                  </a:outerShdw>
                </a:effectLst>
              </a:rPr>
              <a:t>Earned Value Calculations</a:t>
            </a:r>
          </a:p>
        </p:txBody>
      </p:sp>
      <p:sp>
        <p:nvSpPr>
          <p:cNvPr id="5" name="Slide Number Placeholder 4"/>
          <p:cNvSpPr>
            <a:spLocks noGrp="1"/>
          </p:cNvSpPr>
          <p:nvPr>
            <p:ph type="sldNum" sz="quarter" idx="12"/>
          </p:nvPr>
        </p:nvSpPr>
        <p:spPr/>
        <p:txBody>
          <a:bodyPr/>
          <a:lstStyle/>
          <a:p>
            <a:pPr>
              <a:defRPr/>
            </a:pPr>
            <a:fld id="{D93C7FF3-B133-45A6-85FD-41AEE9FF91F1}" type="slidenum">
              <a:rPr lang="en-US" smtClean="0"/>
              <a:pPr>
                <a:defRPr/>
              </a:pPr>
              <a:t>29</a:t>
            </a:fld>
            <a:endParaRPr lang="en-US"/>
          </a:p>
        </p:txBody>
      </p:sp>
      <p:pic>
        <p:nvPicPr>
          <p:cNvPr id="38916" name="Picture 3"/>
          <p:cNvPicPr>
            <a:picLocks noChangeAspect="1" noChangeArrowheads="1"/>
          </p:cNvPicPr>
          <p:nvPr/>
        </p:nvPicPr>
        <p:blipFill>
          <a:blip r:embed="rId2">
            <a:extLst>
              <a:ext uri="{28A0092B-C50C-407E-A947-70E740481C1C}">
                <a14:useLocalDpi xmlns:a14="http://schemas.microsoft.com/office/drawing/2010/main" val="0"/>
              </a:ext>
            </a:extLst>
          </a:blip>
          <a:srcRect t="20000" b="18333"/>
          <a:stretch>
            <a:fillRect/>
          </a:stretch>
        </p:blipFill>
        <p:spPr bwMode="auto">
          <a:xfrm>
            <a:off x="304800" y="1638300"/>
            <a:ext cx="8382000"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8770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b="1" smtClean="0"/>
              <a:t>Project Cost Management</a:t>
            </a:r>
            <a:endParaRPr lang="en-US" altLang="en-US" smtClean="0"/>
          </a:p>
        </p:txBody>
      </p:sp>
      <p:sp>
        <p:nvSpPr>
          <p:cNvPr id="11267" name="Rectangle 3"/>
          <p:cNvSpPr>
            <a:spLocks noGrp="1" noChangeArrowheads="1"/>
          </p:cNvSpPr>
          <p:nvPr>
            <p:ph idx="1"/>
          </p:nvPr>
        </p:nvSpPr>
        <p:spPr>
          <a:xfrm>
            <a:off x="457200" y="1905001"/>
            <a:ext cx="8229600" cy="2438400"/>
          </a:xfrm>
        </p:spPr>
        <p:txBody>
          <a:bodyPr/>
          <a:lstStyle/>
          <a:p>
            <a:pPr>
              <a:buFont typeface="Arial" panose="020B0604020202020204" pitchFamily="34" charset="0"/>
              <a:buNone/>
            </a:pPr>
            <a:r>
              <a:rPr lang="en-US" altLang="en-US" b="1" dirty="0" smtClean="0"/>
              <a:t>Project cost management</a:t>
            </a:r>
            <a:r>
              <a:rPr lang="en-US" altLang="en-US" dirty="0" smtClean="0"/>
              <a:t>                                       is 	the processes required to ensure that the project is completed within an approved budget</a:t>
            </a:r>
          </a:p>
          <a:p>
            <a:pPr>
              <a:buFont typeface="Arial" panose="020B0604020202020204" pitchFamily="34" charset="0"/>
              <a:buNone/>
            </a:pPr>
            <a:endParaRPr lang="en-US" altLang="en-US" dirty="0" smtClean="0"/>
          </a:p>
          <a:p>
            <a:pPr eaLnBrk="1" hangingPunct="1"/>
            <a:endParaRPr lang="en-US" altLang="en-US" dirty="0" smtClean="0"/>
          </a:p>
        </p:txBody>
      </p:sp>
      <p:sp>
        <p:nvSpPr>
          <p:cNvPr id="5" name="Slide Number Placeholder 4"/>
          <p:cNvSpPr>
            <a:spLocks noGrp="1"/>
          </p:cNvSpPr>
          <p:nvPr>
            <p:ph type="sldNum" sz="quarter" idx="12"/>
          </p:nvPr>
        </p:nvSpPr>
        <p:spPr/>
        <p:txBody>
          <a:bodyPr/>
          <a:lstStyle/>
          <a:p>
            <a:pPr>
              <a:defRPr/>
            </a:pPr>
            <a:fld id="{3C55D973-22C1-45A9-81FA-7FCEF7C10E55}" type="slidenum">
              <a:rPr lang="en-US" smtClean="0"/>
              <a:pPr>
                <a:defRPr/>
              </a:pPr>
              <a:t>3</a:t>
            </a:fld>
            <a:endParaRPr lang="en-US"/>
          </a:p>
        </p:txBody>
      </p:sp>
      <p:sp>
        <p:nvSpPr>
          <p:cNvPr id="3" name="TextBox 2"/>
          <p:cNvSpPr txBox="1"/>
          <p:nvPr/>
        </p:nvSpPr>
        <p:spPr>
          <a:xfrm>
            <a:off x="609600" y="4267200"/>
            <a:ext cx="8229600" cy="1493358"/>
          </a:xfrm>
          <a:prstGeom prst="rect">
            <a:avLst/>
          </a:prstGeom>
          <a:noFill/>
        </p:spPr>
        <p:txBody>
          <a:bodyPr wrap="square" rtlCol="0">
            <a:spAutoFit/>
          </a:bodyPr>
          <a:lstStyle/>
          <a:p>
            <a:pPr algn="ctr">
              <a:lnSpc>
                <a:spcPct val="150000"/>
              </a:lnSpc>
            </a:pPr>
            <a:r>
              <a:rPr lang="en-US" sz="3200" b="1" i="1" dirty="0" smtClean="0">
                <a:solidFill>
                  <a:srgbClr val="7030A0"/>
                </a:solidFill>
                <a:effectLst>
                  <a:outerShdw blurRad="38100" dist="38100" dir="2700000" algn="tl">
                    <a:srgbClr val="000000">
                      <a:alpha val="43137"/>
                    </a:srgbClr>
                  </a:outerShdw>
                </a:effectLst>
              </a:rPr>
              <a:t>A successful project is one delivered “On time, within budget and with the required quality”</a:t>
            </a:r>
            <a:endParaRPr lang="en-US" sz="3200" b="1" i="1" dirty="0">
              <a:solidFill>
                <a:srgbClr val="7030A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896360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en-US" b="1" dirty="0" smtClean="0">
                <a:effectLst>
                  <a:outerShdw blurRad="38100" dist="38100" dir="2700000" algn="tl">
                    <a:srgbClr val="000000">
                      <a:alpha val="43137"/>
                    </a:srgbClr>
                  </a:outerShdw>
                </a:effectLst>
              </a:rPr>
              <a:t>Earned Value Formulas</a:t>
            </a:r>
          </a:p>
        </p:txBody>
      </p:sp>
      <p:graphicFrame>
        <p:nvGraphicFramePr>
          <p:cNvPr id="39939" name="Object 3"/>
          <p:cNvGraphicFramePr>
            <a:graphicFrameLocks noGrp="1" noChangeAspect="1"/>
          </p:cNvGraphicFramePr>
          <p:nvPr>
            <p:ph idx="1"/>
          </p:nvPr>
        </p:nvGraphicFramePr>
        <p:xfrm>
          <a:off x="901700" y="1779588"/>
          <a:ext cx="6921500" cy="3581400"/>
        </p:xfrm>
        <a:graphic>
          <a:graphicData uri="http://schemas.openxmlformats.org/presentationml/2006/ole">
            <mc:AlternateContent xmlns:mc="http://schemas.openxmlformats.org/markup-compatibility/2006">
              <mc:Choice xmlns:v="urn:schemas-microsoft-com:vml" Requires="v">
                <p:oleObj spid="_x0000_s2056" name="Image" r:id="rId3" imgW="6531592" imgH="3380162" progId="">
                  <p:embed/>
                </p:oleObj>
              </mc:Choice>
              <mc:Fallback>
                <p:oleObj name="Image" r:id="rId3" imgW="6531592" imgH="3380162" progId="">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700" y="1779588"/>
                        <a:ext cx="69215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Slide Number Placeholder 4"/>
          <p:cNvSpPr>
            <a:spLocks noGrp="1"/>
          </p:cNvSpPr>
          <p:nvPr>
            <p:ph type="sldNum" sz="quarter" idx="12"/>
          </p:nvPr>
        </p:nvSpPr>
        <p:spPr/>
        <p:txBody>
          <a:bodyPr/>
          <a:lstStyle/>
          <a:p>
            <a:pPr>
              <a:defRPr/>
            </a:pPr>
            <a:fld id="{A8EE9572-33D1-4306-B887-C236796FB019}" type="slidenum">
              <a:rPr lang="en-US" smtClean="0"/>
              <a:pPr>
                <a:defRPr/>
              </a:pPr>
              <a:t>30</a:t>
            </a:fld>
            <a:endParaRPr lang="en-US"/>
          </a:p>
        </p:txBody>
      </p:sp>
    </p:spTree>
    <p:extLst>
      <p:ext uri="{BB962C8B-B14F-4D97-AF65-F5344CB8AC3E}">
        <p14:creationId xmlns:p14="http://schemas.microsoft.com/office/powerpoint/2010/main" val="27556957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738" y="381000"/>
            <a:ext cx="8229600" cy="1143000"/>
          </a:xfrm>
        </p:spPr>
        <p:txBody>
          <a:bodyPr/>
          <a:lstStyle/>
          <a:p>
            <a:pPr>
              <a:defRPr/>
            </a:pPr>
            <a:r>
              <a:rPr lang="en-US" b="1" dirty="0">
                <a:effectLst>
                  <a:outerShdw blurRad="38100" dist="38100" dir="2700000" algn="tl">
                    <a:srgbClr val="000000">
                      <a:alpha val="43137"/>
                    </a:srgbClr>
                  </a:outerShdw>
                </a:effectLst>
              </a:rPr>
              <a:t>Cost Budgeting</a:t>
            </a:r>
          </a:p>
        </p:txBody>
      </p:sp>
      <p:sp>
        <p:nvSpPr>
          <p:cNvPr id="3" name="Content Placeholder 2"/>
          <p:cNvSpPr>
            <a:spLocks noGrp="1"/>
          </p:cNvSpPr>
          <p:nvPr>
            <p:ph idx="1"/>
          </p:nvPr>
        </p:nvSpPr>
        <p:spPr>
          <a:xfrm>
            <a:off x="304800" y="1443038"/>
            <a:ext cx="8686800" cy="4221162"/>
          </a:xfrm>
        </p:spPr>
        <p:txBody>
          <a:bodyPr>
            <a:normAutofit fontScale="92500"/>
          </a:bodyPr>
          <a:lstStyle/>
          <a:p>
            <a:pPr algn="just">
              <a:defRPr/>
            </a:pPr>
            <a:r>
              <a:rPr lang="en-US" dirty="0"/>
              <a:t>Cost budgeting involves allocating the project </a:t>
            </a:r>
            <a:r>
              <a:rPr lang="en-US" dirty="0" smtClean="0"/>
              <a:t>cost estimate </a:t>
            </a:r>
            <a:r>
              <a:rPr lang="en-US" dirty="0"/>
              <a:t>to individual work items over time.</a:t>
            </a:r>
          </a:p>
          <a:p>
            <a:pPr algn="just">
              <a:defRPr/>
            </a:pPr>
            <a:r>
              <a:rPr lang="en-US" dirty="0" smtClean="0"/>
              <a:t>The </a:t>
            </a:r>
            <a:r>
              <a:rPr lang="en-US" dirty="0"/>
              <a:t>WBS is a required input for the cost </a:t>
            </a:r>
            <a:r>
              <a:rPr lang="en-US" dirty="0" smtClean="0"/>
              <a:t>budgeting process </a:t>
            </a:r>
            <a:r>
              <a:rPr lang="en-US" dirty="0"/>
              <a:t>because it defines the work items.</a:t>
            </a:r>
          </a:p>
          <a:p>
            <a:pPr algn="just">
              <a:defRPr/>
            </a:pPr>
            <a:r>
              <a:rPr lang="en-US" dirty="0" smtClean="0"/>
              <a:t>Important </a:t>
            </a:r>
            <a:r>
              <a:rPr lang="en-US" dirty="0"/>
              <a:t>goal is to produce a </a:t>
            </a:r>
            <a:r>
              <a:rPr lang="en-US" b="1" dirty="0"/>
              <a:t>cost baseline</a:t>
            </a:r>
            <a:r>
              <a:rPr lang="en-US" dirty="0"/>
              <a:t>:</a:t>
            </a:r>
          </a:p>
          <a:p>
            <a:pPr marL="0" indent="0" algn="just">
              <a:buFont typeface="Arial" panose="020B0604020202020204" pitchFamily="34" charset="0"/>
              <a:buNone/>
              <a:defRPr/>
            </a:pPr>
            <a:r>
              <a:rPr lang="en-US" dirty="0" smtClean="0"/>
              <a:t>	– </a:t>
            </a:r>
            <a:r>
              <a:rPr lang="en-US" dirty="0"/>
              <a:t>A time-phased budget that project managers use </a:t>
            </a:r>
            <a:r>
              <a:rPr lang="en-US" dirty="0" smtClean="0"/>
              <a:t>to measure </a:t>
            </a:r>
            <a:r>
              <a:rPr lang="en-US" dirty="0"/>
              <a:t>and monitor cost performance.</a:t>
            </a:r>
          </a:p>
        </p:txBody>
      </p:sp>
      <p:sp>
        <p:nvSpPr>
          <p:cNvPr id="4" name="Slide Number Placeholder 3"/>
          <p:cNvSpPr>
            <a:spLocks noGrp="1"/>
          </p:cNvSpPr>
          <p:nvPr>
            <p:ph type="sldNum" sz="quarter" idx="12"/>
          </p:nvPr>
        </p:nvSpPr>
        <p:spPr/>
        <p:txBody>
          <a:bodyPr/>
          <a:lstStyle/>
          <a:p>
            <a:pPr>
              <a:defRPr/>
            </a:pPr>
            <a:fld id="{BD2C6D1F-3732-4761-B89F-D94B464B1570}" type="slidenum">
              <a:rPr lang="en-US" altLang="en-US" smtClean="0"/>
              <a:pPr>
                <a:defRPr/>
              </a:pPr>
              <a:t>31</a:t>
            </a:fld>
            <a:endParaRPr lang="en-US" altLang="en-US"/>
          </a:p>
        </p:txBody>
      </p:sp>
    </p:spTree>
    <p:extLst>
      <p:ext uri="{BB962C8B-B14F-4D97-AF65-F5344CB8AC3E}">
        <p14:creationId xmlns:p14="http://schemas.microsoft.com/office/powerpoint/2010/main" val="4355484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381000" y="381000"/>
            <a:ext cx="8229600" cy="1143000"/>
          </a:xfrm>
        </p:spPr>
        <p:txBody>
          <a:bodyPr/>
          <a:lstStyle/>
          <a:p>
            <a:r>
              <a:rPr lang="en-US" altLang="en-US" b="1" smtClean="0"/>
              <a:t>Cost Control</a:t>
            </a:r>
          </a:p>
        </p:txBody>
      </p:sp>
      <p:sp>
        <p:nvSpPr>
          <p:cNvPr id="3" name="Content Placeholder 2"/>
          <p:cNvSpPr>
            <a:spLocks noGrp="1"/>
          </p:cNvSpPr>
          <p:nvPr>
            <p:ph idx="1"/>
          </p:nvPr>
        </p:nvSpPr>
        <p:spPr>
          <a:xfrm>
            <a:off x="152400" y="1484313"/>
            <a:ext cx="8991600" cy="4221162"/>
          </a:xfrm>
        </p:spPr>
        <p:txBody>
          <a:bodyPr>
            <a:normAutofit lnSpcReduction="10000"/>
          </a:bodyPr>
          <a:lstStyle/>
          <a:p>
            <a:pPr algn="just">
              <a:defRPr/>
            </a:pPr>
            <a:r>
              <a:rPr lang="en-US" dirty="0"/>
              <a:t>Project cost control includes:</a:t>
            </a:r>
          </a:p>
          <a:p>
            <a:pPr marL="0" indent="0" algn="just">
              <a:buFont typeface="Arial" panose="020B0604020202020204" pitchFamily="34" charset="0"/>
              <a:buNone/>
              <a:defRPr/>
            </a:pPr>
            <a:r>
              <a:rPr lang="en-US" dirty="0"/>
              <a:t>– Monitoring cost performance.</a:t>
            </a:r>
          </a:p>
          <a:p>
            <a:pPr marL="0" indent="0" algn="just">
              <a:buFont typeface="Arial" panose="020B0604020202020204" pitchFamily="34" charset="0"/>
              <a:buNone/>
              <a:defRPr/>
            </a:pPr>
            <a:r>
              <a:rPr lang="en-US" dirty="0"/>
              <a:t>– Ensuring that only appropriate project changes are</a:t>
            </a:r>
          </a:p>
          <a:p>
            <a:pPr marL="0" indent="0" algn="just">
              <a:buFont typeface="Arial" panose="020B0604020202020204" pitchFamily="34" charset="0"/>
              <a:buNone/>
              <a:defRPr/>
            </a:pPr>
            <a:r>
              <a:rPr lang="en-US" dirty="0" smtClean="0"/>
              <a:t>   Included </a:t>
            </a:r>
            <a:r>
              <a:rPr lang="en-US" dirty="0"/>
              <a:t>in a revised cost baseline.</a:t>
            </a:r>
          </a:p>
          <a:p>
            <a:pPr marL="0" indent="0" algn="just">
              <a:buFont typeface="Arial" panose="020B0604020202020204" pitchFamily="34" charset="0"/>
              <a:buNone/>
              <a:defRPr/>
            </a:pPr>
            <a:r>
              <a:rPr lang="en-US" dirty="0"/>
              <a:t>– Informing project stakeholders of authorized </a:t>
            </a:r>
            <a:r>
              <a:rPr lang="en-US" dirty="0" smtClean="0"/>
              <a:t>    changes to the </a:t>
            </a:r>
            <a:r>
              <a:rPr lang="en-US" dirty="0"/>
              <a:t>project that will affect costs.</a:t>
            </a:r>
          </a:p>
          <a:p>
            <a:pPr algn="just">
              <a:defRPr/>
            </a:pPr>
            <a:r>
              <a:rPr lang="en-US" dirty="0" smtClean="0"/>
              <a:t>Many </a:t>
            </a:r>
            <a:r>
              <a:rPr lang="en-US" dirty="0"/>
              <a:t>organizations around the globe have</a:t>
            </a:r>
          </a:p>
          <a:p>
            <a:pPr marL="0" indent="0" algn="just">
              <a:buFont typeface="Arial" panose="020B0604020202020204" pitchFamily="34" charset="0"/>
              <a:buNone/>
              <a:defRPr/>
            </a:pPr>
            <a:r>
              <a:rPr lang="en-US" dirty="0"/>
              <a:t>problems with cost control.</a:t>
            </a:r>
          </a:p>
        </p:txBody>
      </p:sp>
      <p:sp>
        <p:nvSpPr>
          <p:cNvPr id="4" name="Slide Number Placeholder 3"/>
          <p:cNvSpPr>
            <a:spLocks noGrp="1"/>
          </p:cNvSpPr>
          <p:nvPr>
            <p:ph type="sldNum" sz="quarter" idx="12"/>
          </p:nvPr>
        </p:nvSpPr>
        <p:spPr/>
        <p:txBody>
          <a:bodyPr/>
          <a:lstStyle/>
          <a:p>
            <a:pPr>
              <a:defRPr/>
            </a:pPr>
            <a:fld id="{AEBED73E-6B99-423B-9D7E-53071164C822}" type="slidenum">
              <a:rPr lang="en-US" altLang="en-US" smtClean="0"/>
              <a:pPr>
                <a:defRPr/>
              </a:pPr>
              <a:t>32</a:t>
            </a:fld>
            <a:endParaRPr lang="en-US" altLang="en-US"/>
          </a:p>
        </p:txBody>
      </p:sp>
    </p:spTree>
    <p:extLst>
      <p:ext uri="{BB962C8B-B14F-4D97-AF65-F5344CB8AC3E}">
        <p14:creationId xmlns:p14="http://schemas.microsoft.com/office/powerpoint/2010/main" val="35208073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b="1" dirty="0" smtClean="0">
                <a:effectLst>
                  <a:outerShdw blurRad="38100" dist="38100" dir="2700000" algn="tl">
                    <a:srgbClr val="000000">
                      <a:alpha val="43137"/>
                    </a:srgbClr>
                  </a:outerShdw>
                </a:effectLst>
              </a:rPr>
              <a:t>Conclusion</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524000"/>
            <a:ext cx="8534400" cy="5029200"/>
          </a:xfrm>
        </p:spPr>
        <p:txBody>
          <a:bodyPr>
            <a:normAutofit lnSpcReduction="10000"/>
          </a:bodyPr>
          <a:lstStyle/>
          <a:p>
            <a:pPr algn="just"/>
            <a:r>
              <a:rPr lang="en-US" dirty="0" smtClean="0"/>
              <a:t>To summarize some key points:</a:t>
            </a:r>
          </a:p>
          <a:p>
            <a:pPr lvl="1" algn="just"/>
            <a:r>
              <a:rPr lang="en-US" dirty="0" smtClean="0"/>
              <a:t>Estimates are really management targets.</a:t>
            </a:r>
          </a:p>
          <a:p>
            <a:pPr lvl="1" algn="just"/>
            <a:r>
              <a:rPr lang="en-US" dirty="0" smtClean="0"/>
              <a:t>Collect as much information about previous projects as possible.</a:t>
            </a:r>
          </a:p>
          <a:p>
            <a:pPr lvl="1" algn="just"/>
            <a:r>
              <a:rPr lang="en-US" dirty="0" smtClean="0"/>
              <a:t>Use more than one method of estimating.</a:t>
            </a:r>
          </a:p>
          <a:p>
            <a:pPr lvl="1" algn="just"/>
            <a:r>
              <a:rPr lang="en-US" dirty="0" smtClean="0"/>
              <a:t>Top-down approaches will be used at the earlier stages of project planning while bottom-up approaches will be more prominent later on.</a:t>
            </a:r>
          </a:p>
          <a:p>
            <a:pPr lvl="1" algn="just"/>
            <a:r>
              <a:rPr lang="en-US" dirty="0" smtClean="0"/>
              <a:t>Be careful about using other people’s historical productivity data as a basis for your estimates, especially if it comes from a different environment.</a:t>
            </a:r>
            <a:endParaRPr lang="en-US" dirty="0"/>
          </a:p>
        </p:txBody>
      </p:sp>
      <p:sp>
        <p:nvSpPr>
          <p:cNvPr id="4" name="Slide Number Placeholder 3"/>
          <p:cNvSpPr>
            <a:spLocks noGrp="1"/>
          </p:cNvSpPr>
          <p:nvPr>
            <p:ph type="sldNum" sz="quarter" idx="12"/>
          </p:nvPr>
        </p:nvSpPr>
        <p:spPr/>
        <p:txBody>
          <a:bodyPr/>
          <a:lstStyle/>
          <a:p>
            <a:pPr>
              <a:defRPr/>
            </a:pPr>
            <a:fld id="{46C30981-DEF7-47EA-8E5D-0B1EE4E814C3}" type="slidenum">
              <a:rPr lang="en-US" altLang="en-US" smtClean="0"/>
              <a:pPr>
                <a:defRPr/>
              </a:pPr>
              <a:t>33</a:t>
            </a:fld>
            <a:endParaRPr lang="en-US" altLang="en-US"/>
          </a:p>
        </p:txBody>
      </p:sp>
    </p:spTree>
    <p:extLst>
      <p:ext uri="{BB962C8B-B14F-4D97-AF65-F5344CB8AC3E}">
        <p14:creationId xmlns:p14="http://schemas.microsoft.com/office/powerpoint/2010/main" val="1997733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144000" cy="1143000"/>
          </a:xfrm>
        </p:spPr>
        <p:txBody>
          <a:bodyPr/>
          <a:lstStyle/>
          <a:p>
            <a:pPr>
              <a:defRPr/>
            </a:pPr>
            <a:r>
              <a:rPr lang="en-US" b="1" dirty="0">
                <a:effectLst>
                  <a:outerShdw blurRad="38100" dist="38100" dir="2700000" algn="tl">
                    <a:srgbClr val="000000">
                      <a:alpha val="43137"/>
                    </a:srgbClr>
                  </a:outerShdw>
                </a:effectLst>
              </a:rPr>
              <a:t>Project Cost Management Processes</a:t>
            </a:r>
          </a:p>
        </p:txBody>
      </p:sp>
      <p:sp>
        <p:nvSpPr>
          <p:cNvPr id="12291" name="Content Placeholder 2"/>
          <p:cNvSpPr>
            <a:spLocks noGrp="1"/>
          </p:cNvSpPr>
          <p:nvPr>
            <p:ph idx="1"/>
          </p:nvPr>
        </p:nvSpPr>
        <p:spPr>
          <a:xfrm>
            <a:off x="152400" y="1504950"/>
            <a:ext cx="8839200" cy="4221163"/>
          </a:xfrm>
        </p:spPr>
        <p:txBody>
          <a:bodyPr>
            <a:normAutofit lnSpcReduction="10000"/>
          </a:bodyPr>
          <a:lstStyle/>
          <a:p>
            <a:pPr marL="0" indent="0" algn="just">
              <a:buFont typeface="Arial" panose="020B0604020202020204" pitchFamily="34" charset="0"/>
              <a:buNone/>
            </a:pPr>
            <a:r>
              <a:rPr lang="en-US" altLang="en-US" b="1" smtClean="0"/>
              <a:t>Cost estimating</a:t>
            </a:r>
            <a:r>
              <a:rPr lang="en-US" altLang="en-US" smtClean="0"/>
              <a:t>: Developing an approximation</a:t>
            </a:r>
          </a:p>
          <a:p>
            <a:pPr marL="0" indent="0" algn="just">
              <a:buFont typeface="Arial" panose="020B0604020202020204" pitchFamily="34" charset="0"/>
              <a:buNone/>
            </a:pPr>
            <a:r>
              <a:rPr lang="en-US" altLang="en-US" smtClean="0"/>
              <a:t>or estimate of the costs of the resources needed to complete a project.</a:t>
            </a:r>
          </a:p>
          <a:p>
            <a:pPr marL="0" indent="0" algn="just">
              <a:buFont typeface="Arial" panose="020B0604020202020204" pitchFamily="34" charset="0"/>
              <a:buNone/>
            </a:pPr>
            <a:r>
              <a:rPr lang="en-US" altLang="en-US" smtClean="0"/>
              <a:t> </a:t>
            </a:r>
            <a:r>
              <a:rPr lang="en-US" altLang="en-US" b="1" smtClean="0"/>
              <a:t>Cost budgeting</a:t>
            </a:r>
            <a:r>
              <a:rPr lang="en-US" altLang="en-US" smtClean="0"/>
              <a:t>: Allocating the overall cost</a:t>
            </a:r>
          </a:p>
          <a:p>
            <a:pPr marL="0" indent="0" algn="just">
              <a:buFont typeface="Arial" panose="020B0604020202020204" pitchFamily="34" charset="0"/>
              <a:buNone/>
            </a:pPr>
            <a:r>
              <a:rPr lang="en-US" altLang="en-US" smtClean="0"/>
              <a:t>estimate to individual work items to establish a</a:t>
            </a:r>
          </a:p>
          <a:p>
            <a:pPr marL="0" indent="0" algn="just">
              <a:buFont typeface="Arial" panose="020B0604020202020204" pitchFamily="34" charset="0"/>
              <a:buNone/>
            </a:pPr>
            <a:r>
              <a:rPr lang="en-US" altLang="en-US" smtClean="0"/>
              <a:t>baseline for measuring performance.</a:t>
            </a:r>
          </a:p>
          <a:p>
            <a:pPr marL="0" indent="0" algn="just">
              <a:buFont typeface="Arial" panose="020B0604020202020204" pitchFamily="34" charset="0"/>
              <a:buNone/>
            </a:pPr>
            <a:r>
              <a:rPr lang="en-US" altLang="en-US" b="1" smtClean="0"/>
              <a:t>Cost control</a:t>
            </a:r>
            <a:r>
              <a:rPr lang="en-US" altLang="en-US" smtClean="0"/>
              <a:t>: Controlling changes to the project</a:t>
            </a:r>
          </a:p>
          <a:p>
            <a:pPr marL="0" indent="0" algn="just">
              <a:buFont typeface="Arial" panose="020B0604020202020204" pitchFamily="34" charset="0"/>
              <a:buNone/>
            </a:pPr>
            <a:r>
              <a:rPr lang="en-US" altLang="en-US" smtClean="0"/>
              <a:t>budget.</a:t>
            </a:r>
          </a:p>
        </p:txBody>
      </p:sp>
      <p:sp>
        <p:nvSpPr>
          <p:cNvPr id="4" name="Slide Number Placeholder 3"/>
          <p:cNvSpPr>
            <a:spLocks noGrp="1"/>
          </p:cNvSpPr>
          <p:nvPr>
            <p:ph type="sldNum" sz="quarter" idx="12"/>
          </p:nvPr>
        </p:nvSpPr>
        <p:spPr/>
        <p:txBody>
          <a:bodyPr/>
          <a:lstStyle/>
          <a:p>
            <a:pPr>
              <a:defRPr/>
            </a:pPr>
            <a:fld id="{A5DE2EDF-789F-4A70-B99C-28323A0F85F0}" type="slidenum">
              <a:rPr lang="en-US" altLang="en-US" smtClean="0"/>
              <a:pPr>
                <a:defRPr/>
              </a:pPr>
              <a:t>4</a:t>
            </a:fld>
            <a:endParaRPr lang="en-US" altLang="en-US"/>
          </a:p>
        </p:txBody>
      </p:sp>
    </p:spTree>
    <p:extLst>
      <p:ext uri="{BB962C8B-B14F-4D97-AF65-F5344CB8AC3E}">
        <p14:creationId xmlns:p14="http://schemas.microsoft.com/office/powerpoint/2010/main" val="1361360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425450"/>
            <a:ext cx="8229600" cy="679450"/>
          </a:xfrm>
        </p:spPr>
        <p:txBody>
          <a:bodyPr>
            <a:normAutofit fontScale="90000"/>
          </a:bodyPr>
          <a:lstStyle/>
          <a:p>
            <a:pPr eaLnBrk="1" hangingPunct="1">
              <a:defRPr/>
            </a:pPr>
            <a:r>
              <a:rPr lang="en-US" sz="4000" b="1" dirty="0" smtClean="0">
                <a:effectLst>
                  <a:outerShdw blurRad="38100" dist="38100" dir="2700000" algn="tl">
                    <a:srgbClr val="000000">
                      <a:alpha val="43137"/>
                    </a:srgbClr>
                  </a:outerShdw>
                </a:effectLst>
              </a:rPr>
              <a:t>Basic Principles of Cost Management</a:t>
            </a:r>
          </a:p>
        </p:txBody>
      </p:sp>
      <p:sp>
        <p:nvSpPr>
          <p:cNvPr id="14339" name="Rectangle 3"/>
          <p:cNvSpPr>
            <a:spLocks noGrp="1" noChangeArrowheads="1"/>
          </p:cNvSpPr>
          <p:nvPr>
            <p:ph idx="1"/>
          </p:nvPr>
        </p:nvSpPr>
        <p:spPr>
          <a:xfrm>
            <a:off x="-6350" y="1092200"/>
            <a:ext cx="9144000" cy="5105400"/>
          </a:xfrm>
        </p:spPr>
        <p:txBody>
          <a:bodyPr/>
          <a:lstStyle/>
          <a:p>
            <a:pPr algn="just" eaLnBrk="1" hangingPunct="1">
              <a:lnSpc>
                <a:spcPct val="80000"/>
              </a:lnSpc>
            </a:pPr>
            <a:endParaRPr lang="en-US" altLang="en-US" sz="2400" smtClean="0"/>
          </a:p>
          <a:p>
            <a:pPr algn="just" eaLnBrk="1" hangingPunct="1">
              <a:lnSpc>
                <a:spcPct val="80000"/>
              </a:lnSpc>
            </a:pPr>
            <a:r>
              <a:rPr lang="en-US" altLang="en-US" b="1" smtClean="0"/>
              <a:t>Profits</a:t>
            </a:r>
            <a:r>
              <a:rPr lang="en-US" altLang="en-US" smtClean="0"/>
              <a:t> are revenues minus expenses</a:t>
            </a:r>
          </a:p>
          <a:p>
            <a:pPr algn="just" eaLnBrk="1" hangingPunct="1">
              <a:lnSpc>
                <a:spcPct val="80000"/>
              </a:lnSpc>
              <a:buFont typeface="Wingdings" panose="05000000000000000000" pitchFamily="2" charset="2"/>
              <a:buNone/>
            </a:pPr>
            <a:r>
              <a:rPr lang="en-US" altLang="en-US" sz="2800" smtClean="0"/>
              <a:t> 		</a:t>
            </a:r>
          </a:p>
          <a:p>
            <a:pPr algn="just" eaLnBrk="1" hangingPunct="1">
              <a:lnSpc>
                <a:spcPct val="80000"/>
              </a:lnSpc>
              <a:buFont typeface="Wingdings" panose="05000000000000000000" pitchFamily="2" charset="2"/>
              <a:buNone/>
            </a:pPr>
            <a:r>
              <a:rPr lang="en-US" altLang="en-US" sz="2800" b="1" smtClean="0"/>
              <a:t>		    Profits</a:t>
            </a:r>
            <a:r>
              <a:rPr lang="en-US" altLang="en-US" sz="2800" smtClean="0"/>
              <a:t> =revenues – expenses</a:t>
            </a:r>
          </a:p>
          <a:p>
            <a:pPr algn="just" eaLnBrk="1" hangingPunct="1">
              <a:lnSpc>
                <a:spcPct val="80000"/>
              </a:lnSpc>
              <a:buFont typeface="Wingdings" panose="05000000000000000000" pitchFamily="2" charset="2"/>
              <a:buNone/>
            </a:pPr>
            <a:endParaRPr lang="en-US" altLang="en-US" sz="2800" smtClean="0"/>
          </a:p>
          <a:p>
            <a:pPr algn="just" eaLnBrk="1" hangingPunct="1">
              <a:lnSpc>
                <a:spcPct val="80000"/>
              </a:lnSpc>
            </a:pPr>
            <a:r>
              <a:rPr lang="en-US" altLang="en-US" sz="2800" smtClean="0"/>
              <a:t> </a:t>
            </a:r>
            <a:r>
              <a:rPr lang="en-US" altLang="en-US" b="1" smtClean="0"/>
              <a:t>Life cycle costing</a:t>
            </a:r>
            <a:r>
              <a:rPr lang="en-US" altLang="en-US" smtClean="0"/>
              <a:t> is estimating the cost of a project plus the maintenance costs of the products it produces</a:t>
            </a:r>
          </a:p>
          <a:p>
            <a:pPr algn="just" eaLnBrk="1" hangingPunct="1">
              <a:lnSpc>
                <a:spcPct val="80000"/>
              </a:lnSpc>
            </a:pPr>
            <a:endParaRPr lang="en-US" altLang="en-US" sz="2800" smtClean="0"/>
          </a:p>
          <a:p>
            <a:pPr algn="just" eaLnBrk="1" hangingPunct="1">
              <a:lnSpc>
                <a:spcPct val="80000"/>
              </a:lnSpc>
              <a:buFont typeface="Wingdings" panose="05000000000000000000" pitchFamily="2" charset="2"/>
              <a:buNone/>
            </a:pPr>
            <a:r>
              <a:rPr lang="en-US" altLang="en-US" sz="2400" smtClean="0"/>
              <a:t>              Life cycle costing=cost of a project + maintenance costs of</a:t>
            </a:r>
          </a:p>
          <a:p>
            <a:pPr algn="just" eaLnBrk="1" hangingPunct="1">
              <a:lnSpc>
                <a:spcPct val="80000"/>
              </a:lnSpc>
              <a:buFont typeface="Wingdings" panose="05000000000000000000" pitchFamily="2" charset="2"/>
              <a:buNone/>
            </a:pPr>
            <a:r>
              <a:rPr lang="en-US" altLang="en-US" sz="2400" smtClean="0"/>
              <a:t>							 the product  it produces</a:t>
            </a:r>
          </a:p>
          <a:p>
            <a:pPr algn="just" eaLnBrk="1" hangingPunct="1">
              <a:lnSpc>
                <a:spcPct val="80000"/>
              </a:lnSpc>
              <a:buFont typeface="Wingdings" panose="05000000000000000000" pitchFamily="2" charset="2"/>
              <a:buNone/>
            </a:pPr>
            <a:endParaRPr lang="en-US" altLang="en-US" sz="2800" smtClean="0"/>
          </a:p>
          <a:p>
            <a:pPr algn="just" eaLnBrk="1" hangingPunct="1">
              <a:lnSpc>
                <a:spcPct val="80000"/>
              </a:lnSpc>
            </a:pPr>
            <a:endParaRPr lang="en-US" altLang="en-US" sz="2400" smtClean="0"/>
          </a:p>
          <a:p>
            <a:pPr algn="just" eaLnBrk="1" hangingPunct="1">
              <a:lnSpc>
                <a:spcPct val="80000"/>
              </a:lnSpc>
            </a:pPr>
            <a:endParaRPr lang="en-US" altLang="en-US" sz="2400" smtClean="0"/>
          </a:p>
        </p:txBody>
      </p:sp>
      <p:sp>
        <p:nvSpPr>
          <p:cNvPr id="5" name="Slide Number Placeholder 4"/>
          <p:cNvSpPr>
            <a:spLocks noGrp="1"/>
          </p:cNvSpPr>
          <p:nvPr>
            <p:ph type="sldNum" sz="quarter" idx="12"/>
          </p:nvPr>
        </p:nvSpPr>
        <p:spPr/>
        <p:txBody>
          <a:bodyPr/>
          <a:lstStyle/>
          <a:p>
            <a:pPr>
              <a:defRPr/>
            </a:pPr>
            <a:fld id="{040C310F-8A0B-4EAD-8AD1-43336B20A8B6}" type="slidenum">
              <a:rPr lang="en-US" smtClean="0"/>
              <a:pPr>
                <a:defRPr/>
              </a:pPr>
              <a:t>5</a:t>
            </a:fld>
            <a:endParaRPr lang="en-US"/>
          </a:p>
        </p:txBody>
      </p:sp>
    </p:spTree>
    <p:extLst>
      <p:ext uri="{BB962C8B-B14F-4D97-AF65-F5344CB8AC3E}">
        <p14:creationId xmlns:p14="http://schemas.microsoft.com/office/powerpoint/2010/main" val="19970554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a:xfrm>
            <a:off x="457200" y="1600200"/>
            <a:ext cx="8229600" cy="4800600"/>
          </a:xfrm>
        </p:spPr>
        <p:txBody>
          <a:bodyPr/>
          <a:lstStyle/>
          <a:p>
            <a:pPr algn="just" eaLnBrk="1" hangingPunct="1"/>
            <a:r>
              <a:rPr lang="en-US" altLang="en-US" b="1" smtClean="0"/>
              <a:t>Cash flow analysis</a:t>
            </a:r>
            <a:r>
              <a:rPr lang="en-US" altLang="en-US" smtClean="0"/>
              <a:t> is determining the estimated annual costs and benefits for a project</a:t>
            </a:r>
          </a:p>
          <a:p>
            <a:pPr algn="just" eaLnBrk="1" hangingPunct="1"/>
            <a:r>
              <a:rPr lang="en-US" altLang="en-US" smtClean="0"/>
              <a:t>Benefits and costs can be tangible or intangible, direct or indirect</a:t>
            </a:r>
          </a:p>
          <a:p>
            <a:pPr algn="just" eaLnBrk="1" hangingPunct="1"/>
            <a:r>
              <a:rPr lang="en-US" altLang="en-US" smtClean="0"/>
              <a:t>Sunk cost should not be a criteria in project selection</a:t>
            </a:r>
          </a:p>
          <a:p>
            <a:pPr algn="just" eaLnBrk="1" hangingPunct="1"/>
            <a:endParaRPr lang="en-US" altLang="en-US" sz="3600" smtClean="0"/>
          </a:p>
        </p:txBody>
      </p:sp>
      <p:sp>
        <p:nvSpPr>
          <p:cNvPr id="4" name="Slide Number Placeholder 3"/>
          <p:cNvSpPr>
            <a:spLocks noGrp="1"/>
          </p:cNvSpPr>
          <p:nvPr>
            <p:ph type="sldNum" sz="quarter" idx="12"/>
          </p:nvPr>
        </p:nvSpPr>
        <p:spPr/>
        <p:txBody>
          <a:bodyPr/>
          <a:lstStyle/>
          <a:p>
            <a:pPr>
              <a:defRPr/>
            </a:pPr>
            <a:fld id="{D3EBE7D1-E637-4D94-B9A4-CF7B2AA93604}" type="slidenum">
              <a:rPr lang="en-US" smtClean="0"/>
              <a:pPr>
                <a:defRPr/>
              </a:pPr>
              <a:t>6</a:t>
            </a:fld>
            <a:endParaRPr lang="en-US"/>
          </a:p>
        </p:txBody>
      </p:sp>
      <p:sp>
        <p:nvSpPr>
          <p:cNvPr id="6" name="Rectangle 2"/>
          <p:cNvSpPr>
            <a:spLocks noGrp="1" noChangeArrowheads="1"/>
          </p:cNvSpPr>
          <p:nvPr>
            <p:ph type="title"/>
          </p:nvPr>
        </p:nvSpPr>
        <p:spPr>
          <a:xfrm>
            <a:off x="457200" y="425450"/>
            <a:ext cx="8229600" cy="679450"/>
          </a:xfrm>
        </p:spPr>
        <p:txBody>
          <a:bodyPr>
            <a:normAutofit fontScale="90000"/>
          </a:bodyPr>
          <a:lstStyle/>
          <a:p>
            <a:pPr eaLnBrk="1" hangingPunct="1">
              <a:defRPr/>
            </a:pPr>
            <a:r>
              <a:rPr lang="en-US" sz="4000" b="1" dirty="0" smtClean="0">
                <a:effectLst>
                  <a:outerShdw blurRad="38100" dist="38100" dir="2700000" algn="tl">
                    <a:srgbClr val="000000">
                      <a:alpha val="43137"/>
                    </a:srgbClr>
                  </a:outerShdw>
                </a:effectLst>
              </a:rPr>
              <a:t>Basic Principles of Cost Management</a:t>
            </a:r>
          </a:p>
        </p:txBody>
      </p:sp>
    </p:spTree>
    <p:extLst>
      <p:ext uri="{BB962C8B-B14F-4D97-AF65-F5344CB8AC3E}">
        <p14:creationId xmlns:p14="http://schemas.microsoft.com/office/powerpoint/2010/main" val="14338836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71463"/>
            <a:ext cx="8229600" cy="719137"/>
          </a:xfrm>
        </p:spPr>
        <p:txBody>
          <a:bodyPr/>
          <a:lstStyle/>
          <a:p>
            <a:pPr eaLnBrk="1" hangingPunct="1">
              <a:defRPr/>
            </a:pPr>
            <a:r>
              <a:rPr lang="en-US" sz="4000" b="1" dirty="0" smtClean="0">
                <a:effectLst>
                  <a:outerShdw blurRad="38100" dist="38100" dir="2700000" algn="tl">
                    <a:srgbClr val="000000">
                      <a:alpha val="43137"/>
                    </a:srgbClr>
                  </a:outerShdw>
                </a:effectLst>
              </a:rPr>
              <a:t>Cost Estimation Tools and Techniques</a:t>
            </a:r>
            <a:endParaRPr lang="en-US" sz="4800" b="1" dirty="0" smtClean="0">
              <a:effectLst>
                <a:outerShdw blurRad="38100" dist="38100" dir="2700000" algn="tl">
                  <a:srgbClr val="000000">
                    <a:alpha val="43137"/>
                  </a:srgbClr>
                </a:outerShdw>
              </a:effectLst>
            </a:endParaRPr>
          </a:p>
        </p:txBody>
      </p:sp>
      <p:sp>
        <p:nvSpPr>
          <p:cNvPr id="16387" name="Rectangle 3"/>
          <p:cNvSpPr>
            <a:spLocks noGrp="1" noChangeArrowheads="1"/>
          </p:cNvSpPr>
          <p:nvPr>
            <p:ph idx="1"/>
          </p:nvPr>
        </p:nvSpPr>
        <p:spPr>
          <a:xfrm>
            <a:off x="381000" y="1152525"/>
            <a:ext cx="8686800" cy="4791075"/>
          </a:xfrm>
        </p:spPr>
        <p:txBody>
          <a:bodyPr/>
          <a:lstStyle/>
          <a:p>
            <a:pPr algn="just" eaLnBrk="1" hangingPunct="1"/>
            <a:r>
              <a:rPr lang="en-US" altLang="en-US" smtClean="0"/>
              <a:t>3 basic tools and techniques for cost estimates:</a:t>
            </a:r>
          </a:p>
          <a:p>
            <a:pPr lvl="1" algn="just" eaLnBrk="1" hangingPunct="1"/>
            <a:r>
              <a:rPr lang="en-US" altLang="en-US" b="1" smtClean="0"/>
              <a:t>analogous or top-down</a:t>
            </a:r>
            <a:r>
              <a:rPr lang="en-US" altLang="en-US" smtClean="0"/>
              <a:t>: use the actual cost of a previous, similar project as the basis for the new estimate</a:t>
            </a:r>
          </a:p>
          <a:p>
            <a:pPr lvl="1" algn="just" eaLnBrk="1" hangingPunct="1"/>
            <a:r>
              <a:rPr lang="en-US" altLang="en-US" b="1" smtClean="0"/>
              <a:t>bottom-up:</a:t>
            </a:r>
            <a:r>
              <a:rPr lang="en-US" altLang="en-US" smtClean="0"/>
              <a:t> estimate individual work items and sum them to get a total estimate</a:t>
            </a:r>
          </a:p>
          <a:p>
            <a:pPr lvl="1" algn="just"/>
            <a:r>
              <a:rPr lang="en-US" altLang="en-US" b="1" smtClean="0"/>
              <a:t>parametric:</a:t>
            </a:r>
            <a:r>
              <a:rPr lang="en-US" altLang="en-US" smtClean="0"/>
              <a:t> use project characteristics in a mathematical model to estimate costs (COCOMO)</a:t>
            </a:r>
          </a:p>
        </p:txBody>
      </p:sp>
      <p:sp>
        <p:nvSpPr>
          <p:cNvPr id="5" name="Slide Number Placeholder 4"/>
          <p:cNvSpPr>
            <a:spLocks noGrp="1"/>
          </p:cNvSpPr>
          <p:nvPr>
            <p:ph type="sldNum" sz="quarter" idx="12"/>
          </p:nvPr>
        </p:nvSpPr>
        <p:spPr/>
        <p:txBody>
          <a:bodyPr/>
          <a:lstStyle/>
          <a:p>
            <a:pPr>
              <a:defRPr/>
            </a:pPr>
            <a:fld id="{745D5344-3F5D-4B34-B09A-6DCD213879AD}" type="slidenum">
              <a:rPr lang="en-US" smtClean="0"/>
              <a:pPr>
                <a:defRPr/>
              </a:pPr>
              <a:t>7</a:t>
            </a:fld>
            <a:endParaRPr lang="en-US"/>
          </a:p>
        </p:txBody>
      </p:sp>
    </p:spTree>
    <p:extLst>
      <p:ext uri="{BB962C8B-B14F-4D97-AF65-F5344CB8AC3E}">
        <p14:creationId xmlns:p14="http://schemas.microsoft.com/office/powerpoint/2010/main" val="21062171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F92E4A4-AFEA-48DF-9DF7-C22FFEBC9B8E}" type="slidenum">
              <a:rPr lang="en-US" altLang="en-US" smtClean="0"/>
              <a:pPr>
                <a:defRPr/>
              </a:pPr>
              <a:t>8</a:t>
            </a:fld>
            <a:endParaRPr lang="en-US" altLang="en-US"/>
          </a:p>
        </p:txBody>
      </p:sp>
      <p:grpSp>
        <p:nvGrpSpPr>
          <p:cNvPr id="17411" name="Group 4"/>
          <p:cNvGrpSpPr>
            <a:grpSpLocks/>
          </p:cNvGrpSpPr>
          <p:nvPr/>
        </p:nvGrpSpPr>
        <p:grpSpPr bwMode="auto">
          <a:xfrm>
            <a:off x="228600" y="630238"/>
            <a:ext cx="8458200" cy="5313362"/>
            <a:chOff x="1064650" y="546415"/>
            <a:chExt cx="9560418" cy="5024770"/>
          </a:xfrm>
        </p:grpSpPr>
        <p:sp>
          <p:nvSpPr>
            <p:cNvPr id="6" name="Rectangle 5"/>
            <p:cNvSpPr/>
            <p:nvPr/>
          </p:nvSpPr>
          <p:spPr>
            <a:xfrm>
              <a:off x="1608346" y="1902067"/>
              <a:ext cx="2020464" cy="591503"/>
            </a:xfrm>
            <a:prstGeom prst="rect">
              <a:avLst/>
            </a:prstGeom>
            <a:solidFill>
              <a:srgbClr val="30AC0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bg2">
                      <a:lumMod val="25000"/>
                    </a:schemeClr>
                  </a:solidFill>
                </a:rPr>
                <a:t>Analogous or top-down estimating</a:t>
              </a:r>
              <a:endParaRPr lang="en-US" sz="2000" b="1" dirty="0"/>
            </a:p>
          </p:txBody>
        </p:sp>
        <p:sp>
          <p:nvSpPr>
            <p:cNvPr id="7" name="Rectangle 6"/>
            <p:cNvSpPr/>
            <p:nvPr/>
          </p:nvSpPr>
          <p:spPr>
            <a:xfrm>
              <a:off x="5207857" y="1902067"/>
              <a:ext cx="2022258" cy="591503"/>
            </a:xfrm>
            <a:prstGeom prst="rect">
              <a:avLst/>
            </a:prstGeom>
            <a:solidFill>
              <a:srgbClr val="30AC04"/>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u="sng" dirty="0">
                  <a:solidFill>
                    <a:schemeClr val="tx1"/>
                  </a:solidFill>
                </a:rPr>
                <a:t>Paramatic estimatin</a:t>
              </a:r>
            </a:p>
          </p:txBody>
        </p:sp>
        <p:sp>
          <p:nvSpPr>
            <p:cNvPr id="8" name="Rectangle 7"/>
            <p:cNvSpPr/>
            <p:nvPr/>
          </p:nvSpPr>
          <p:spPr>
            <a:xfrm>
              <a:off x="8602810" y="1941100"/>
              <a:ext cx="2022258" cy="591503"/>
            </a:xfrm>
            <a:prstGeom prst="rect">
              <a:avLst/>
            </a:prstGeom>
            <a:solidFill>
              <a:srgbClr val="30AC0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tx1"/>
                  </a:solidFill>
                </a:rPr>
                <a:t>Bottom-up estimating</a:t>
              </a:r>
            </a:p>
          </p:txBody>
        </p:sp>
        <p:sp>
          <p:nvSpPr>
            <p:cNvPr id="9" name="Rectangle 8"/>
            <p:cNvSpPr/>
            <p:nvPr/>
          </p:nvSpPr>
          <p:spPr>
            <a:xfrm>
              <a:off x="8118330" y="3484411"/>
              <a:ext cx="2022258" cy="59150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tx1"/>
                  </a:solidFill>
                </a:rPr>
                <a:t>Abundant model</a:t>
              </a:r>
            </a:p>
          </p:txBody>
        </p:sp>
        <p:sp>
          <p:nvSpPr>
            <p:cNvPr id="10" name="Rectangle 9"/>
            <p:cNvSpPr/>
            <p:nvPr/>
          </p:nvSpPr>
          <p:spPr>
            <a:xfrm>
              <a:off x="3332737" y="3484411"/>
              <a:ext cx="2022259" cy="591503"/>
            </a:xfrm>
            <a:prstGeom prst="rect">
              <a:avLst/>
            </a:prstGeom>
            <a:solidFill>
              <a:srgbClr val="00B0F0"/>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COCOMO</a:t>
              </a:r>
            </a:p>
          </p:txBody>
        </p:sp>
        <p:sp>
          <p:nvSpPr>
            <p:cNvPr id="11" name="Rectangle 10"/>
            <p:cNvSpPr/>
            <p:nvPr/>
          </p:nvSpPr>
          <p:spPr>
            <a:xfrm>
              <a:off x="1064650" y="3484411"/>
              <a:ext cx="2022259" cy="59150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tx1"/>
                  </a:solidFill>
                </a:rPr>
                <a:t>Original model</a:t>
              </a:r>
              <a:endParaRPr lang="en-US" sz="2000" b="1" dirty="0"/>
            </a:p>
          </p:txBody>
        </p:sp>
        <p:sp>
          <p:nvSpPr>
            <p:cNvPr id="12" name="Rectangle 11"/>
            <p:cNvSpPr/>
            <p:nvPr/>
          </p:nvSpPr>
          <p:spPr>
            <a:xfrm>
              <a:off x="5602619" y="3484411"/>
              <a:ext cx="2022258" cy="59150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tx1"/>
                  </a:solidFill>
                </a:rPr>
                <a:t>Semidetached model</a:t>
              </a:r>
            </a:p>
          </p:txBody>
        </p:sp>
        <p:sp>
          <p:nvSpPr>
            <p:cNvPr id="13" name="Rectangle 12"/>
            <p:cNvSpPr/>
            <p:nvPr/>
          </p:nvSpPr>
          <p:spPr>
            <a:xfrm>
              <a:off x="8109357" y="4978181"/>
              <a:ext cx="2022259" cy="59300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tx1"/>
                  </a:solidFill>
                </a:rPr>
                <a:t>Detail level</a:t>
              </a:r>
            </a:p>
          </p:txBody>
        </p:sp>
        <p:sp>
          <p:nvSpPr>
            <p:cNvPr id="14" name="Rectangle 13"/>
            <p:cNvSpPr/>
            <p:nvPr/>
          </p:nvSpPr>
          <p:spPr>
            <a:xfrm>
              <a:off x="5048157" y="4975179"/>
              <a:ext cx="2022259" cy="5915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tx1"/>
                  </a:solidFill>
                </a:rPr>
                <a:t>Intermediate level</a:t>
              </a:r>
            </a:p>
          </p:txBody>
        </p:sp>
        <p:sp>
          <p:nvSpPr>
            <p:cNvPr id="15" name="Rectangle 14"/>
            <p:cNvSpPr/>
            <p:nvPr/>
          </p:nvSpPr>
          <p:spPr>
            <a:xfrm>
              <a:off x="1500683" y="4978181"/>
              <a:ext cx="2022258" cy="59300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tx1"/>
                  </a:solidFill>
                </a:rPr>
                <a:t>Basic level</a:t>
              </a:r>
            </a:p>
          </p:txBody>
        </p:sp>
        <p:sp>
          <p:nvSpPr>
            <p:cNvPr id="16" name="Rectangle 15"/>
            <p:cNvSpPr/>
            <p:nvPr/>
          </p:nvSpPr>
          <p:spPr>
            <a:xfrm>
              <a:off x="4251456" y="546415"/>
              <a:ext cx="3100676" cy="593004"/>
            </a:xfrm>
            <a:prstGeom prst="rect">
              <a:avLst/>
            </a:prstGeom>
            <a:solidFill>
              <a:srgbClr val="FF66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tx1"/>
                  </a:solidFill>
                </a:rPr>
                <a:t>Cost Estimation Tools and Techniques</a:t>
              </a:r>
            </a:p>
            <a:p>
              <a:pPr algn="ctr">
                <a:defRPr/>
              </a:pPr>
              <a:endParaRPr lang="en-US" sz="2000" b="1" u="sng" dirty="0">
                <a:solidFill>
                  <a:schemeClr val="tx1"/>
                </a:solidFill>
              </a:endParaRPr>
            </a:p>
          </p:txBody>
        </p:sp>
        <p:cxnSp>
          <p:nvCxnSpPr>
            <p:cNvPr id="17" name="Straight Connector 16"/>
            <p:cNvCxnSpPr>
              <a:stCxn id="16" idx="2"/>
            </p:cNvCxnSpPr>
            <p:nvPr/>
          </p:nvCxnSpPr>
          <p:spPr>
            <a:xfrm flipH="1">
              <a:off x="5776673" y="1139419"/>
              <a:ext cx="25121" cy="436872"/>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flipV="1">
              <a:off x="2618577" y="1561278"/>
              <a:ext cx="6963961" cy="10508"/>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2650876" y="2928939"/>
              <a:ext cx="6468714" cy="22520"/>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flipV="1">
              <a:off x="2650876" y="4509783"/>
              <a:ext cx="6432827" cy="36031"/>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a:off x="2614988" y="1558275"/>
              <a:ext cx="0" cy="3648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5886130" y="4512786"/>
              <a:ext cx="0" cy="4864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a:off x="2650876" y="4527799"/>
              <a:ext cx="0" cy="4714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a:endCxn id="9" idx="0"/>
            </p:cNvCxnSpPr>
            <p:nvPr/>
          </p:nvCxnSpPr>
          <p:spPr>
            <a:xfrm>
              <a:off x="9119590" y="2943952"/>
              <a:ext cx="8971" cy="5404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endCxn id="12" idx="0"/>
            </p:cNvCxnSpPr>
            <p:nvPr/>
          </p:nvCxnSpPr>
          <p:spPr>
            <a:xfrm>
              <a:off x="6612851" y="2943952"/>
              <a:ext cx="0" cy="5404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2650876" y="2928939"/>
              <a:ext cx="0" cy="5554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4348352" y="2943952"/>
              <a:ext cx="5384" cy="5404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p:nvPr/>
          </p:nvCxnSpPr>
          <p:spPr>
            <a:xfrm>
              <a:off x="9582538" y="1565781"/>
              <a:ext cx="0" cy="3663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a:xfrm>
              <a:off x="6218089" y="1553771"/>
              <a:ext cx="0" cy="3663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p:nvPr/>
          </p:nvCxnSpPr>
          <p:spPr>
            <a:xfrm>
              <a:off x="9083702" y="4509783"/>
              <a:ext cx="0" cy="4909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p:nvPr/>
          </p:nvCxnSpPr>
          <p:spPr>
            <a:xfrm>
              <a:off x="4594182" y="4075914"/>
              <a:ext cx="3589" cy="4774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7" idx="2"/>
            </p:cNvCxnSpPr>
            <p:nvPr/>
          </p:nvCxnSpPr>
          <p:spPr>
            <a:xfrm>
              <a:off x="6218089" y="2493569"/>
              <a:ext cx="0" cy="4293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847572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b="1" dirty="0">
                <a:effectLst>
                  <a:outerShdw blurRad="38100" dist="38100" dir="2700000" algn="tl">
                    <a:srgbClr val="000000">
                      <a:alpha val="43137"/>
                    </a:srgbClr>
                  </a:outerShdw>
                </a:effectLst>
              </a:rPr>
              <a:t>Organic, Semidetached and Embedded software projects </a:t>
            </a:r>
          </a:p>
        </p:txBody>
      </p:sp>
      <p:sp>
        <p:nvSpPr>
          <p:cNvPr id="18435" name="Content Placeholder 2"/>
          <p:cNvSpPr>
            <a:spLocks noGrp="1"/>
          </p:cNvSpPr>
          <p:nvPr>
            <p:ph idx="1"/>
          </p:nvPr>
        </p:nvSpPr>
        <p:spPr/>
        <p:txBody>
          <a:bodyPr/>
          <a:lstStyle/>
          <a:p>
            <a:pPr algn="just"/>
            <a:r>
              <a:rPr lang="en-US" altLang="en-US" smtClean="0"/>
              <a:t>Boehm postulated that any software development project can be classified into one of the following three categories based on the development complexity:</a:t>
            </a:r>
          </a:p>
          <a:p>
            <a:pPr lvl="1" algn="just"/>
            <a:r>
              <a:rPr lang="en-US" altLang="en-US" smtClean="0"/>
              <a:t> organic</a:t>
            </a:r>
          </a:p>
          <a:p>
            <a:pPr lvl="1" algn="just"/>
            <a:r>
              <a:rPr lang="en-US" altLang="en-US" smtClean="0"/>
              <a:t> semidetached</a:t>
            </a:r>
          </a:p>
          <a:p>
            <a:pPr lvl="1" algn="just"/>
            <a:r>
              <a:rPr lang="en-US" altLang="en-US" smtClean="0"/>
              <a:t> embedded. </a:t>
            </a:r>
          </a:p>
        </p:txBody>
      </p:sp>
      <p:sp>
        <p:nvSpPr>
          <p:cNvPr id="4" name="Slide Number Placeholder 3"/>
          <p:cNvSpPr>
            <a:spLocks noGrp="1"/>
          </p:cNvSpPr>
          <p:nvPr>
            <p:ph type="sldNum" sz="quarter" idx="12"/>
          </p:nvPr>
        </p:nvSpPr>
        <p:spPr/>
        <p:txBody>
          <a:bodyPr/>
          <a:lstStyle/>
          <a:p>
            <a:pPr>
              <a:defRPr/>
            </a:pPr>
            <a:fld id="{5E26C6C5-CDC5-4BDF-A7F2-A31610300017}" type="slidenum">
              <a:rPr lang="en-US" altLang="en-US" smtClean="0"/>
              <a:pPr>
                <a:defRPr/>
              </a:pPr>
              <a:t>9</a:t>
            </a:fld>
            <a:endParaRPr lang="en-US" altLang="en-US"/>
          </a:p>
        </p:txBody>
      </p:sp>
    </p:spTree>
    <p:extLst>
      <p:ext uri="{BB962C8B-B14F-4D97-AF65-F5344CB8AC3E}">
        <p14:creationId xmlns:p14="http://schemas.microsoft.com/office/powerpoint/2010/main" val="3136879113"/>
      </p:ext>
    </p:extLst>
  </p:cSld>
  <p:clrMapOvr>
    <a:masterClrMapping/>
  </p:clrMapOvr>
  <p:timing>
    <p:tnLst>
      <p:par>
        <p:cTn id="1" dur="indefinite" restart="never" nodeType="tmRoot"/>
      </p:par>
    </p:tnLst>
  </p:timing>
</p:sld>
</file>

<file path=ppt/theme/theme1.xml><?xml version="1.0" encoding="utf-8"?>
<a:theme xmlns:a="http://schemas.openxmlformats.org/drawingml/2006/main" name="HND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LIATE LMS Template Powerpoint.potx" id="{834BBA8E-E226-4EB3-8570-5854F68CB0D9}" vid="{6D1B1A72-C77D-442A-B8E7-8D70EDFC1F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SLIATE LMS Template Powerpoint</Template>
  <TotalTime>11</TotalTime>
  <Words>1363</Words>
  <Application>Microsoft Office PowerPoint</Application>
  <PresentationFormat>On-screen Show (4:3)</PresentationFormat>
  <Paragraphs>192</Paragraphs>
  <Slides>33</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0" baseType="lpstr">
      <vt:lpstr>Arial</vt:lpstr>
      <vt:lpstr>Arial Rounded MT Bold</vt:lpstr>
      <vt:lpstr>Calibri</vt:lpstr>
      <vt:lpstr>Times New Roman</vt:lpstr>
      <vt:lpstr>Wingdings</vt:lpstr>
      <vt:lpstr>HNDIT</vt:lpstr>
      <vt:lpstr>Image</vt:lpstr>
      <vt:lpstr>IT Project Management</vt:lpstr>
      <vt:lpstr>Project Cost Management</vt:lpstr>
      <vt:lpstr>Project Cost Management</vt:lpstr>
      <vt:lpstr>Project Cost Management Processes</vt:lpstr>
      <vt:lpstr>Basic Principles of Cost Management</vt:lpstr>
      <vt:lpstr>Basic Principles of Cost Management</vt:lpstr>
      <vt:lpstr>Cost Estimation Tools and Techniques</vt:lpstr>
      <vt:lpstr>PowerPoint Presentation</vt:lpstr>
      <vt:lpstr>Organic, Semidetached and Embedded software projects </vt:lpstr>
      <vt:lpstr>Organic software projects</vt:lpstr>
      <vt:lpstr>Semidetached software projects</vt:lpstr>
      <vt:lpstr>Embedded software projects</vt:lpstr>
      <vt:lpstr>Constructive Cost Model (COCOMO)</vt:lpstr>
      <vt:lpstr>COCOMO levels - Basic Level</vt:lpstr>
      <vt:lpstr>COCOMO levels - Intermediate level </vt:lpstr>
      <vt:lpstr>COCOMO levels - Detail level</vt:lpstr>
      <vt:lpstr>The basic COCOMO</vt:lpstr>
      <vt:lpstr>The basic COCOMO</vt:lpstr>
      <vt:lpstr>PowerPoint Presentation</vt:lpstr>
      <vt:lpstr> Basic COCOMO Project duration Estimate</vt:lpstr>
      <vt:lpstr> Basic COCOMO Average Staff Estimate</vt:lpstr>
      <vt:lpstr>Example:</vt:lpstr>
      <vt:lpstr>PowerPoint Presentation</vt:lpstr>
      <vt:lpstr>PowerPoint Presentation</vt:lpstr>
      <vt:lpstr>Typical Problems with IT Cost Estimates</vt:lpstr>
      <vt:lpstr>Typical Problems with IT Cost Estimates</vt:lpstr>
      <vt:lpstr>Earned Value Management (EVM)</vt:lpstr>
      <vt:lpstr>Earned Value Management Terms</vt:lpstr>
      <vt:lpstr>Earned Value Calculations</vt:lpstr>
      <vt:lpstr>Earned Value Formulas</vt:lpstr>
      <vt:lpstr>Cost Budgeting</vt:lpstr>
      <vt:lpstr>Cost Control</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Project Management</dc:title>
  <dc:creator>Acer</dc:creator>
  <cp:lastModifiedBy>Acer</cp:lastModifiedBy>
  <cp:revision>5</cp:revision>
  <dcterms:created xsi:type="dcterms:W3CDTF">2018-07-25T06:39:36Z</dcterms:created>
  <dcterms:modified xsi:type="dcterms:W3CDTF">2019-08-18T09:32:40Z</dcterms:modified>
</cp:coreProperties>
</file>