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7" r:id="rId2"/>
    <p:sldId id="258" r:id="rId3"/>
    <p:sldId id="259" r:id="rId4"/>
    <p:sldId id="260" r:id="rId5"/>
    <p:sldId id="261" r:id="rId6"/>
    <p:sldId id="283"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p:scale>
          <a:sx n="75" d="100"/>
          <a:sy n="75" d="100"/>
        </p:scale>
        <p:origin x="1260"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231EC2-0026-4197-93EF-0D8E8FDF9875}" type="datetimeFigureOut">
              <a:rPr lang="en-US" smtClean="0"/>
              <a:t>8/18/2019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ED1DBD-10AE-4790-9E94-EC41F305F2D6}" type="slidenum">
              <a:rPr lang="en-US" smtClean="0"/>
              <a:t>‹#›</a:t>
            </a:fld>
            <a:endParaRPr lang="en-US"/>
          </a:p>
        </p:txBody>
      </p:sp>
    </p:spTree>
    <p:extLst>
      <p:ext uri="{BB962C8B-B14F-4D97-AF65-F5344CB8AC3E}">
        <p14:creationId xmlns:p14="http://schemas.microsoft.com/office/powerpoint/2010/main" val="3362480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F8B420-E006-4247-B15F-755D6BD9B36E}" type="slidenum">
              <a:rPr lang="en-US" smtClean="0"/>
              <a:pPr/>
              <a:t>1</a:t>
            </a:fld>
            <a:endParaRPr lang="en-US"/>
          </a:p>
        </p:txBody>
      </p:sp>
    </p:spTree>
    <p:extLst>
      <p:ext uri="{BB962C8B-B14F-4D97-AF65-F5344CB8AC3E}">
        <p14:creationId xmlns:p14="http://schemas.microsoft.com/office/powerpoint/2010/main" val="3900971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en-US" smtClean="0"/>
          </a:p>
        </p:txBody>
      </p:sp>
      <p:sp>
        <p:nvSpPr>
          <p:cNvPr id="30724" name="Slide Number Placeholder 3"/>
          <p:cNvSpPr>
            <a:spLocks noGrp="1"/>
          </p:cNvSpPr>
          <p:nvPr>
            <p:ph type="sldNum" sz="quarter" idx="5"/>
          </p:nvPr>
        </p:nvSpPr>
        <p:spPr>
          <a:noFill/>
        </p:spPr>
        <p:txBody>
          <a:bodyPr/>
          <a:lstStyle/>
          <a:p>
            <a:fld id="{537EDB3E-6295-49D6-BECF-ACDCFD366D0F}" type="slidenum">
              <a:rPr lang="en-US"/>
              <a:pPr/>
              <a:t>3</a:t>
            </a:fld>
            <a:endParaRPr lang="en-US"/>
          </a:p>
        </p:txBody>
      </p:sp>
    </p:spTree>
    <p:extLst>
      <p:ext uri="{BB962C8B-B14F-4D97-AF65-F5344CB8AC3E}">
        <p14:creationId xmlns:p14="http://schemas.microsoft.com/office/powerpoint/2010/main" val="28986348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057400"/>
            <a:ext cx="9144000" cy="2566851"/>
          </a:xfrm>
          <a:prstGeom prst="rect">
            <a:avLst/>
          </a:prstGeom>
        </p:spPr>
      </p:pic>
      <p:sp>
        <p:nvSpPr>
          <p:cNvPr id="4" name="Date Placeholder 3"/>
          <p:cNvSpPr>
            <a:spLocks noGrp="1"/>
          </p:cNvSpPr>
          <p:nvPr>
            <p:ph type="dt" sz="half" idx="10"/>
          </p:nvPr>
        </p:nvSpPr>
        <p:spPr/>
        <p:txBody>
          <a:bodyPr/>
          <a:lstStyle/>
          <a:p>
            <a:fld id="{1A8DD56F-A681-4805-A5A2-3EFEAD22C2F4}" type="datetimeFigureOut">
              <a:rPr lang="en-US" smtClean="0"/>
              <a:t>8/18/2019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t>‹#›</a:t>
            </a:fld>
            <a:endParaRPr lang="en-US"/>
          </a:p>
        </p:txBody>
      </p:sp>
      <p:sp>
        <p:nvSpPr>
          <p:cNvPr id="3" name="Subtitle 2"/>
          <p:cNvSpPr>
            <a:spLocks noGrp="1"/>
          </p:cNvSpPr>
          <p:nvPr>
            <p:ph type="subTitle" idx="1" hasCustomPrompt="1"/>
          </p:nvPr>
        </p:nvSpPr>
        <p:spPr>
          <a:xfrm>
            <a:off x="295431" y="4800600"/>
            <a:ext cx="8696169" cy="609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Chapter Title style</a:t>
            </a:r>
            <a:endParaRPr lang="en-US" dirty="0"/>
          </a:p>
        </p:txBody>
      </p:sp>
      <p:sp>
        <p:nvSpPr>
          <p:cNvPr id="2" name="Title 1"/>
          <p:cNvSpPr>
            <a:spLocks noGrp="1"/>
          </p:cNvSpPr>
          <p:nvPr>
            <p:ph type="ctrTitle" hasCustomPrompt="1"/>
          </p:nvPr>
        </p:nvSpPr>
        <p:spPr>
          <a:xfrm>
            <a:off x="4953000" y="2362201"/>
            <a:ext cx="3886200" cy="1981199"/>
          </a:xfrm>
        </p:spPr>
        <p:txBody>
          <a:bodyPr/>
          <a:lstStyle>
            <a:lvl1pPr>
              <a:defRPr/>
            </a:lvl1pPr>
          </a:lstStyle>
          <a:p>
            <a:r>
              <a:rPr lang="en-US" dirty="0" smtClean="0"/>
              <a:t>Click to edit Course Title style</a:t>
            </a:r>
            <a:endParaRPr lang="en-US" dirty="0"/>
          </a:p>
        </p:txBody>
      </p:sp>
    </p:spTree>
    <p:extLst>
      <p:ext uri="{BB962C8B-B14F-4D97-AF65-F5344CB8AC3E}">
        <p14:creationId xmlns:p14="http://schemas.microsoft.com/office/powerpoint/2010/main" val="13021274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DD56F-A681-4805-A5A2-3EFEAD22C2F4}" type="datetimeFigureOut">
              <a:rPr lang="en-US" smtClean="0"/>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252277444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DD56F-A681-4805-A5A2-3EFEAD22C2F4}" type="datetimeFigureOut">
              <a:rPr lang="en-US" smtClean="0"/>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2286135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DD56F-A681-4805-A5A2-3EFEAD22C2F4}" type="datetimeFigureOut">
              <a:rPr lang="en-US" smtClean="0"/>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39781728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8DD56F-A681-4805-A5A2-3EFEAD22C2F4}" type="datetimeFigureOut">
              <a:rPr lang="en-US" smtClean="0"/>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4944108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8DD56F-A681-4805-A5A2-3EFEAD22C2F4}" type="datetimeFigureOut">
              <a:rPr lang="en-US" smtClean="0"/>
              <a:t>8/18/2019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11348156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8DD56F-A681-4805-A5A2-3EFEAD22C2F4}" type="datetimeFigureOut">
              <a:rPr lang="en-US" smtClean="0"/>
              <a:t>8/18/2019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25118612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8DD56F-A681-4805-A5A2-3EFEAD22C2F4}" type="datetimeFigureOut">
              <a:rPr lang="en-US" smtClean="0"/>
              <a:t>8/18/2019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2064196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8DD56F-A681-4805-A5A2-3EFEAD22C2F4}" type="datetimeFigureOut">
              <a:rPr lang="en-US" smtClean="0"/>
              <a:t>8/18/2019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6666406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8DD56F-A681-4805-A5A2-3EFEAD22C2F4}" type="datetimeFigureOut">
              <a:rPr lang="en-US" smtClean="0"/>
              <a:t>8/18/2019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114493237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8DD56F-A681-4805-A5A2-3EFEAD22C2F4}" type="datetimeFigureOut">
              <a:rPr lang="en-US" smtClean="0"/>
              <a:t>8/18/2019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5147184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905000"/>
            <a:ext cx="8229600" cy="4221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8DD56F-A681-4805-A5A2-3EFEAD22C2F4}" type="datetimeFigureOut">
              <a:rPr lang="en-US" smtClean="0"/>
              <a:t>8/18/2019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205F43-80E2-4640-A934-E79BFFCB5CAF}" type="slidenum">
              <a:rPr lang="en-US" smtClean="0"/>
              <a:t>‹#›</a:t>
            </a:fld>
            <a:endParaRPr lang="en-US"/>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9144000" cy="381000"/>
          </a:xfrm>
          <a:prstGeom prst="rect">
            <a:avLst/>
          </a:prstGeom>
        </p:spPr>
      </p:pic>
    </p:spTree>
    <p:extLst>
      <p:ext uri="{BB962C8B-B14F-4D97-AF65-F5344CB8AC3E}">
        <p14:creationId xmlns:p14="http://schemas.microsoft.com/office/powerpoint/2010/main" val="18203840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5518AD0-7464-4E11-A6EE-A57F07D57E5C}" type="slidenum">
              <a:rPr lang="en-US" smtClean="0"/>
              <a:pPr/>
              <a:t>1</a:t>
            </a:fld>
            <a:endParaRPr lang="en-US"/>
          </a:p>
        </p:txBody>
      </p:sp>
      <p:sp>
        <p:nvSpPr>
          <p:cNvPr id="2" name="Title 1"/>
          <p:cNvSpPr>
            <a:spLocks noGrp="1"/>
          </p:cNvSpPr>
          <p:nvPr>
            <p:ph type="ctrTitle"/>
          </p:nvPr>
        </p:nvSpPr>
        <p:spPr>
          <a:xfrm>
            <a:off x="4876800" y="2384425"/>
            <a:ext cx="3962400" cy="1470025"/>
          </a:xfrm>
        </p:spPr>
        <p:txBody>
          <a:bodyPr>
            <a:normAutofit/>
          </a:bodyPr>
          <a:lstStyle/>
          <a:p>
            <a:r>
              <a:rPr lang="en-US" b="1" dirty="0" smtClean="0">
                <a:effectLst>
                  <a:outerShdw blurRad="38100" dist="38100" dir="2700000" algn="tl">
                    <a:srgbClr val="000000">
                      <a:alpha val="43137"/>
                    </a:srgbClr>
                  </a:outerShdw>
                </a:effectLst>
              </a:rPr>
              <a:t>IT Project Management </a:t>
            </a:r>
            <a:endParaRPr lang="en-US" dirty="0">
              <a:effectLst>
                <a:outerShdw blurRad="38100" dist="38100" dir="2700000" algn="tl">
                  <a:srgbClr val="000000">
                    <a:alpha val="43137"/>
                  </a:srgbClr>
                </a:outerShdw>
              </a:effectLst>
            </a:endParaRPr>
          </a:p>
        </p:txBody>
      </p:sp>
      <p:sp>
        <p:nvSpPr>
          <p:cNvPr id="4" name="Subtitle 3"/>
          <p:cNvSpPr>
            <a:spLocks noGrp="1"/>
          </p:cNvSpPr>
          <p:nvPr>
            <p:ph type="subTitle" idx="1"/>
          </p:nvPr>
        </p:nvSpPr>
        <p:spPr/>
        <p:txBody>
          <a:bodyPr/>
          <a:lstStyle/>
          <a:p>
            <a:r>
              <a:rPr lang="en-US" b="1" dirty="0" smtClean="0">
                <a:effectLst>
                  <a:outerShdw blurRad="38100" dist="38100" dir="2700000" algn="tl">
                    <a:srgbClr val="000000">
                      <a:alpha val="43137"/>
                    </a:srgbClr>
                  </a:outerShdw>
                </a:effectLst>
              </a:rPr>
              <a:t>Project Quality </a:t>
            </a:r>
            <a:r>
              <a:rPr lang="en-US" b="1" dirty="0">
                <a:effectLst>
                  <a:outerShdw blurRad="38100" dist="38100" dir="2700000" algn="tl">
                    <a:srgbClr val="000000">
                      <a:alpha val="43137"/>
                    </a:srgbClr>
                  </a:outerShdw>
                </a:effectLst>
              </a:rPr>
              <a:t>Management </a:t>
            </a:r>
            <a:endParaRPr lang="en-US" dirty="0"/>
          </a:p>
        </p:txBody>
      </p:sp>
    </p:spTree>
    <p:extLst>
      <p:ext uri="{BB962C8B-B14F-4D97-AF65-F5344CB8AC3E}">
        <p14:creationId xmlns:p14="http://schemas.microsoft.com/office/powerpoint/2010/main" val="25491570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b="1" dirty="0" smtClean="0">
                <a:effectLst>
                  <a:outerShdw blurRad="38100" dist="38100" dir="2700000" algn="tl">
                    <a:srgbClr val="000000">
                      <a:alpha val="43137"/>
                    </a:srgbClr>
                  </a:outerShdw>
                </a:effectLst>
              </a:rPr>
              <a:t>Pareto Analysis</a:t>
            </a:r>
          </a:p>
        </p:txBody>
      </p:sp>
      <p:sp>
        <p:nvSpPr>
          <p:cNvPr id="21507" name="Rectangle 3"/>
          <p:cNvSpPr>
            <a:spLocks noGrp="1" noChangeArrowheads="1"/>
          </p:cNvSpPr>
          <p:nvPr>
            <p:ph idx="1"/>
          </p:nvPr>
        </p:nvSpPr>
        <p:spPr/>
        <p:txBody>
          <a:bodyPr/>
          <a:lstStyle/>
          <a:p>
            <a:pPr algn="just"/>
            <a:r>
              <a:rPr lang="en-US" dirty="0" smtClean="0"/>
              <a:t>Pareto analysis involves identifying the vital few contributors that account for the most quality problems in a system</a:t>
            </a:r>
          </a:p>
          <a:p>
            <a:pPr algn="just"/>
            <a:r>
              <a:rPr lang="en-US" dirty="0" smtClean="0"/>
              <a:t>Pareto diagrams are histograms that help identify and prioritize problem areas</a:t>
            </a:r>
          </a:p>
          <a:p>
            <a:pPr algn="just"/>
            <a:endParaRPr lang="en-US" dirty="0" smtClean="0"/>
          </a:p>
        </p:txBody>
      </p:sp>
      <p:sp>
        <p:nvSpPr>
          <p:cNvPr id="4" name="Slide Number Placeholder 3"/>
          <p:cNvSpPr>
            <a:spLocks noGrp="1"/>
          </p:cNvSpPr>
          <p:nvPr>
            <p:ph type="sldNum" sz="quarter" idx="12"/>
          </p:nvPr>
        </p:nvSpPr>
        <p:spPr/>
        <p:txBody>
          <a:bodyPr/>
          <a:lstStyle/>
          <a:p>
            <a:pPr>
              <a:defRPr/>
            </a:pPr>
            <a:fld id="{3382E59B-C3F7-49CD-95C5-F3DF565B5925}" type="slidenum">
              <a:rPr lang="en-US"/>
              <a:pPr>
                <a:defRPr/>
              </a:pPr>
              <a:t>10</a:t>
            </a:fld>
            <a:endParaRPr lang="en-US"/>
          </a:p>
        </p:txBody>
      </p:sp>
    </p:spTree>
    <p:extLst>
      <p:ext uri="{BB962C8B-B14F-4D97-AF65-F5344CB8AC3E}">
        <p14:creationId xmlns:p14="http://schemas.microsoft.com/office/powerpoint/2010/main" val="34760864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87907" y="457200"/>
            <a:ext cx="8229600" cy="1143000"/>
          </a:xfrm>
        </p:spPr>
        <p:txBody>
          <a:bodyPr/>
          <a:lstStyle/>
          <a:p>
            <a:r>
              <a:rPr lang="en-US" b="1" dirty="0" smtClean="0">
                <a:effectLst>
                  <a:outerShdw blurRad="38100" dist="38100" dir="2700000" algn="tl">
                    <a:srgbClr val="000000">
                      <a:alpha val="43137"/>
                    </a:srgbClr>
                  </a:outerShdw>
                </a:effectLst>
              </a:rPr>
              <a:t>Statistical Sampling</a:t>
            </a:r>
          </a:p>
        </p:txBody>
      </p:sp>
      <p:sp>
        <p:nvSpPr>
          <p:cNvPr id="22531" name="Rectangle 3"/>
          <p:cNvSpPr>
            <a:spLocks noGrp="1" noChangeArrowheads="1"/>
          </p:cNvSpPr>
          <p:nvPr>
            <p:ph idx="1"/>
          </p:nvPr>
        </p:nvSpPr>
        <p:spPr>
          <a:xfrm>
            <a:off x="609600" y="1447800"/>
            <a:ext cx="8262938" cy="4791075"/>
          </a:xfrm>
        </p:spPr>
        <p:txBody>
          <a:bodyPr/>
          <a:lstStyle/>
          <a:p>
            <a:pPr algn="just"/>
            <a:r>
              <a:rPr lang="en-US" smtClean="0"/>
              <a:t>Statistical sampling involves choosing part of a population of interest for inspection</a:t>
            </a:r>
          </a:p>
          <a:p>
            <a:pPr algn="just"/>
            <a:r>
              <a:rPr lang="en-US" smtClean="0"/>
              <a:t>The size of a sample depends on how representative you want the sample to be</a:t>
            </a:r>
          </a:p>
          <a:p>
            <a:pPr algn="just"/>
            <a:r>
              <a:rPr lang="en-US" smtClean="0"/>
              <a:t>Sample size formula:</a:t>
            </a:r>
          </a:p>
          <a:p>
            <a:pPr algn="just">
              <a:buFontTx/>
              <a:buNone/>
            </a:pPr>
            <a:r>
              <a:rPr lang="en-US" sz="2400" smtClean="0"/>
              <a:t>Sample size = .25 X (certainty Factor/acceptable error)</a:t>
            </a:r>
            <a:r>
              <a:rPr lang="en-US" sz="2400" baseline="30000" smtClean="0"/>
              <a:t>2</a:t>
            </a:r>
            <a:endParaRPr lang="en-US" sz="2400" smtClean="0"/>
          </a:p>
        </p:txBody>
      </p:sp>
      <p:sp>
        <p:nvSpPr>
          <p:cNvPr id="4" name="Slide Number Placeholder 3"/>
          <p:cNvSpPr>
            <a:spLocks noGrp="1"/>
          </p:cNvSpPr>
          <p:nvPr>
            <p:ph type="sldNum" sz="quarter" idx="12"/>
          </p:nvPr>
        </p:nvSpPr>
        <p:spPr/>
        <p:txBody>
          <a:bodyPr/>
          <a:lstStyle/>
          <a:p>
            <a:pPr>
              <a:defRPr/>
            </a:pPr>
            <a:fld id="{73F8932C-75E2-4557-A5AD-667098CE91B7}" type="slidenum">
              <a:rPr lang="en-US"/>
              <a:pPr>
                <a:defRPr/>
              </a:pPr>
              <a:t>11</a:t>
            </a:fld>
            <a:endParaRPr lang="en-US"/>
          </a:p>
        </p:txBody>
      </p:sp>
    </p:spTree>
    <p:extLst>
      <p:ext uri="{BB962C8B-B14F-4D97-AF65-F5344CB8AC3E}">
        <p14:creationId xmlns:p14="http://schemas.microsoft.com/office/powerpoint/2010/main" val="33521889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457200" y="274638"/>
            <a:ext cx="7470775" cy="1143000"/>
          </a:xfrm>
        </p:spPr>
        <p:txBody>
          <a:bodyPr>
            <a:normAutofit fontScale="90000"/>
          </a:bodyPr>
          <a:lstStyle/>
          <a:p>
            <a:pPr fontAlgn="auto">
              <a:spcAft>
                <a:spcPts val="0"/>
              </a:spcAft>
              <a:defRPr/>
            </a:pPr>
            <a:r>
              <a:rPr lang="en-US" b="1" dirty="0" smtClean="0">
                <a:effectLst>
                  <a:outerShdw blurRad="38100" dist="38100" dir="2700000" algn="tl">
                    <a:srgbClr val="000000">
                      <a:alpha val="43137"/>
                    </a:srgbClr>
                  </a:outerShdw>
                </a:effectLst>
              </a:rPr>
              <a:t>Commonly </a:t>
            </a:r>
            <a:r>
              <a:rPr lang="en-US" b="1" dirty="0">
                <a:effectLst>
                  <a:outerShdw blurRad="38100" dist="38100" dir="2700000" algn="tl">
                    <a:srgbClr val="000000">
                      <a:alpha val="43137"/>
                    </a:srgbClr>
                  </a:outerShdw>
                </a:effectLst>
              </a:rPr>
              <a:t>Used Certainty Factors</a:t>
            </a:r>
          </a:p>
        </p:txBody>
      </p:sp>
      <p:sp>
        <p:nvSpPr>
          <p:cNvPr id="5" name="Slide Number Placeholder 2"/>
          <p:cNvSpPr>
            <a:spLocks noGrp="1"/>
          </p:cNvSpPr>
          <p:nvPr>
            <p:ph type="sldNum" sz="quarter" idx="12"/>
          </p:nvPr>
        </p:nvSpPr>
        <p:spPr/>
        <p:txBody>
          <a:bodyPr/>
          <a:lstStyle/>
          <a:p>
            <a:pPr>
              <a:defRPr/>
            </a:pPr>
            <a:fld id="{82EEC8CE-E683-4E66-A7C5-2F8F1D8C20FA}" type="slidenum">
              <a:rPr lang="en-US"/>
              <a:pPr>
                <a:defRPr/>
              </a:pPr>
              <a:t>12</a:t>
            </a:fld>
            <a:endParaRPr lang="en-US"/>
          </a:p>
        </p:txBody>
      </p:sp>
      <p:graphicFrame>
        <p:nvGraphicFramePr>
          <p:cNvPr id="1026" name="Object 3"/>
          <p:cNvGraphicFramePr>
            <a:graphicFrameLocks noChangeAspect="1"/>
          </p:cNvGraphicFramePr>
          <p:nvPr/>
        </p:nvGraphicFramePr>
        <p:xfrm>
          <a:off x="-228600" y="1600200"/>
          <a:ext cx="10131425" cy="2182813"/>
        </p:xfrm>
        <a:graphic>
          <a:graphicData uri="http://schemas.openxmlformats.org/presentationml/2006/ole">
            <mc:AlternateContent xmlns:mc="http://schemas.openxmlformats.org/markup-compatibility/2006">
              <mc:Choice xmlns:v="urn:schemas-microsoft-com:vml" Requires="v">
                <p:oleObj spid="_x0000_s2053" name="Document" r:id="rId3" imgW="5630040" imgH="1212840" progId="Word.Document.8">
                  <p:embed/>
                </p:oleObj>
              </mc:Choice>
              <mc:Fallback>
                <p:oleObj name="Document" r:id="rId3" imgW="5630040" imgH="121284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600200"/>
                        <a:ext cx="10131425" cy="218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0" name="Rectangle 4"/>
          <p:cNvSpPr>
            <a:spLocks noChangeArrowheads="1"/>
          </p:cNvSpPr>
          <p:nvPr/>
        </p:nvSpPr>
        <p:spPr bwMode="auto">
          <a:xfrm>
            <a:off x="609600" y="4038600"/>
            <a:ext cx="8305800" cy="1384995"/>
          </a:xfrm>
          <a:prstGeom prst="rect">
            <a:avLst/>
          </a:prstGeom>
          <a:noFill/>
          <a:ln w="12700" cap="sq">
            <a:noFill/>
            <a:miter lim="800000"/>
            <a:headEnd type="none" w="sm" len="sm"/>
            <a:tailEnd type="none" w="sm" len="sm"/>
          </a:ln>
        </p:spPr>
        <p:txBody>
          <a:bodyPr wrap="square">
            <a:spAutoFit/>
          </a:bodyPr>
          <a:lstStyle/>
          <a:p>
            <a:pPr eaLnBrk="0" hangingPunct="0"/>
            <a:r>
              <a:rPr lang="en-US" sz="2800"/>
              <a:t>95% certainty: Sample size = 0.25 X (1.960/.05)</a:t>
            </a:r>
            <a:r>
              <a:rPr lang="en-US" sz="2800" baseline="30000"/>
              <a:t> 2</a:t>
            </a:r>
            <a:r>
              <a:rPr lang="en-US" sz="2800"/>
              <a:t> = 384</a:t>
            </a:r>
          </a:p>
          <a:p>
            <a:pPr eaLnBrk="0" hangingPunct="0"/>
            <a:r>
              <a:rPr lang="en-US" sz="2800"/>
              <a:t>90% certainty: Sample size = 0.25 X (1.645/.10)</a:t>
            </a:r>
            <a:r>
              <a:rPr lang="en-US" sz="2800" baseline="30000"/>
              <a:t>2</a:t>
            </a:r>
            <a:r>
              <a:rPr lang="en-US" sz="2800"/>
              <a:t> = 68</a:t>
            </a:r>
          </a:p>
          <a:p>
            <a:pPr eaLnBrk="0" hangingPunct="0"/>
            <a:r>
              <a:rPr lang="en-US" sz="2800"/>
              <a:t>80% certainty: Sample size = 0.25 X (1.281/.20)</a:t>
            </a:r>
            <a:r>
              <a:rPr lang="en-US" sz="2800" baseline="30000"/>
              <a:t>2</a:t>
            </a:r>
            <a:r>
              <a:rPr lang="en-US" sz="2800"/>
              <a:t> = 10</a:t>
            </a:r>
          </a:p>
        </p:txBody>
      </p:sp>
    </p:spTree>
    <p:extLst>
      <p:ext uri="{BB962C8B-B14F-4D97-AF65-F5344CB8AC3E}">
        <p14:creationId xmlns:p14="http://schemas.microsoft.com/office/powerpoint/2010/main" val="13766871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Testing</a:t>
            </a:r>
          </a:p>
        </p:txBody>
      </p:sp>
      <p:sp>
        <p:nvSpPr>
          <p:cNvPr id="6" name="Content Placeholder 5"/>
          <p:cNvSpPr>
            <a:spLocks noGrp="1"/>
          </p:cNvSpPr>
          <p:nvPr>
            <p:ph idx="1"/>
          </p:nvPr>
        </p:nvSpPr>
        <p:spPr/>
        <p:txBody>
          <a:bodyPr/>
          <a:lstStyle/>
          <a:p>
            <a:r>
              <a:rPr lang="en-US" dirty="0"/>
              <a:t>Testing should be done during </a:t>
            </a:r>
            <a:r>
              <a:rPr lang="en-US" dirty="0" smtClean="0"/>
              <a:t>almost every </a:t>
            </a:r>
            <a:r>
              <a:rPr lang="en-US" dirty="0"/>
              <a:t>phase of the IT </a:t>
            </a:r>
            <a:r>
              <a:rPr lang="en-US" dirty="0" smtClean="0"/>
              <a:t>product development </a:t>
            </a:r>
            <a:r>
              <a:rPr lang="en-US" dirty="0"/>
              <a:t>life cycle.</a:t>
            </a:r>
          </a:p>
        </p:txBody>
      </p:sp>
      <p:sp>
        <p:nvSpPr>
          <p:cNvPr id="5" name="Slide Number Placeholder 4"/>
          <p:cNvSpPr>
            <a:spLocks noGrp="1"/>
          </p:cNvSpPr>
          <p:nvPr>
            <p:ph type="sldNum" sz="quarter" idx="12"/>
          </p:nvPr>
        </p:nvSpPr>
        <p:spPr/>
        <p:txBody>
          <a:bodyPr/>
          <a:lstStyle/>
          <a:p>
            <a:fld id="{75518AD0-7464-4E11-A6EE-A57F07D57E5C}" type="slidenum">
              <a:rPr lang="en-US" smtClean="0"/>
              <a:pPr/>
              <a:t>13</a:t>
            </a:fld>
            <a:endParaRPr lang="en-US"/>
          </a:p>
        </p:txBody>
      </p:sp>
    </p:spTree>
    <p:extLst>
      <p:ext uri="{BB962C8B-B14F-4D97-AF65-F5344CB8AC3E}">
        <p14:creationId xmlns:p14="http://schemas.microsoft.com/office/powerpoint/2010/main" val="8053696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337" y="0"/>
            <a:ext cx="8229600" cy="1143000"/>
          </a:xfrm>
        </p:spPr>
        <p:txBody>
          <a:bodyPr/>
          <a:lstStyle/>
          <a:p>
            <a:r>
              <a:rPr lang="en-US" b="1" dirty="0">
                <a:effectLst>
                  <a:outerShdw blurRad="38100" dist="38100" dir="2700000" algn="tl">
                    <a:srgbClr val="000000">
                      <a:alpha val="43137"/>
                    </a:srgbClr>
                  </a:outerShdw>
                </a:effectLst>
              </a:rPr>
              <a:t>Types of Tests</a:t>
            </a:r>
          </a:p>
        </p:txBody>
      </p:sp>
      <p:sp>
        <p:nvSpPr>
          <p:cNvPr id="3" name="Content Placeholder 2"/>
          <p:cNvSpPr>
            <a:spLocks noGrp="1"/>
          </p:cNvSpPr>
          <p:nvPr>
            <p:ph idx="1"/>
          </p:nvPr>
        </p:nvSpPr>
        <p:spPr>
          <a:xfrm>
            <a:off x="228600" y="838200"/>
            <a:ext cx="8686800" cy="4221163"/>
          </a:xfrm>
        </p:spPr>
        <p:txBody>
          <a:bodyPr>
            <a:noAutofit/>
          </a:bodyPr>
          <a:lstStyle/>
          <a:p>
            <a:pPr algn="just">
              <a:lnSpc>
                <a:spcPct val="160000"/>
              </a:lnSpc>
            </a:pPr>
            <a:r>
              <a:rPr lang="en-US" sz="2800" b="1" dirty="0"/>
              <a:t>Unit testing </a:t>
            </a:r>
            <a:r>
              <a:rPr lang="en-US" sz="2800" dirty="0"/>
              <a:t>tests each individual component (</a:t>
            </a:r>
            <a:r>
              <a:rPr lang="en-US" sz="2800" dirty="0" smtClean="0"/>
              <a:t>often a </a:t>
            </a:r>
            <a:r>
              <a:rPr lang="en-US" sz="2800" dirty="0"/>
              <a:t>program) to ensure it is as defect-free as possible.</a:t>
            </a:r>
          </a:p>
          <a:p>
            <a:pPr algn="just">
              <a:lnSpc>
                <a:spcPct val="160000"/>
              </a:lnSpc>
            </a:pPr>
            <a:r>
              <a:rPr lang="en-US" sz="2800" b="1" dirty="0" smtClean="0"/>
              <a:t>Integration </a:t>
            </a:r>
            <a:r>
              <a:rPr lang="en-US" sz="2800" b="1" dirty="0"/>
              <a:t>testing </a:t>
            </a:r>
            <a:r>
              <a:rPr lang="en-US" sz="2800" dirty="0"/>
              <a:t>occurs between unit </a:t>
            </a:r>
            <a:r>
              <a:rPr lang="en-US" sz="2800" dirty="0" smtClean="0"/>
              <a:t>and system </a:t>
            </a:r>
            <a:r>
              <a:rPr lang="en-US" sz="2800" dirty="0"/>
              <a:t>testing to test functionally </a:t>
            </a:r>
            <a:r>
              <a:rPr lang="en-US" sz="2800" dirty="0" smtClean="0"/>
              <a:t>grouped  Components</a:t>
            </a:r>
            <a:r>
              <a:rPr lang="en-US" sz="2800" dirty="0"/>
              <a:t>.</a:t>
            </a:r>
          </a:p>
          <a:p>
            <a:pPr algn="just">
              <a:lnSpc>
                <a:spcPct val="160000"/>
              </a:lnSpc>
            </a:pPr>
            <a:r>
              <a:rPr lang="en-US" sz="2800" b="1" dirty="0" smtClean="0"/>
              <a:t>System </a:t>
            </a:r>
            <a:r>
              <a:rPr lang="en-US" sz="2800" b="1" dirty="0"/>
              <a:t>testing </a:t>
            </a:r>
            <a:r>
              <a:rPr lang="en-US" sz="2800" dirty="0"/>
              <a:t>tests the entire system as </a:t>
            </a:r>
            <a:r>
              <a:rPr lang="en-US" sz="2800" dirty="0" smtClean="0"/>
              <a:t>one entity</a:t>
            </a:r>
            <a:r>
              <a:rPr lang="en-US" sz="2800" dirty="0"/>
              <a:t>.</a:t>
            </a:r>
          </a:p>
          <a:p>
            <a:pPr algn="just">
              <a:lnSpc>
                <a:spcPct val="160000"/>
              </a:lnSpc>
            </a:pPr>
            <a:r>
              <a:rPr lang="en-US" sz="2800" b="1" dirty="0" smtClean="0"/>
              <a:t>User </a:t>
            </a:r>
            <a:r>
              <a:rPr lang="en-US" sz="2800" b="1" dirty="0"/>
              <a:t>acceptance testing </a:t>
            </a:r>
            <a:r>
              <a:rPr lang="en-US" sz="2800" dirty="0"/>
              <a:t>is an independent </a:t>
            </a:r>
            <a:r>
              <a:rPr lang="en-US" sz="2800" dirty="0" smtClean="0"/>
              <a:t>test performed </a:t>
            </a:r>
            <a:r>
              <a:rPr lang="en-US" sz="2800" dirty="0"/>
              <a:t>by end users prior to accepting </a:t>
            </a:r>
            <a:r>
              <a:rPr lang="en-US" sz="2800" dirty="0" smtClean="0"/>
              <a:t>the delivered </a:t>
            </a:r>
            <a:r>
              <a:rPr lang="en-US" sz="2800" dirty="0"/>
              <a:t>system.</a:t>
            </a:r>
          </a:p>
        </p:txBody>
      </p:sp>
      <p:sp>
        <p:nvSpPr>
          <p:cNvPr id="6" name="Slide Number Placeholder 5"/>
          <p:cNvSpPr>
            <a:spLocks noGrp="1"/>
          </p:cNvSpPr>
          <p:nvPr>
            <p:ph type="sldNum" sz="quarter" idx="12"/>
          </p:nvPr>
        </p:nvSpPr>
        <p:spPr/>
        <p:txBody>
          <a:bodyPr/>
          <a:lstStyle/>
          <a:p>
            <a:fld id="{75518AD0-7464-4E11-A6EE-A57F07D57E5C}" type="slidenum">
              <a:rPr lang="en-US" smtClean="0"/>
              <a:pPr/>
              <a:t>14</a:t>
            </a:fld>
            <a:endParaRPr lang="en-US"/>
          </a:p>
        </p:txBody>
      </p:sp>
    </p:spTree>
    <p:extLst>
      <p:ext uri="{BB962C8B-B14F-4D97-AF65-F5344CB8AC3E}">
        <p14:creationId xmlns:p14="http://schemas.microsoft.com/office/powerpoint/2010/main" val="9888719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83358" y="304800"/>
            <a:ext cx="8229600" cy="1143000"/>
          </a:xfrm>
        </p:spPr>
        <p:txBody>
          <a:bodyPr/>
          <a:lstStyle/>
          <a:p>
            <a:r>
              <a:rPr lang="en-US" b="1" dirty="0" smtClean="0">
                <a:effectLst>
                  <a:outerShdw blurRad="38100" dist="38100" dir="2700000" algn="tl">
                    <a:srgbClr val="000000">
                      <a:alpha val="43137"/>
                    </a:srgbClr>
                  </a:outerShdw>
                </a:effectLst>
              </a:rPr>
              <a:t>Six Sigma Defined</a:t>
            </a:r>
          </a:p>
        </p:txBody>
      </p:sp>
      <p:sp>
        <p:nvSpPr>
          <p:cNvPr id="23555" name="Rectangle 3"/>
          <p:cNvSpPr>
            <a:spLocks noGrp="1" noChangeArrowheads="1"/>
          </p:cNvSpPr>
          <p:nvPr>
            <p:ph idx="1"/>
          </p:nvPr>
        </p:nvSpPr>
        <p:spPr>
          <a:xfrm>
            <a:off x="457200" y="1295400"/>
            <a:ext cx="8458200" cy="4038600"/>
          </a:xfrm>
        </p:spPr>
        <p:txBody>
          <a:bodyPr/>
          <a:lstStyle/>
          <a:p>
            <a:pPr algn="just"/>
            <a:r>
              <a:rPr lang="en-US" dirty="0" smtClean="0"/>
              <a:t>Six Sigma is “a comprehensive and flexible system for achieving, sustaining and maximizing business success.  Six Sigma is uniquely driven by close understanding of customer needs, disciplined use of facts, data, and statistical analysis, and diligent attention to managing, improving, and reinventing business processes.”*</a:t>
            </a:r>
          </a:p>
        </p:txBody>
      </p:sp>
      <p:sp>
        <p:nvSpPr>
          <p:cNvPr id="5" name="Slide Number Placeholder 3"/>
          <p:cNvSpPr>
            <a:spLocks noGrp="1"/>
          </p:cNvSpPr>
          <p:nvPr>
            <p:ph type="sldNum" sz="quarter" idx="12"/>
          </p:nvPr>
        </p:nvSpPr>
        <p:spPr/>
        <p:txBody>
          <a:bodyPr/>
          <a:lstStyle/>
          <a:p>
            <a:pPr>
              <a:defRPr/>
            </a:pPr>
            <a:fld id="{36CB8F0F-C8F1-4AB4-92C8-3897DE53AE35}" type="slidenum">
              <a:rPr lang="en-US"/>
              <a:pPr>
                <a:defRPr/>
              </a:pPr>
              <a:t>15</a:t>
            </a:fld>
            <a:endParaRPr lang="en-US"/>
          </a:p>
        </p:txBody>
      </p:sp>
      <p:sp>
        <p:nvSpPr>
          <p:cNvPr id="23558" name="Text Box 5"/>
          <p:cNvSpPr txBox="1">
            <a:spLocks noChangeArrowheads="1"/>
          </p:cNvSpPr>
          <p:nvPr/>
        </p:nvSpPr>
        <p:spPr bwMode="auto">
          <a:xfrm>
            <a:off x="457200" y="5486400"/>
            <a:ext cx="8399463" cy="822325"/>
          </a:xfrm>
          <a:prstGeom prst="rect">
            <a:avLst/>
          </a:prstGeom>
          <a:noFill/>
          <a:ln w="9525">
            <a:noFill/>
            <a:miter lim="800000"/>
            <a:headEnd/>
            <a:tailEnd/>
          </a:ln>
        </p:spPr>
        <p:txBody>
          <a:bodyPr wrap="none">
            <a:spAutoFit/>
          </a:bodyPr>
          <a:lstStyle/>
          <a:p>
            <a:r>
              <a:rPr lang="en-US"/>
              <a:t>*Pande, Peter S., Robert P. Neuman, and Roland R. Cavanagh, </a:t>
            </a:r>
            <a:r>
              <a:rPr lang="en-US" i="1"/>
              <a:t>The</a:t>
            </a:r>
          </a:p>
          <a:p>
            <a:r>
              <a:rPr lang="en-US" i="1"/>
              <a:t>Six Sigma Way</a:t>
            </a:r>
            <a:r>
              <a:rPr lang="en-US"/>
              <a:t>. New York: McGraw-Hill, 2000, p. xi</a:t>
            </a:r>
          </a:p>
        </p:txBody>
      </p:sp>
    </p:spTree>
    <p:extLst>
      <p:ext uri="{BB962C8B-B14F-4D97-AF65-F5344CB8AC3E}">
        <p14:creationId xmlns:p14="http://schemas.microsoft.com/office/powerpoint/2010/main" val="2316307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304800"/>
            <a:ext cx="8229600" cy="1143000"/>
          </a:xfrm>
        </p:spPr>
        <p:txBody>
          <a:bodyPr/>
          <a:lstStyle/>
          <a:p>
            <a:r>
              <a:rPr lang="en-US" b="1" dirty="0" smtClean="0">
                <a:effectLst>
                  <a:outerShdw blurRad="38100" dist="38100" dir="2700000" algn="tl">
                    <a:srgbClr val="000000">
                      <a:alpha val="43137"/>
                    </a:srgbClr>
                  </a:outerShdw>
                </a:effectLst>
              </a:rPr>
              <a:t>DMAIC</a:t>
            </a:r>
          </a:p>
        </p:txBody>
      </p:sp>
      <p:sp>
        <p:nvSpPr>
          <p:cNvPr id="249859" name="Rectangle 3"/>
          <p:cNvSpPr>
            <a:spLocks noGrp="1" noChangeArrowheads="1"/>
          </p:cNvSpPr>
          <p:nvPr>
            <p:ph idx="1"/>
          </p:nvPr>
        </p:nvSpPr>
        <p:spPr>
          <a:xfrm>
            <a:off x="342900" y="1447800"/>
            <a:ext cx="8458200" cy="4572000"/>
          </a:xfrm>
        </p:spPr>
        <p:txBody>
          <a:bodyPr>
            <a:normAutofit fontScale="85000" lnSpcReduction="20000"/>
          </a:bodyPr>
          <a:lstStyle/>
          <a:p>
            <a:pPr marL="493776" indent="-457200" algn="just">
              <a:lnSpc>
                <a:spcPct val="90000"/>
              </a:lnSpc>
              <a:defRPr/>
            </a:pPr>
            <a:r>
              <a:rPr lang="en-US" dirty="0" smtClean="0"/>
              <a:t>Six Sigma projects normally follow a five-phase improvement process called DMAIC</a:t>
            </a:r>
          </a:p>
          <a:p>
            <a:pPr marL="493776" indent="-457200" algn="just">
              <a:lnSpc>
                <a:spcPct val="90000"/>
              </a:lnSpc>
              <a:defRPr/>
            </a:pPr>
            <a:endParaRPr lang="en-US" dirty="0" smtClean="0"/>
          </a:p>
          <a:p>
            <a:pPr marL="493776" indent="-457200" algn="just">
              <a:lnSpc>
                <a:spcPct val="90000"/>
              </a:lnSpc>
              <a:defRPr/>
            </a:pPr>
            <a:r>
              <a:rPr lang="en-US" dirty="0" smtClean="0"/>
              <a:t>Define</a:t>
            </a:r>
            <a:r>
              <a:rPr lang="en-US" dirty="0"/>
              <a:t>:  Define the problem/opportunity, process, and customer requirements</a:t>
            </a:r>
          </a:p>
          <a:p>
            <a:pPr marL="493776" indent="-457200" algn="just">
              <a:lnSpc>
                <a:spcPct val="90000"/>
              </a:lnSpc>
              <a:defRPr/>
            </a:pPr>
            <a:r>
              <a:rPr lang="en-US" dirty="0"/>
              <a:t>Measure: Define measures, collect, compile, and display data</a:t>
            </a:r>
          </a:p>
          <a:p>
            <a:pPr marL="493776" indent="-457200" algn="just">
              <a:lnSpc>
                <a:spcPct val="90000"/>
              </a:lnSpc>
              <a:defRPr/>
            </a:pPr>
            <a:r>
              <a:rPr lang="en-US" dirty="0"/>
              <a:t>Analyze: Scrutinize process details to find improvement opportunities</a:t>
            </a:r>
          </a:p>
          <a:p>
            <a:pPr marL="493776" indent="-457200" algn="just">
              <a:lnSpc>
                <a:spcPct val="90000"/>
              </a:lnSpc>
              <a:defRPr/>
            </a:pPr>
            <a:r>
              <a:rPr lang="en-US" dirty="0"/>
              <a:t>Improve:  Generate solutions and ideas for improving the problem</a:t>
            </a:r>
          </a:p>
          <a:p>
            <a:pPr marL="493776" indent="-457200" algn="just">
              <a:lnSpc>
                <a:spcPct val="90000"/>
              </a:lnSpc>
              <a:defRPr/>
            </a:pPr>
            <a:r>
              <a:rPr lang="en-US" dirty="0"/>
              <a:t>Control:  Track and verify the stability of the improvements and the predictability of the solution</a:t>
            </a:r>
          </a:p>
          <a:p>
            <a:pPr marL="493776" indent="-457200" algn="just">
              <a:lnSpc>
                <a:spcPct val="90000"/>
              </a:lnSpc>
              <a:defRPr/>
            </a:pPr>
            <a:endParaRPr lang="en-US" dirty="0"/>
          </a:p>
        </p:txBody>
      </p:sp>
      <p:sp>
        <p:nvSpPr>
          <p:cNvPr id="4" name="Slide Number Placeholder 3"/>
          <p:cNvSpPr>
            <a:spLocks noGrp="1"/>
          </p:cNvSpPr>
          <p:nvPr>
            <p:ph type="sldNum" sz="quarter" idx="12"/>
          </p:nvPr>
        </p:nvSpPr>
        <p:spPr/>
        <p:txBody>
          <a:bodyPr/>
          <a:lstStyle/>
          <a:p>
            <a:pPr>
              <a:defRPr/>
            </a:pPr>
            <a:fld id="{9E0921A8-9F28-46F8-9307-85B419741317}" type="slidenum">
              <a:rPr lang="en-US"/>
              <a:pPr>
                <a:defRPr/>
              </a:pPr>
              <a:t>16</a:t>
            </a:fld>
            <a:endParaRPr lang="en-US"/>
          </a:p>
        </p:txBody>
      </p:sp>
    </p:spTree>
    <p:extLst>
      <p:ext uri="{BB962C8B-B14F-4D97-AF65-F5344CB8AC3E}">
        <p14:creationId xmlns:p14="http://schemas.microsoft.com/office/powerpoint/2010/main" val="10575606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b="1" smtClean="0">
                <a:effectLst>
                  <a:outerShdw blurRad="38100" dist="38100" dir="2700000" algn="tl">
                    <a:srgbClr val="000000">
                      <a:alpha val="43137"/>
                    </a:srgbClr>
                  </a:outerShdw>
                </a:effectLst>
              </a:rPr>
              <a:t>Quality Control Charts</a:t>
            </a:r>
          </a:p>
        </p:txBody>
      </p:sp>
      <p:sp>
        <p:nvSpPr>
          <p:cNvPr id="228355" name="Rectangle 3"/>
          <p:cNvSpPr>
            <a:spLocks noGrp="1" noChangeArrowheads="1"/>
          </p:cNvSpPr>
          <p:nvPr>
            <p:ph idx="1"/>
          </p:nvPr>
        </p:nvSpPr>
        <p:spPr>
          <a:xfrm>
            <a:off x="457200" y="1676400"/>
            <a:ext cx="8229600" cy="4221163"/>
          </a:xfrm>
        </p:spPr>
        <p:txBody>
          <a:bodyPr>
            <a:normAutofit lnSpcReduction="10000"/>
          </a:bodyPr>
          <a:lstStyle/>
          <a:p>
            <a:pPr marL="493776" indent="-457200" algn="just">
              <a:lnSpc>
                <a:spcPct val="90000"/>
              </a:lnSpc>
              <a:defRPr/>
            </a:pPr>
            <a:r>
              <a:rPr lang="en-US" dirty="0"/>
              <a:t>A control chart is a graphic display of data that illustrates the results of a process over time.  It helps prevent defects and allows you to determine whether a process is in control or out of control</a:t>
            </a:r>
          </a:p>
          <a:p>
            <a:pPr marL="493776" indent="-457200" algn="just">
              <a:lnSpc>
                <a:spcPct val="90000"/>
              </a:lnSpc>
              <a:defRPr/>
            </a:pPr>
            <a:r>
              <a:rPr lang="en-US" dirty="0"/>
              <a:t>The seven run rule states that if seven data points in a row are all below the mean, above, the mean, or increasing or decreasing, then the process needs to be examined for non-random problems</a:t>
            </a:r>
          </a:p>
        </p:txBody>
      </p:sp>
      <p:sp>
        <p:nvSpPr>
          <p:cNvPr id="4" name="Slide Number Placeholder 3"/>
          <p:cNvSpPr>
            <a:spLocks noGrp="1"/>
          </p:cNvSpPr>
          <p:nvPr>
            <p:ph type="sldNum" sz="quarter" idx="12"/>
          </p:nvPr>
        </p:nvSpPr>
        <p:spPr/>
        <p:txBody>
          <a:bodyPr/>
          <a:lstStyle/>
          <a:p>
            <a:pPr>
              <a:defRPr/>
            </a:pPr>
            <a:fld id="{54D443BD-BD63-499A-A277-390DB8602970}" type="slidenum">
              <a:rPr lang="en-US"/>
              <a:pPr>
                <a:defRPr/>
              </a:pPr>
              <a:t>17</a:t>
            </a:fld>
            <a:endParaRPr lang="en-US"/>
          </a:p>
        </p:txBody>
      </p:sp>
    </p:spTree>
    <p:extLst>
      <p:ext uri="{BB962C8B-B14F-4D97-AF65-F5344CB8AC3E}">
        <p14:creationId xmlns:p14="http://schemas.microsoft.com/office/powerpoint/2010/main" val="1155833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304800"/>
            <a:ext cx="7470775" cy="1143000"/>
          </a:xfrm>
        </p:spPr>
        <p:txBody>
          <a:bodyPr/>
          <a:lstStyle/>
          <a:p>
            <a:r>
              <a:rPr lang="en-US" b="1" dirty="0" smtClean="0">
                <a:effectLst>
                  <a:outerShdw blurRad="38100" dist="38100" dir="2700000" algn="tl">
                    <a:srgbClr val="000000">
                      <a:alpha val="43137"/>
                    </a:srgbClr>
                  </a:outerShdw>
                </a:effectLst>
              </a:rPr>
              <a:t>Sample Quality Control Chart</a:t>
            </a:r>
          </a:p>
        </p:txBody>
      </p:sp>
      <p:sp>
        <p:nvSpPr>
          <p:cNvPr id="4" name="Slide Number Placeholder 2"/>
          <p:cNvSpPr>
            <a:spLocks noGrp="1"/>
          </p:cNvSpPr>
          <p:nvPr>
            <p:ph type="sldNum" sz="quarter" idx="12"/>
          </p:nvPr>
        </p:nvSpPr>
        <p:spPr/>
        <p:txBody>
          <a:bodyPr/>
          <a:lstStyle/>
          <a:p>
            <a:pPr>
              <a:defRPr/>
            </a:pPr>
            <a:fld id="{5199FF69-B0C6-4D97-87E2-CBE5016B2939}" type="slidenum">
              <a:rPr lang="en-US"/>
              <a:pPr>
                <a:defRPr/>
              </a:pPr>
              <a:t>18</a:t>
            </a:fld>
            <a:endParaRPr lang="en-US"/>
          </a:p>
        </p:txBody>
      </p:sp>
      <p:pic>
        <p:nvPicPr>
          <p:cNvPr id="26629" name="Picture 3"/>
          <p:cNvPicPr>
            <a:picLocks noChangeAspect="1" noChangeArrowheads="1"/>
          </p:cNvPicPr>
          <p:nvPr/>
        </p:nvPicPr>
        <p:blipFill>
          <a:blip r:embed="rId2"/>
          <a:srcRect/>
          <a:stretch>
            <a:fillRect/>
          </a:stretch>
        </p:blipFill>
        <p:spPr bwMode="auto">
          <a:xfrm>
            <a:off x="990600" y="1295400"/>
            <a:ext cx="7239000" cy="4905375"/>
          </a:xfrm>
          <a:prstGeom prst="rect">
            <a:avLst/>
          </a:prstGeom>
          <a:noFill/>
          <a:ln w="9525">
            <a:noFill/>
            <a:miter lim="800000"/>
            <a:headEnd/>
            <a:tailEnd/>
          </a:ln>
        </p:spPr>
      </p:pic>
    </p:spTree>
    <p:extLst>
      <p:ext uri="{BB962C8B-B14F-4D97-AF65-F5344CB8AC3E}">
        <p14:creationId xmlns:p14="http://schemas.microsoft.com/office/powerpoint/2010/main" val="41080826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a:xfrm>
            <a:off x="495300" y="381000"/>
            <a:ext cx="8229600" cy="1143000"/>
          </a:xfrm>
        </p:spPr>
        <p:txBody>
          <a:bodyPr/>
          <a:lstStyle/>
          <a:p>
            <a:pPr eaLnBrk="1" hangingPunct="1"/>
            <a:r>
              <a:rPr lang="en-US" b="1" dirty="0" smtClean="0">
                <a:effectLst>
                  <a:outerShdw blurRad="38100" dist="38100" dir="2700000" algn="tl">
                    <a:srgbClr val="000000">
                      <a:alpha val="43137"/>
                    </a:srgbClr>
                  </a:outerShdw>
                </a:effectLst>
              </a:rPr>
              <a:t>ISO Standards</a:t>
            </a:r>
          </a:p>
        </p:txBody>
      </p:sp>
      <p:sp>
        <p:nvSpPr>
          <p:cNvPr id="49157" name="Rectangle 3"/>
          <p:cNvSpPr>
            <a:spLocks noGrp="1" noChangeArrowheads="1"/>
          </p:cNvSpPr>
          <p:nvPr>
            <p:ph idx="1"/>
          </p:nvPr>
        </p:nvSpPr>
        <p:spPr>
          <a:xfrm>
            <a:off x="381000" y="1295400"/>
            <a:ext cx="8458200" cy="5410200"/>
          </a:xfrm>
        </p:spPr>
        <p:txBody>
          <a:bodyPr/>
          <a:lstStyle/>
          <a:p>
            <a:pPr algn="just" eaLnBrk="1" hangingPunct="1">
              <a:spcBef>
                <a:spcPct val="80000"/>
              </a:spcBef>
            </a:pPr>
            <a:r>
              <a:rPr lang="en-US" sz="2600" b="1" dirty="0" smtClean="0"/>
              <a:t>ISO 9000 </a:t>
            </a:r>
            <a:r>
              <a:rPr lang="en-US" sz="2600" dirty="0" smtClean="0"/>
              <a:t>is a quality system standard that:</a:t>
            </a:r>
          </a:p>
          <a:p>
            <a:pPr lvl="1" algn="just" eaLnBrk="1" hangingPunct="1">
              <a:spcBef>
                <a:spcPct val="80000"/>
              </a:spcBef>
            </a:pPr>
            <a:r>
              <a:rPr lang="en-US" sz="2400" dirty="0" smtClean="0"/>
              <a:t>Is a three-part, continuous cycle of planning, controlling, and documenting quality in an organization.</a:t>
            </a:r>
          </a:p>
          <a:p>
            <a:pPr lvl="1" algn="just" eaLnBrk="1" hangingPunct="1">
              <a:spcBef>
                <a:spcPct val="80000"/>
              </a:spcBef>
            </a:pPr>
            <a:r>
              <a:rPr lang="en-US" sz="2400" dirty="0" smtClean="0"/>
              <a:t>Provides minimum requirements needed for an organization to meet its quality certification standards.</a:t>
            </a:r>
          </a:p>
          <a:p>
            <a:pPr lvl="1" algn="just" eaLnBrk="1" hangingPunct="1">
              <a:spcBef>
                <a:spcPct val="80000"/>
              </a:spcBef>
            </a:pPr>
            <a:r>
              <a:rPr lang="en-US" sz="2400" dirty="0" smtClean="0"/>
              <a:t>Helps organizations around the world reduce costs and improve customer satisfaction.</a:t>
            </a:r>
          </a:p>
          <a:p>
            <a:pPr algn="just" eaLnBrk="1" hangingPunct="1">
              <a:spcBef>
                <a:spcPct val="80000"/>
              </a:spcBef>
            </a:pPr>
            <a:r>
              <a:rPr lang="en-US" sz="2600" b="1" dirty="0" smtClean="0"/>
              <a:t>ISO 15504</a:t>
            </a:r>
            <a:r>
              <a:rPr lang="en-US" sz="2600" dirty="0" smtClean="0"/>
              <a:t>, sometimes known as SPICE (Software Process Improvement and Capability </a:t>
            </a:r>
            <a:r>
              <a:rPr lang="en-US" sz="2600" dirty="0" err="1" smtClean="0"/>
              <a:t>dEtermination</a:t>
            </a:r>
            <a:r>
              <a:rPr lang="en-US" sz="2600" dirty="0" smtClean="0"/>
              <a:t>), is a framework for the assessment of software processes.</a:t>
            </a:r>
          </a:p>
        </p:txBody>
      </p:sp>
      <p:sp>
        <p:nvSpPr>
          <p:cNvPr id="49154" name="Slide Number Placeholder 3"/>
          <p:cNvSpPr>
            <a:spLocks noGrp="1"/>
          </p:cNvSpPr>
          <p:nvPr>
            <p:ph type="sldNum" sz="quarter" idx="12"/>
          </p:nvPr>
        </p:nvSpPr>
        <p:spPr>
          <a:noFill/>
        </p:spPr>
        <p:txBody>
          <a:bodyPr/>
          <a:lstStyle/>
          <a:p>
            <a:fld id="{0963AEB8-1B26-423E-A568-A38C6B484A05}" type="slidenum">
              <a:rPr lang="en-US">
                <a:latin typeface="Times New Roman" pitchFamily="18" charset="0"/>
              </a:rPr>
              <a:pPr/>
              <a:t>19</a:t>
            </a:fld>
            <a:endParaRPr lang="en-US">
              <a:latin typeface="Times New Roman" pitchFamily="18" charset="0"/>
            </a:endParaRPr>
          </a:p>
        </p:txBody>
      </p:sp>
    </p:spTree>
    <p:extLst>
      <p:ext uri="{BB962C8B-B14F-4D97-AF65-F5344CB8AC3E}">
        <p14:creationId xmlns:p14="http://schemas.microsoft.com/office/powerpoint/2010/main" val="42911751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Learning Outcomes </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lvl="0" algn="just"/>
            <a:r>
              <a:rPr lang="en-US" b="1" dirty="0"/>
              <a:t>At the end of the </a:t>
            </a:r>
            <a:r>
              <a:rPr lang="en-US" sz="2800" b="1" dirty="0"/>
              <a:t>lesson</a:t>
            </a:r>
            <a:r>
              <a:rPr lang="en-US" b="1" dirty="0"/>
              <a:t> student should be able to:</a:t>
            </a:r>
          </a:p>
          <a:p>
            <a:pPr lvl="1" algn="just"/>
            <a:r>
              <a:rPr lang="en-US" dirty="0"/>
              <a:t>Define what is software quality, </a:t>
            </a:r>
          </a:p>
          <a:p>
            <a:pPr lvl="1" algn="just"/>
            <a:r>
              <a:rPr lang="en-US" dirty="0"/>
              <a:t>explain why qualities important for software project, </a:t>
            </a:r>
          </a:p>
          <a:p>
            <a:pPr lvl="1" algn="just"/>
            <a:r>
              <a:rPr lang="en-US" dirty="0"/>
              <a:t>quality assurance techniques, </a:t>
            </a:r>
          </a:p>
          <a:p>
            <a:pPr lvl="1" algn="just"/>
            <a:r>
              <a:rPr lang="en-US" dirty="0"/>
              <a:t>standards, </a:t>
            </a:r>
          </a:p>
          <a:p>
            <a:pPr lvl="1" algn="just"/>
            <a:r>
              <a:rPr lang="en-US" dirty="0"/>
              <a:t>quality assurance process.  </a:t>
            </a:r>
          </a:p>
          <a:p>
            <a:pPr algn="just"/>
            <a:endParaRPr lang="en-US" dirty="0"/>
          </a:p>
        </p:txBody>
      </p:sp>
      <p:sp>
        <p:nvSpPr>
          <p:cNvPr id="6" name="Slide Number Placeholder 5"/>
          <p:cNvSpPr>
            <a:spLocks noGrp="1"/>
          </p:cNvSpPr>
          <p:nvPr>
            <p:ph type="sldNum" sz="quarter" idx="12"/>
          </p:nvPr>
        </p:nvSpPr>
        <p:spPr/>
        <p:txBody>
          <a:bodyPr/>
          <a:lstStyle/>
          <a:p>
            <a:fld id="{75518AD0-7464-4E11-A6EE-A57F07D57E5C}" type="slidenum">
              <a:rPr lang="en-US" smtClean="0"/>
              <a:pPr/>
              <a:t>2</a:t>
            </a:fld>
            <a:endParaRPr lang="en-US"/>
          </a:p>
        </p:txBody>
      </p:sp>
    </p:spTree>
    <p:extLst>
      <p:ext uri="{BB962C8B-B14F-4D97-AF65-F5344CB8AC3E}">
        <p14:creationId xmlns:p14="http://schemas.microsoft.com/office/powerpoint/2010/main" val="678526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normAutofit fontScale="90000"/>
          </a:bodyPr>
          <a:lstStyle/>
          <a:p>
            <a:pPr fontAlgn="auto">
              <a:spcAft>
                <a:spcPts val="0"/>
              </a:spcAft>
              <a:defRPr/>
            </a:pPr>
            <a:r>
              <a:rPr lang="en-US" b="1" dirty="0">
                <a:effectLst>
                  <a:outerShdw blurRad="38100" dist="38100" dir="2700000" algn="tl">
                    <a:srgbClr val="000000">
                      <a:alpha val="43137"/>
                    </a:srgbClr>
                  </a:outerShdw>
                </a:effectLst>
              </a:rPr>
              <a:t>Improving Information Technology Project Quality</a:t>
            </a:r>
          </a:p>
        </p:txBody>
      </p:sp>
      <p:sp>
        <p:nvSpPr>
          <p:cNvPr id="28675" name="Rectangle 3"/>
          <p:cNvSpPr>
            <a:spLocks noGrp="1" noChangeArrowheads="1"/>
          </p:cNvSpPr>
          <p:nvPr>
            <p:ph idx="1"/>
          </p:nvPr>
        </p:nvSpPr>
        <p:spPr/>
        <p:txBody>
          <a:bodyPr/>
          <a:lstStyle/>
          <a:p>
            <a:pPr algn="just"/>
            <a:r>
              <a:rPr lang="en-US" dirty="0" smtClean="0"/>
              <a:t>Several suggestions for improving quality for IT projects include</a:t>
            </a:r>
          </a:p>
          <a:p>
            <a:pPr lvl="1" algn="just"/>
            <a:r>
              <a:rPr lang="en-US" dirty="0" smtClean="0"/>
              <a:t>Leadership that promotes quality</a:t>
            </a:r>
          </a:p>
          <a:p>
            <a:pPr lvl="1" algn="just"/>
            <a:r>
              <a:rPr lang="en-US" dirty="0" smtClean="0"/>
              <a:t>Understanding the cost of quality</a:t>
            </a:r>
          </a:p>
          <a:p>
            <a:pPr lvl="1" algn="just"/>
            <a:r>
              <a:rPr lang="en-US" dirty="0" smtClean="0"/>
              <a:t>Focusing on organizational influences and workplace factors that affect quality</a:t>
            </a:r>
          </a:p>
          <a:p>
            <a:pPr lvl="1" algn="just"/>
            <a:r>
              <a:rPr lang="en-US" dirty="0" smtClean="0"/>
              <a:t>Following maturity models to improve quality</a:t>
            </a:r>
          </a:p>
        </p:txBody>
      </p:sp>
      <p:sp>
        <p:nvSpPr>
          <p:cNvPr id="4" name="Slide Number Placeholder 3"/>
          <p:cNvSpPr>
            <a:spLocks noGrp="1"/>
          </p:cNvSpPr>
          <p:nvPr>
            <p:ph type="sldNum" sz="quarter" idx="12"/>
          </p:nvPr>
        </p:nvSpPr>
        <p:spPr/>
        <p:txBody>
          <a:bodyPr/>
          <a:lstStyle/>
          <a:p>
            <a:pPr>
              <a:defRPr/>
            </a:pPr>
            <a:fld id="{7DC602D1-93A4-464E-98A4-1F4AA2FDFC1F}" type="slidenum">
              <a:rPr lang="en-US"/>
              <a:pPr>
                <a:defRPr/>
              </a:pPr>
              <a:t>20</a:t>
            </a:fld>
            <a:endParaRPr lang="en-US"/>
          </a:p>
        </p:txBody>
      </p:sp>
    </p:spTree>
    <p:extLst>
      <p:ext uri="{BB962C8B-B14F-4D97-AF65-F5344CB8AC3E}">
        <p14:creationId xmlns:p14="http://schemas.microsoft.com/office/powerpoint/2010/main" val="19596019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lstStyle/>
          <a:p>
            <a:pPr eaLnBrk="1" hangingPunct="1"/>
            <a:r>
              <a:rPr lang="en-US" b="1" dirty="0" smtClean="0">
                <a:effectLst>
                  <a:outerShdw blurRad="38100" dist="38100" dir="2700000" algn="tl">
                    <a:srgbClr val="000000">
                      <a:alpha val="43137"/>
                    </a:srgbClr>
                  </a:outerShdw>
                </a:effectLst>
              </a:rPr>
              <a:t>Leadership</a:t>
            </a:r>
          </a:p>
        </p:txBody>
      </p:sp>
      <p:sp>
        <p:nvSpPr>
          <p:cNvPr id="51205" name="Rectangle 3"/>
          <p:cNvSpPr>
            <a:spLocks noGrp="1" noChangeArrowheads="1"/>
          </p:cNvSpPr>
          <p:nvPr>
            <p:ph idx="1"/>
          </p:nvPr>
        </p:nvSpPr>
        <p:spPr/>
        <p:txBody>
          <a:bodyPr>
            <a:normAutofit/>
          </a:bodyPr>
          <a:lstStyle/>
          <a:p>
            <a:pPr algn="just" eaLnBrk="1" hangingPunct="1">
              <a:spcBef>
                <a:spcPct val="50000"/>
              </a:spcBef>
            </a:pPr>
            <a:r>
              <a:rPr lang="en-US" dirty="0" smtClean="0"/>
              <a:t>A large percentage of quality problems are associated with management, not technical issues.</a:t>
            </a:r>
          </a:p>
          <a:p>
            <a:pPr lvl="1" algn="just" eaLnBrk="1" hangingPunct="1">
              <a:buFont typeface="Wingdings" pitchFamily="2" charset="2"/>
              <a:buNone/>
            </a:pPr>
            <a:endParaRPr lang="en-US" dirty="0" smtClean="0"/>
          </a:p>
          <a:p>
            <a:pPr lvl="1" algn="just" eaLnBrk="1" hangingPunct="1">
              <a:buFont typeface="Wingdings" pitchFamily="2" charset="2"/>
              <a:buNone/>
            </a:pPr>
            <a:endParaRPr lang="en-US" dirty="0" smtClean="0"/>
          </a:p>
        </p:txBody>
      </p:sp>
      <p:sp>
        <p:nvSpPr>
          <p:cNvPr id="51202" name="Slide Number Placeholder 3"/>
          <p:cNvSpPr>
            <a:spLocks noGrp="1"/>
          </p:cNvSpPr>
          <p:nvPr>
            <p:ph type="sldNum" sz="quarter" idx="12"/>
          </p:nvPr>
        </p:nvSpPr>
        <p:spPr>
          <a:noFill/>
        </p:spPr>
        <p:txBody>
          <a:bodyPr/>
          <a:lstStyle/>
          <a:p>
            <a:fld id="{D802EFAF-04F3-4750-A99D-331238966135}" type="slidenum">
              <a:rPr lang="en-US">
                <a:latin typeface="Times New Roman" pitchFamily="18" charset="0"/>
              </a:rPr>
              <a:pPr/>
              <a:t>21</a:t>
            </a:fld>
            <a:endParaRPr lang="en-US">
              <a:latin typeface="Times New Roman" pitchFamily="18" charset="0"/>
            </a:endParaRPr>
          </a:p>
        </p:txBody>
      </p:sp>
    </p:spTree>
    <p:extLst>
      <p:ext uri="{BB962C8B-B14F-4D97-AF65-F5344CB8AC3E}">
        <p14:creationId xmlns:p14="http://schemas.microsoft.com/office/powerpoint/2010/main" val="7295833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p:txBody>
          <a:bodyPr/>
          <a:lstStyle/>
          <a:p>
            <a:pPr eaLnBrk="1" hangingPunct="1"/>
            <a:r>
              <a:rPr lang="en-US" b="1" dirty="0" smtClean="0">
                <a:effectLst>
                  <a:outerShdw blurRad="38100" dist="38100" dir="2700000" algn="tl">
                    <a:srgbClr val="000000">
                      <a:alpha val="43137"/>
                    </a:srgbClr>
                  </a:outerShdw>
                </a:effectLst>
              </a:rPr>
              <a:t>The Cost of Quality</a:t>
            </a:r>
          </a:p>
        </p:txBody>
      </p:sp>
      <p:sp>
        <p:nvSpPr>
          <p:cNvPr id="52229" name="Rectangle 3"/>
          <p:cNvSpPr>
            <a:spLocks noGrp="1" noChangeArrowheads="1"/>
          </p:cNvSpPr>
          <p:nvPr>
            <p:ph idx="1"/>
          </p:nvPr>
        </p:nvSpPr>
        <p:spPr/>
        <p:txBody>
          <a:bodyPr>
            <a:normAutofit/>
          </a:bodyPr>
          <a:lstStyle/>
          <a:p>
            <a:pPr algn="just" eaLnBrk="1" hangingPunct="1">
              <a:lnSpc>
                <a:spcPct val="90000"/>
              </a:lnSpc>
            </a:pPr>
            <a:r>
              <a:rPr lang="en-US" dirty="0" smtClean="0"/>
              <a:t>The </a:t>
            </a:r>
            <a:r>
              <a:rPr lang="en-US" b="1" dirty="0" smtClean="0"/>
              <a:t>cost of quality</a:t>
            </a:r>
            <a:r>
              <a:rPr lang="en-US" dirty="0" smtClean="0"/>
              <a:t> is the cost of conformance plus the cost of nonconformance.</a:t>
            </a:r>
          </a:p>
          <a:p>
            <a:pPr lvl="1" algn="just" eaLnBrk="1" hangingPunct="1">
              <a:lnSpc>
                <a:spcPct val="90000"/>
              </a:lnSpc>
            </a:pPr>
            <a:r>
              <a:rPr lang="en-US" b="1" dirty="0" smtClean="0"/>
              <a:t>Conformance</a:t>
            </a:r>
            <a:r>
              <a:rPr lang="en-US" dirty="0" smtClean="0"/>
              <a:t> means delivering products that meet requirements and fitness for use.</a:t>
            </a:r>
          </a:p>
          <a:p>
            <a:pPr lvl="1" algn="just" eaLnBrk="1" hangingPunct="1">
              <a:lnSpc>
                <a:spcPct val="90000"/>
              </a:lnSpc>
            </a:pPr>
            <a:r>
              <a:rPr lang="en-US" b="1" dirty="0" smtClean="0"/>
              <a:t>Cost of nonconformance</a:t>
            </a:r>
            <a:r>
              <a:rPr lang="en-US" dirty="0" smtClean="0"/>
              <a:t> means taking responsibility for failures or not meeting quality expectations.</a:t>
            </a:r>
          </a:p>
          <a:p>
            <a:pPr algn="just" eaLnBrk="1" hangingPunct="1">
              <a:lnSpc>
                <a:spcPct val="90000"/>
              </a:lnSpc>
            </a:pPr>
            <a:endParaRPr lang="en-US" dirty="0" smtClean="0"/>
          </a:p>
        </p:txBody>
      </p:sp>
      <p:sp>
        <p:nvSpPr>
          <p:cNvPr id="52226" name="Slide Number Placeholder 3"/>
          <p:cNvSpPr>
            <a:spLocks noGrp="1"/>
          </p:cNvSpPr>
          <p:nvPr>
            <p:ph type="sldNum" sz="quarter" idx="12"/>
          </p:nvPr>
        </p:nvSpPr>
        <p:spPr>
          <a:noFill/>
        </p:spPr>
        <p:txBody>
          <a:bodyPr/>
          <a:lstStyle/>
          <a:p>
            <a:fld id="{96E9FFB3-A0D6-4D09-9DC2-27E147BEBA73}" type="slidenum">
              <a:rPr lang="en-US">
                <a:latin typeface="Times New Roman" pitchFamily="18" charset="0"/>
              </a:rPr>
              <a:pPr/>
              <a:t>22</a:t>
            </a:fld>
            <a:endParaRPr lang="en-US">
              <a:latin typeface="Times New Roman" pitchFamily="18" charset="0"/>
            </a:endParaRPr>
          </a:p>
        </p:txBody>
      </p:sp>
      <p:sp>
        <p:nvSpPr>
          <p:cNvPr id="52230" name="Text Box 4"/>
          <p:cNvSpPr txBox="1">
            <a:spLocks noChangeArrowheads="1"/>
          </p:cNvSpPr>
          <p:nvPr/>
        </p:nvSpPr>
        <p:spPr bwMode="auto">
          <a:xfrm>
            <a:off x="533400" y="5867400"/>
            <a:ext cx="8153400" cy="1128713"/>
          </a:xfrm>
          <a:prstGeom prst="rect">
            <a:avLst/>
          </a:prstGeom>
          <a:noFill/>
          <a:ln w="9525">
            <a:noFill/>
            <a:miter lim="800000"/>
            <a:headEnd/>
            <a:tailEnd/>
          </a:ln>
        </p:spPr>
        <p:txBody>
          <a:bodyPr>
            <a:spAutoFit/>
          </a:bodyPr>
          <a:lstStyle/>
          <a:p>
            <a:r>
              <a:rPr lang="en-US" sz="1600"/>
              <a:t>*RTI International, “Software Bugs Cost U.S. Economy $59.6 Billion Annually, RTI Study Finds,” July 1, 2002.</a:t>
            </a:r>
          </a:p>
          <a:p>
            <a:pPr>
              <a:spcBef>
                <a:spcPct val="50000"/>
              </a:spcBef>
            </a:pPr>
            <a:endParaRPr lang="en-US"/>
          </a:p>
        </p:txBody>
      </p:sp>
    </p:spTree>
    <p:extLst>
      <p:ext uri="{BB962C8B-B14F-4D97-AF65-F5344CB8AC3E}">
        <p14:creationId xmlns:p14="http://schemas.microsoft.com/office/powerpoint/2010/main" val="37305704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a:xfrm>
            <a:off x="381000" y="304800"/>
            <a:ext cx="8382000" cy="995363"/>
          </a:xfrm>
        </p:spPr>
        <p:txBody>
          <a:bodyPr/>
          <a:lstStyle/>
          <a:p>
            <a:pPr eaLnBrk="1" hangingPunct="1"/>
            <a:r>
              <a:rPr lang="en-US" sz="4000" b="1" dirty="0" smtClean="0">
                <a:effectLst>
                  <a:outerShdw blurRad="38100" dist="38100" dir="2700000" algn="tl">
                    <a:srgbClr val="000000">
                      <a:alpha val="43137"/>
                    </a:srgbClr>
                  </a:outerShdw>
                </a:effectLst>
              </a:rPr>
              <a:t>Five Cost Categories Related to Quality</a:t>
            </a:r>
            <a:endParaRPr lang="en-US" sz="4800" b="1" dirty="0" smtClean="0">
              <a:effectLst>
                <a:outerShdw blurRad="38100" dist="38100" dir="2700000" algn="tl">
                  <a:srgbClr val="000000">
                    <a:alpha val="43137"/>
                  </a:srgbClr>
                </a:outerShdw>
              </a:effectLst>
            </a:endParaRPr>
          </a:p>
        </p:txBody>
      </p:sp>
      <p:sp>
        <p:nvSpPr>
          <p:cNvPr id="53253" name="Rectangle 3"/>
          <p:cNvSpPr>
            <a:spLocks noGrp="1" noChangeArrowheads="1"/>
          </p:cNvSpPr>
          <p:nvPr>
            <p:ph idx="1"/>
          </p:nvPr>
        </p:nvSpPr>
        <p:spPr>
          <a:xfrm>
            <a:off x="228600" y="1295400"/>
            <a:ext cx="8686800" cy="5181600"/>
          </a:xfrm>
        </p:spPr>
        <p:txBody>
          <a:bodyPr/>
          <a:lstStyle/>
          <a:p>
            <a:pPr eaLnBrk="1" hangingPunct="1">
              <a:spcBef>
                <a:spcPct val="40000"/>
              </a:spcBef>
            </a:pPr>
            <a:r>
              <a:rPr lang="en-US" sz="2600" b="1" smtClean="0"/>
              <a:t>Prevention cost</a:t>
            </a:r>
            <a:r>
              <a:rPr lang="en-US" sz="2600" smtClean="0"/>
              <a:t>: Cost of planning and executing a project so it is error-free or within an acceptable error range.</a:t>
            </a:r>
          </a:p>
          <a:p>
            <a:pPr eaLnBrk="1" hangingPunct="1">
              <a:spcBef>
                <a:spcPct val="40000"/>
              </a:spcBef>
            </a:pPr>
            <a:r>
              <a:rPr lang="en-US" sz="2600" b="1" smtClean="0"/>
              <a:t>Appraisal cost</a:t>
            </a:r>
            <a:r>
              <a:rPr lang="en-US" sz="2600" smtClean="0"/>
              <a:t>: Cost of evaluating processes and their outputs to ensure quality.</a:t>
            </a:r>
          </a:p>
          <a:p>
            <a:pPr eaLnBrk="1" hangingPunct="1">
              <a:spcBef>
                <a:spcPct val="40000"/>
              </a:spcBef>
            </a:pPr>
            <a:r>
              <a:rPr lang="en-US" sz="2600" b="1" smtClean="0"/>
              <a:t>Internal failure cost</a:t>
            </a:r>
            <a:r>
              <a:rPr lang="en-US" sz="2600" smtClean="0"/>
              <a:t>: Cost incurred to correct an identified defect before the customer receives the product.</a:t>
            </a:r>
          </a:p>
          <a:p>
            <a:pPr eaLnBrk="1" hangingPunct="1">
              <a:spcBef>
                <a:spcPct val="40000"/>
              </a:spcBef>
            </a:pPr>
            <a:r>
              <a:rPr lang="en-US" sz="2600" b="1" smtClean="0"/>
              <a:t>External failure cost</a:t>
            </a:r>
            <a:r>
              <a:rPr lang="en-US" sz="2600" smtClean="0"/>
              <a:t>: Cost that relates to all errors not detected and corrected before delivery to the customer.</a:t>
            </a:r>
          </a:p>
          <a:p>
            <a:pPr eaLnBrk="1" hangingPunct="1">
              <a:spcBef>
                <a:spcPct val="40000"/>
              </a:spcBef>
            </a:pPr>
            <a:r>
              <a:rPr lang="en-US" sz="2600" b="1" smtClean="0"/>
              <a:t>Measurement and test equipment costs</a:t>
            </a:r>
            <a:r>
              <a:rPr lang="en-US" sz="2600" smtClean="0"/>
              <a:t>: Capital cost of equipment used to perform prevention and appraisal activities.</a:t>
            </a:r>
          </a:p>
        </p:txBody>
      </p:sp>
      <p:sp>
        <p:nvSpPr>
          <p:cNvPr id="53250" name="Slide Number Placeholder 3"/>
          <p:cNvSpPr>
            <a:spLocks noGrp="1"/>
          </p:cNvSpPr>
          <p:nvPr>
            <p:ph type="sldNum" sz="quarter" idx="12"/>
          </p:nvPr>
        </p:nvSpPr>
        <p:spPr>
          <a:noFill/>
        </p:spPr>
        <p:txBody>
          <a:bodyPr/>
          <a:lstStyle/>
          <a:p>
            <a:fld id="{FC1A86DE-F4CF-4A75-9D8F-C57D889E143E}" type="slidenum">
              <a:rPr lang="en-US">
                <a:latin typeface="Times New Roman" pitchFamily="18" charset="0"/>
              </a:rPr>
              <a:pPr/>
              <a:t>23</a:t>
            </a:fld>
            <a:endParaRPr lang="en-US">
              <a:latin typeface="Times New Roman" pitchFamily="18" charset="0"/>
            </a:endParaRPr>
          </a:p>
        </p:txBody>
      </p:sp>
    </p:spTree>
    <p:extLst>
      <p:ext uri="{BB962C8B-B14F-4D97-AF65-F5344CB8AC3E}">
        <p14:creationId xmlns:p14="http://schemas.microsoft.com/office/powerpoint/2010/main" val="1603192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ChangeArrowheads="1"/>
          </p:cNvSpPr>
          <p:nvPr>
            <p:ph type="title"/>
          </p:nvPr>
        </p:nvSpPr>
        <p:spPr/>
        <p:txBody>
          <a:bodyPr>
            <a:normAutofit fontScale="90000"/>
          </a:bodyPr>
          <a:lstStyle/>
          <a:p>
            <a:pPr eaLnBrk="1" hangingPunct="1"/>
            <a:r>
              <a:rPr lang="en-US" b="1" dirty="0" smtClean="0">
                <a:effectLst>
                  <a:outerShdw blurRad="38100" dist="38100" dir="2700000" algn="tl">
                    <a:srgbClr val="000000">
                      <a:alpha val="43137"/>
                    </a:srgbClr>
                  </a:outerShdw>
                </a:effectLst>
              </a:rPr>
              <a:t>Organizational Influences, Workplace Factors, and Quality</a:t>
            </a:r>
          </a:p>
        </p:txBody>
      </p:sp>
      <p:sp>
        <p:nvSpPr>
          <p:cNvPr id="55301" name="Rectangle 3"/>
          <p:cNvSpPr>
            <a:spLocks noGrp="1" noChangeArrowheads="1"/>
          </p:cNvSpPr>
          <p:nvPr>
            <p:ph idx="1"/>
          </p:nvPr>
        </p:nvSpPr>
        <p:spPr>
          <a:xfrm>
            <a:off x="381000" y="1676400"/>
            <a:ext cx="8458200" cy="4572000"/>
          </a:xfrm>
        </p:spPr>
        <p:txBody>
          <a:bodyPr/>
          <a:lstStyle/>
          <a:p>
            <a:pPr eaLnBrk="1" hangingPunct="1"/>
            <a:r>
              <a:rPr lang="en-US" sz="2400" smtClean="0"/>
              <a:t>Study by DeMarco and Lister showed that organizational issues had a much greater influence on programmer productivity than the technical environment or programming languages.</a:t>
            </a:r>
          </a:p>
          <a:p>
            <a:pPr eaLnBrk="1" hangingPunct="1"/>
            <a:r>
              <a:rPr lang="en-US" sz="2400" smtClean="0"/>
              <a:t>Programmer productivity varied by a factor of one to ten across organizations, but only by 21 percent within the same organization.</a:t>
            </a:r>
          </a:p>
          <a:p>
            <a:pPr eaLnBrk="1" hangingPunct="1"/>
            <a:r>
              <a:rPr lang="en-US" sz="2400" smtClean="0"/>
              <a:t>Study found no correlation between productivity and programming language, years of experience, or salary.</a:t>
            </a:r>
          </a:p>
          <a:p>
            <a:pPr eaLnBrk="1" hangingPunct="1"/>
            <a:r>
              <a:rPr lang="en-US" sz="2400" smtClean="0"/>
              <a:t>A </a:t>
            </a:r>
            <a:r>
              <a:rPr lang="en-US" sz="2400" u="sng" smtClean="0"/>
              <a:t>dedicated workspace</a:t>
            </a:r>
            <a:r>
              <a:rPr lang="en-US" sz="2400" smtClean="0"/>
              <a:t> and a </a:t>
            </a:r>
            <a:r>
              <a:rPr lang="en-US" sz="2400" u="sng" smtClean="0"/>
              <a:t>quiet work environment</a:t>
            </a:r>
            <a:r>
              <a:rPr lang="en-US" sz="2400" smtClean="0"/>
              <a:t> were key factors to improving programmer productivity.</a:t>
            </a:r>
          </a:p>
        </p:txBody>
      </p:sp>
      <p:sp>
        <p:nvSpPr>
          <p:cNvPr id="55298" name="Slide Number Placeholder 3"/>
          <p:cNvSpPr>
            <a:spLocks noGrp="1"/>
          </p:cNvSpPr>
          <p:nvPr>
            <p:ph type="sldNum" sz="quarter" idx="12"/>
          </p:nvPr>
        </p:nvSpPr>
        <p:spPr>
          <a:noFill/>
        </p:spPr>
        <p:txBody>
          <a:bodyPr/>
          <a:lstStyle/>
          <a:p>
            <a:fld id="{242CDC66-5FD0-46B4-BAC0-D5F2AA6E9906}" type="slidenum">
              <a:rPr lang="en-US">
                <a:latin typeface="Times New Roman" pitchFamily="18" charset="0"/>
              </a:rPr>
              <a:pPr/>
              <a:t>24</a:t>
            </a:fld>
            <a:endParaRPr lang="en-US">
              <a:latin typeface="Times New Roman" pitchFamily="18" charset="0"/>
            </a:endParaRPr>
          </a:p>
        </p:txBody>
      </p:sp>
    </p:spTree>
    <p:extLst>
      <p:ext uri="{BB962C8B-B14F-4D97-AF65-F5344CB8AC3E}">
        <p14:creationId xmlns:p14="http://schemas.microsoft.com/office/powerpoint/2010/main" val="34828478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p:txBody>
          <a:bodyPr>
            <a:normAutofit fontScale="90000"/>
          </a:bodyPr>
          <a:lstStyle/>
          <a:p>
            <a:pPr eaLnBrk="1" hangingPunct="1"/>
            <a:r>
              <a:rPr lang="en-US" b="1" dirty="0" smtClean="0">
                <a:effectLst>
                  <a:outerShdw blurRad="38100" dist="38100" dir="2700000" algn="tl">
                    <a:srgbClr val="000000">
                      <a:alpha val="43137"/>
                    </a:srgbClr>
                  </a:outerShdw>
                </a:effectLst>
              </a:rPr>
              <a:t>Expectations and Cultural Differences in Quality</a:t>
            </a:r>
          </a:p>
        </p:txBody>
      </p:sp>
      <p:sp>
        <p:nvSpPr>
          <p:cNvPr id="56325" name="Rectangle 3"/>
          <p:cNvSpPr>
            <a:spLocks noGrp="1" noChangeArrowheads="1"/>
          </p:cNvSpPr>
          <p:nvPr>
            <p:ph idx="1"/>
          </p:nvPr>
        </p:nvSpPr>
        <p:spPr>
          <a:xfrm>
            <a:off x="381000" y="1905000"/>
            <a:ext cx="8458200" cy="4343400"/>
          </a:xfrm>
        </p:spPr>
        <p:txBody>
          <a:bodyPr/>
          <a:lstStyle/>
          <a:p>
            <a:pPr eaLnBrk="1" hangingPunct="1">
              <a:spcBef>
                <a:spcPct val="100000"/>
              </a:spcBef>
            </a:pPr>
            <a:r>
              <a:rPr lang="en-US" smtClean="0"/>
              <a:t>Project managers must understand and manage stakeholder expectations.</a:t>
            </a:r>
          </a:p>
          <a:p>
            <a:pPr eaLnBrk="1" hangingPunct="1">
              <a:spcBef>
                <a:spcPct val="100000"/>
              </a:spcBef>
            </a:pPr>
            <a:r>
              <a:rPr lang="en-US" smtClean="0"/>
              <a:t>Expectations also vary by:</a:t>
            </a:r>
          </a:p>
          <a:p>
            <a:pPr lvl="1" eaLnBrk="1" hangingPunct="1">
              <a:spcBef>
                <a:spcPct val="100000"/>
              </a:spcBef>
            </a:pPr>
            <a:r>
              <a:rPr lang="en-US" smtClean="0"/>
              <a:t>Organization’s culture</a:t>
            </a:r>
          </a:p>
          <a:p>
            <a:pPr lvl="1" eaLnBrk="1" hangingPunct="1">
              <a:spcBef>
                <a:spcPct val="100000"/>
              </a:spcBef>
            </a:pPr>
            <a:r>
              <a:rPr lang="en-US" smtClean="0"/>
              <a:t>Geographic regions</a:t>
            </a:r>
          </a:p>
        </p:txBody>
      </p:sp>
      <p:sp>
        <p:nvSpPr>
          <p:cNvPr id="56322" name="Slide Number Placeholder 3"/>
          <p:cNvSpPr>
            <a:spLocks noGrp="1"/>
          </p:cNvSpPr>
          <p:nvPr>
            <p:ph type="sldNum" sz="quarter" idx="12"/>
          </p:nvPr>
        </p:nvSpPr>
        <p:spPr>
          <a:noFill/>
        </p:spPr>
        <p:txBody>
          <a:bodyPr/>
          <a:lstStyle/>
          <a:p>
            <a:fld id="{6C9A98EE-9EC9-47B6-BCA3-26CA96B4B785}" type="slidenum">
              <a:rPr lang="en-US">
                <a:latin typeface="Times New Roman" pitchFamily="18" charset="0"/>
              </a:rPr>
              <a:pPr/>
              <a:t>25</a:t>
            </a:fld>
            <a:endParaRPr lang="en-US">
              <a:latin typeface="Times New Roman" pitchFamily="18" charset="0"/>
            </a:endParaRPr>
          </a:p>
        </p:txBody>
      </p:sp>
    </p:spTree>
    <p:extLst>
      <p:ext uri="{BB962C8B-B14F-4D97-AF65-F5344CB8AC3E}">
        <p14:creationId xmlns:p14="http://schemas.microsoft.com/office/powerpoint/2010/main" val="35917139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ChangeArrowheads="1"/>
          </p:cNvSpPr>
          <p:nvPr>
            <p:ph type="title"/>
          </p:nvPr>
        </p:nvSpPr>
        <p:spPr>
          <a:xfrm>
            <a:off x="381000" y="533400"/>
            <a:ext cx="8382000" cy="608013"/>
          </a:xfrm>
        </p:spPr>
        <p:txBody>
          <a:bodyPr>
            <a:normAutofit fontScale="90000"/>
          </a:bodyPr>
          <a:lstStyle/>
          <a:p>
            <a:pPr eaLnBrk="1" hangingPunct="1"/>
            <a:r>
              <a:rPr lang="en-US" b="1" dirty="0" smtClean="0">
                <a:effectLst>
                  <a:outerShdw blurRad="38100" dist="38100" dir="2700000" algn="tl">
                    <a:srgbClr val="000000">
                      <a:alpha val="43137"/>
                    </a:srgbClr>
                  </a:outerShdw>
                </a:effectLst>
              </a:rPr>
              <a:t>Maturity Models</a:t>
            </a:r>
          </a:p>
        </p:txBody>
      </p:sp>
      <p:sp>
        <p:nvSpPr>
          <p:cNvPr id="57349" name="Rectangle 3"/>
          <p:cNvSpPr>
            <a:spLocks noGrp="1" noChangeArrowheads="1"/>
          </p:cNvSpPr>
          <p:nvPr>
            <p:ph idx="1"/>
          </p:nvPr>
        </p:nvSpPr>
        <p:spPr>
          <a:xfrm>
            <a:off x="381000" y="1386681"/>
            <a:ext cx="8458200" cy="4724400"/>
          </a:xfrm>
        </p:spPr>
        <p:txBody>
          <a:bodyPr>
            <a:normAutofit fontScale="92500"/>
          </a:bodyPr>
          <a:lstStyle/>
          <a:p>
            <a:pPr algn="just" eaLnBrk="1" hangingPunct="1">
              <a:spcBef>
                <a:spcPct val="100000"/>
              </a:spcBef>
            </a:pPr>
            <a:r>
              <a:rPr lang="en-US" b="1" dirty="0" smtClean="0"/>
              <a:t>Maturity models</a:t>
            </a:r>
            <a:r>
              <a:rPr lang="en-US" dirty="0" smtClean="0"/>
              <a:t> are frameworks for helping organizations improve their processes and systems.</a:t>
            </a:r>
          </a:p>
          <a:p>
            <a:pPr lvl="1" algn="just" eaLnBrk="1" hangingPunct="1">
              <a:spcBef>
                <a:spcPct val="100000"/>
              </a:spcBef>
            </a:pPr>
            <a:r>
              <a:rPr lang="en-US" dirty="0" smtClean="0"/>
              <a:t>The </a:t>
            </a:r>
            <a:r>
              <a:rPr lang="en-US" b="1" dirty="0" smtClean="0"/>
              <a:t>Software Quality Function Deployment Model</a:t>
            </a:r>
            <a:r>
              <a:rPr lang="en-US" dirty="0" smtClean="0"/>
              <a:t> focuses on defining user requirements and planning software projects.</a:t>
            </a:r>
          </a:p>
          <a:p>
            <a:pPr lvl="1" algn="just" eaLnBrk="1" hangingPunct="1">
              <a:spcBef>
                <a:spcPct val="100000"/>
              </a:spcBef>
            </a:pPr>
            <a:r>
              <a:rPr lang="en-US" dirty="0" smtClean="0"/>
              <a:t>The Software Engineering Institute’s </a:t>
            </a:r>
            <a:r>
              <a:rPr lang="en-US" b="1" dirty="0" smtClean="0"/>
              <a:t>Capability Maturity Model</a:t>
            </a:r>
            <a:r>
              <a:rPr lang="en-US" dirty="0" smtClean="0"/>
              <a:t> is a five-level model laying out a generic path to process improvement for software development in organizations.</a:t>
            </a:r>
          </a:p>
          <a:p>
            <a:pPr algn="just" eaLnBrk="1" hangingPunct="1">
              <a:lnSpc>
                <a:spcPct val="90000"/>
              </a:lnSpc>
            </a:pPr>
            <a:endParaRPr lang="en-US" sz="2400" dirty="0" smtClean="0"/>
          </a:p>
        </p:txBody>
      </p:sp>
      <p:sp>
        <p:nvSpPr>
          <p:cNvPr id="57346" name="Slide Number Placeholder 3"/>
          <p:cNvSpPr>
            <a:spLocks noGrp="1"/>
          </p:cNvSpPr>
          <p:nvPr>
            <p:ph type="sldNum" sz="quarter" idx="12"/>
          </p:nvPr>
        </p:nvSpPr>
        <p:spPr>
          <a:noFill/>
        </p:spPr>
        <p:txBody>
          <a:bodyPr/>
          <a:lstStyle/>
          <a:p>
            <a:fld id="{47A4A14A-2590-4653-8927-D09C447A8C99}" type="slidenum">
              <a:rPr lang="en-US">
                <a:latin typeface="Times New Roman" pitchFamily="18" charset="0"/>
              </a:rPr>
              <a:pPr/>
              <a:t>26</a:t>
            </a:fld>
            <a:endParaRPr lang="en-US">
              <a:latin typeface="Times New Roman" pitchFamily="18" charset="0"/>
            </a:endParaRPr>
          </a:p>
        </p:txBody>
      </p:sp>
    </p:spTree>
    <p:extLst>
      <p:ext uri="{BB962C8B-B14F-4D97-AF65-F5344CB8AC3E}">
        <p14:creationId xmlns:p14="http://schemas.microsoft.com/office/powerpoint/2010/main" val="33743325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Maintenance</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lgn="just"/>
            <a:r>
              <a:rPr lang="en-US" dirty="0" smtClean="0"/>
              <a:t>Maintenance plan</a:t>
            </a:r>
          </a:p>
          <a:p>
            <a:pPr lvl="1" algn="just"/>
            <a:r>
              <a:rPr lang="en-US" dirty="0" smtClean="0"/>
              <a:t>Predicts the maintenance requirements of the system, </a:t>
            </a:r>
          </a:p>
          <a:p>
            <a:pPr lvl="1" algn="just"/>
            <a:r>
              <a:rPr lang="en-US" dirty="0" smtClean="0"/>
              <a:t>Maintenance cost </a:t>
            </a:r>
          </a:p>
          <a:p>
            <a:pPr lvl="1" algn="just"/>
            <a:r>
              <a:rPr lang="en-US" dirty="0" smtClean="0"/>
              <a:t>effort required</a:t>
            </a:r>
            <a:endParaRPr lang="en-US" dirty="0"/>
          </a:p>
        </p:txBody>
      </p:sp>
      <p:sp>
        <p:nvSpPr>
          <p:cNvPr id="5" name="Slide Number Placeholder 4"/>
          <p:cNvSpPr>
            <a:spLocks noGrp="1"/>
          </p:cNvSpPr>
          <p:nvPr>
            <p:ph type="sldNum" sz="quarter" idx="12"/>
          </p:nvPr>
        </p:nvSpPr>
        <p:spPr/>
        <p:txBody>
          <a:bodyPr/>
          <a:lstStyle/>
          <a:p>
            <a:fld id="{75518AD0-7464-4E11-A6EE-A57F07D57E5C}" type="slidenum">
              <a:rPr lang="en-US" smtClean="0"/>
              <a:pPr/>
              <a:t>27</a:t>
            </a:fld>
            <a:endParaRPr lang="en-US"/>
          </a:p>
        </p:txBody>
      </p:sp>
    </p:spTree>
    <p:extLst>
      <p:ext uri="{BB962C8B-B14F-4D97-AF65-F5344CB8AC3E}">
        <p14:creationId xmlns:p14="http://schemas.microsoft.com/office/powerpoint/2010/main" val="22395865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normAutofit fontScale="90000"/>
          </a:bodyPr>
          <a:lstStyle/>
          <a:p>
            <a:pPr fontAlgn="auto">
              <a:spcAft>
                <a:spcPts val="0"/>
              </a:spcAft>
              <a:defRPr/>
            </a:pPr>
            <a:r>
              <a:rPr lang="en-US" b="1" dirty="0">
                <a:effectLst>
                  <a:outerShdw blurRad="38100" dist="38100" dir="2700000" algn="tl">
                    <a:srgbClr val="000000">
                      <a:alpha val="43137"/>
                    </a:srgbClr>
                  </a:outerShdw>
                </a:effectLst>
              </a:rPr>
              <a:t>Quality of Information Technology Projects</a:t>
            </a:r>
          </a:p>
        </p:txBody>
      </p:sp>
      <p:sp>
        <p:nvSpPr>
          <p:cNvPr id="15363" name="Rectangle 3"/>
          <p:cNvSpPr>
            <a:spLocks noGrp="1" noChangeArrowheads="1"/>
          </p:cNvSpPr>
          <p:nvPr>
            <p:ph idx="1"/>
          </p:nvPr>
        </p:nvSpPr>
        <p:spPr>
          <a:xfrm>
            <a:off x="342900" y="1734403"/>
            <a:ext cx="8458200" cy="4876800"/>
          </a:xfrm>
        </p:spPr>
        <p:txBody>
          <a:bodyPr/>
          <a:lstStyle/>
          <a:p>
            <a:pPr algn="just">
              <a:lnSpc>
                <a:spcPct val="90000"/>
              </a:lnSpc>
            </a:pPr>
            <a:r>
              <a:rPr lang="en-US" dirty="0" smtClean="0"/>
              <a:t>Project quality management includes the processes required to ensure that the project will satisfy the needs for which it was undertaken.</a:t>
            </a:r>
          </a:p>
          <a:p>
            <a:pPr algn="just">
              <a:lnSpc>
                <a:spcPct val="90000"/>
              </a:lnSpc>
            </a:pPr>
            <a:r>
              <a:rPr lang="en-US" dirty="0" smtClean="0"/>
              <a:t>Quality </a:t>
            </a:r>
            <a:r>
              <a:rPr lang="en-US" dirty="0" smtClean="0"/>
              <a:t>is very important in many IT projects</a:t>
            </a:r>
          </a:p>
        </p:txBody>
      </p:sp>
      <p:sp>
        <p:nvSpPr>
          <p:cNvPr id="4" name="Slide Number Placeholder 3"/>
          <p:cNvSpPr>
            <a:spLocks noGrp="1"/>
          </p:cNvSpPr>
          <p:nvPr>
            <p:ph type="sldNum" sz="quarter" idx="12"/>
          </p:nvPr>
        </p:nvSpPr>
        <p:spPr/>
        <p:txBody>
          <a:bodyPr/>
          <a:lstStyle/>
          <a:p>
            <a:pPr>
              <a:defRPr/>
            </a:pPr>
            <a:fld id="{2BD9DCE7-1D28-419F-A00F-0C598093A0C0}" type="slidenum">
              <a:rPr lang="en-US"/>
              <a:pPr>
                <a:defRPr/>
              </a:pPr>
              <a:t>3</a:t>
            </a:fld>
            <a:endParaRPr lang="en-US"/>
          </a:p>
        </p:txBody>
      </p:sp>
    </p:spTree>
    <p:extLst>
      <p:ext uri="{BB962C8B-B14F-4D97-AF65-F5344CB8AC3E}">
        <p14:creationId xmlns:p14="http://schemas.microsoft.com/office/powerpoint/2010/main" val="13803656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457200"/>
            <a:ext cx="8229600" cy="1143000"/>
          </a:xfrm>
        </p:spPr>
        <p:txBody>
          <a:bodyPr/>
          <a:lstStyle/>
          <a:p>
            <a:r>
              <a:rPr lang="en-US" b="1" dirty="0" smtClean="0">
                <a:effectLst>
                  <a:outerShdw blurRad="38100" dist="38100" dir="2700000" algn="tl">
                    <a:srgbClr val="000000">
                      <a:alpha val="43137"/>
                    </a:srgbClr>
                  </a:outerShdw>
                </a:effectLst>
              </a:rPr>
              <a:t>What Is Quality?</a:t>
            </a:r>
          </a:p>
        </p:txBody>
      </p:sp>
      <p:sp>
        <p:nvSpPr>
          <p:cNvPr id="16387" name="Rectangle 3"/>
          <p:cNvSpPr>
            <a:spLocks noGrp="1" noChangeArrowheads="1"/>
          </p:cNvSpPr>
          <p:nvPr>
            <p:ph idx="1"/>
          </p:nvPr>
        </p:nvSpPr>
        <p:spPr>
          <a:xfrm>
            <a:off x="228600" y="1524000"/>
            <a:ext cx="8686800" cy="4572000"/>
          </a:xfrm>
        </p:spPr>
        <p:txBody>
          <a:bodyPr>
            <a:normAutofit lnSpcReduction="10000"/>
          </a:bodyPr>
          <a:lstStyle/>
          <a:p>
            <a:pPr algn="just"/>
            <a:r>
              <a:rPr lang="en-US" dirty="0"/>
              <a:t>The International Organization for </a:t>
            </a:r>
            <a:r>
              <a:rPr lang="en-US" dirty="0" smtClean="0"/>
              <a:t>Standardization (</a:t>
            </a:r>
            <a:r>
              <a:rPr lang="en-US" dirty="0"/>
              <a:t>ISO) defines </a:t>
            </a:r>
            <a:r>
              <a:rPr lang="en-US" b="1" dirty="0"/>
              <a:t>quality </a:t>
            </a:r>
            <a:r>
              <a:rPr lang="en-US" dirty="0"/>
              <a:t>as “the degree to which </a:t>
            </a:r>
            <a:r>
              <a:rPr lang="en-US" dirty="0" smtClean="0"/>
              <a:t>a set </a:t>
            </a:r>
            <a:r>
              <a:rPr lang="en-US" dirty="0"/>
              <a:t>of inherent characteristics fulfils requirements”</a:t>
            </a:r>
          </a:p>
          <a:p>
            <a:pPr algn="just"/>
            <a:r>
              <a:rPr lang="en-US" dirty="0"/>
              <a:t>(ISO9000:2000).</a:t>
            </a:r>
            <a:r>
              <a:rPr lang="en-US" dirty="0" smtClean="0"/>
              <a:t>Other experts define quality based on</a:t>
            </a:r>
          </a:p>
          <a:p>
            <a:pPr lvl="1" algn="just"/>
            <a:r>
              <a:rPr lang="en-US" b="1" dirty="0" smtClean="0"/>
              <a:t>conformance to requirements</a:t>
            </a:r>
            <a:r>
              <a:rPr lang="en-US" dirty="0" smtClean="0"/>
              <a:t>: meeting written specifications</a:t>
            </a:r>
          </a:p>
          <a:p>
            <a:pPr lvl="1" algn="just"/>
            <a:r>
              <a:rPr lang="en-US" b="1" dirty="0" smtClean="0"/>
              <a:t>fitness for use</a:t>
            </a:r>
            <a:r>
              <a:rPr lang="en-US" dirty="0" smtClean="0"/>
              <a:t>: ensuring a product can be used as it was intended</a:t>
            </a:r>
          </a:p>
        </p:txBody>
      </p:sp>
      <p:sp>
        <p:nvSpPr>
          <p:cNvPr id="4" name="Slide Number Placeholder 3"/>
          <p:cNvSpPr>
            <a:spLocks noGrp="1"/>
          </p:cNvSpPr>
          <p:nvPr>
            <p:ph type="sldNum" sz="quarter" idx="12"/>
          </p:nvPr>
        </p:nvSpPr>
        <p:spPr/>
        <p:txBody>
          <a:bodyPr/>
          <a:lstStyle/>
          <a:p>
            <a:pPr>
              <a:defRPr/>
            </a:pPr>
            <a:fld id="{18347304-D6AC-4109-BAD4-3C4DADFF22D9}" type="slidenum">
              <a:rPr lang="en-US"/>
              <a:pPr>
                <a:defRPr/>
              </a:pPr>
              <a:t>4</a:t>
            </a:fld>
            <a:endParaRPr lang="en-US"/>
          </a:p>
        </p:txBody>
      </p:sp>
    </p:spTree>
    <p:extLst>
      <p:ext uri="{BB962C8B-B14F-4D97-AF65-F5344CB8AC3E}">
        <p14:creationId xmlns:p14="http://schemas.microsoft.com/office/powerpoint/2010/main" val="27140556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noAutofit/>
          </a:bodyPr>
          <a:lstStyle/>
          <a:p>
            <a:pPr fontAlgn="auto">
              <a:spcAft>
                <a:spcPts val="0"/>
              </a:spcAft>
              <a:defRPr/>
            </a:pPr>
            <a:r>
              <a:rPr lang="en-US" b="1" dirty="0">
                <a:effectLst>
                  <a:outerShdw blurRad="38100" dist="38100" dir="2700000" algn="tl">
                    <a:srgbClr val="000000">
                      <a:alpha val="43137"/>
                    </a:srgbClr>
                  </a:outerShdw>
                </a:effectLst>
              </a:rPr>
              <a:t>Project Quality Management Processes</a:t>
            </a:r>
          </a:p>
        </p:txBody>
      </p:sp>
      <p:sp>
        <p:nvSpPr>
          <p:cNvPr id="17411" name="Rectangle 3"/>
          <p:cNvSpPr>
            <a:spLocks noGrp="1" noChangeArrowheads="1"/>
          </p:cNvSpPr>
          <p:nvPr>
            <p:ph idx="1"/>
          </p:nvPr>
        </p:nvSpPr>
        <p:spPr>
          <a:xfrm>
            <a:off x="609600" y="2133600"/>
            <a:ext cx="8229600" cy="3886200"/>
          </a:xfrm>
        </p:spPr>
        <p:txBody>
          <a:bodyPr>
            <a:normAutofit/>
          </a:bodyPr>
          <a:lstStyle/>
          <a:p>
            <a:r>
              <a:rPr lang="en-US" dirty="0"/>
              <a:t>Project quality management ensures </a:t>
            </a:r>
            <a:r>
              <a:rPr lang="en-US" dirty="0" smtClean="0"/>
              <a:t>that the </a:t>
            </a:r>
            <a:r>
              <a:rPr lang="en-US" dirty="0"/>
              <a:t>project will satisfy the needs for </a:t>
            </a:r>
            <a:r>
              <a:rPr lang="en-US" dirty="0" smtClean="0"/>
              <a:t>which it </a:t>
            </a:r>
            <a:r>
              <a:rPr lang="en-US" dirty="0"/>
              <a:t>was undertaken.</a:t>
            </a:r>
          </a:p>
          <a:p>
            <a:r>
              <a:rPr lang="en-US" dirty="0" smtClean="0"/>
              <a:t>Main </a:t>
            </a:r>
            <a:r>
              <a:rPr lang="en-US" dirty="0"/>
              <a:t>processes include:</a:t>
            </a:r>
            <a:endParaRPr lang="en-US" dirty="0" smtClean="0"/>
          </a:p>
          <a:p>
            <a:pPr lvl="1">
              <a:lnSpc>
                <a:spcPct val="90000"/>
              </a:lnSpc>
            </a:pPr>
            <a:r>
              <a:rPr lang="en-US" dirty="0" smtClean="0"/>
              <a:t>Quality </a:t>
            </a:r>
            <a:r>
              <a:rPr lang="en-US" dirty="0" smtClean="0"/>
              <a:t>planning </a:t>
            </a:r>
            <a:endParaRPr lang="en-US" dirty="0" smtClean="0"/>
          </a:p>
          <a:p>
            <a:pPr lvl="1">
              <a:lnSpc>
                <a:spcPct val="90000"/>
              </a:lnSpc>
            </a:pPr>
            <a:r>
              <a:rPr lang="en-US" dirty="0" smtClean="0"/>
              <a:t>Quality assurance</a:t>
            </a:r>
          </a:p>
          <a:p>
            <a:pPr lvl="1">
              <a:lnSpc>
                <a:spcPct val="90000"/>
              </a:lnSpc>
            </a:pPr>
            <a:r>
              <a:rPr lang="en-US" dirty="0" smtClean="0"/>
              <a:t>Quality control</a:t>
            </a:r>
          </a:p>
        </p:txBody>
      </p:sp>
      <p:sp>
        <p:nvSpPr>
          <p:cNvPr id="4" name="Slide Number Placeholder 3"/>
          <p:cNvSpPr>
            <a:spLocks noGrp="1"/>
          </p:cNvSpPr>
          <p:nvPr>
            <p:ph type="sldNum" sz="quarter" idx="12"/>
          </p:nvPr>
        </p:nvSpPr>
        <p:spPr/>
        <p:txBody>
          <a:bodyPr/>
          <a:lstStyle/>
          <a:p>
            <a:pPr>
              <a:defRPr/>
            </a:pPr>
            <a:fld id="{3D54519C-05AD-4A3E-A5C6-E48C260C2D59}" type="slidenum">
              <a:rPr lang="en-US"/>
              <a:pPr>
                <a:defRPr/>
              </a:pPr>
              <a:t>5</a:t>
            </a:fld>
            <a:endParaRPr lang="en-US"/>
          </a:p>
        </p:txBody>
      </p:sp>
    </p:spTree>
    <p:extLst>
      <p:ext uri="{BB962C8B-B14F-4D97-AF65-F5344CB8AC3E}">
        <p14:creationId xmlns:p14="http://schemas.microsoft.com/office/powerpoint/2010/main" val="20387736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a:p>
        </p:txBody>
      </p:sp>
      <p:pic>
        <p:nvPicPr>
          <p:cNvPr id="4" name="Picture 3"/>
          <p:cNvPicPr>
            <a:picLocks noChangeAspect="1"/>
          </p:cNvPicPr>
          <p:nvPr/>
        </p:nvPicPr>
        <p:blipFill>
          <a:blip r:embed="rId2"/>
          <a:stretch>
            <a:fillRect/>
          </a:stretch>
        </p:blipFill>
        <p:spPr>
          <a:xfrm>
            <a:off x="0" y="457200"/>
            <a:ext cx="9144000" cy="6248400"/>
          </a:xfrm>
          <a:prstGeom prst="rect">
            <a:avLst/>
          </a:prstGeom>
        </p:spPr>
      </p:pic>
      <p:sp>
        <p:nvSpPr>
          <p:cNvPr id="5" name="Rectangle 4"/>
          <p:cNvSpPr/>
          <p:nvPr/>
        </p:nvSpPr>
        <p:spPr>
          <a:xfrm>
            <a:off x="304800" y="1905000"/>
            <a:ext cx="4572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p:cNvSpPr/>
          <p:nvPr/>
        </p:nvSpPr>
        <p:spPr>
          <a:xfrm>
            <a:off x="3352800" y="1905000"/>
            <a:ext cx="4572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p:cNvSpPr/>
          <p:nvPr/>
        </p:nvSpPr>
        <p:spPr>
          <a:xfrm>
            <a:off x="6400800" y="1905000"/>
            <a:ext cx="4572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6926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35769" y="301625"/>
            <a:ext cx="8229600" cy="1143000"/>
          </a:xfrm>
        </p:spPr>
        <p:txBody>
          <a:bodyPr/>
          <a:lstStyle/>
          <a:p>
            <a:r>
              <a:rPr lang="en-US" b="1" dirty="0" smtClean="0">
                <a:effectLst>
                  <a:outerShdw blurRad="38100" dist="38100" dir="2700000" algn="tl">
                    <a:srgbClr val="000000">
                      <a:alpha val="43137"/>
                    </a:srgbClr>
                  </a:outerShdw>
                </a:effectLst>
              </a:rPr>
              <a:t>Quality Planning</a:t>
            </a:r>
          </a:p>
        </p:txBody>
      </p:sp>
      <p:sp>
        <p:nvSpPr>
          <p:cNvPr id="218115" name="Rectangle 3"/>
          <p:cNvSpPr>
            <a:spLocks noGrp="1" noChangeArrowheads="1"/>
          </p:cNvSpPr>
          <p:nvPr>
            <p:ph idx="1"/>
          </p:nvPr>
        </p:nvSpPr>
        <p:spPr>
          <a:xfrm>
            <a:off x="457200" y="1219200"/>
            <a:ext cx="8186738" cy="4791075"/>
          </a:xfrm>
        </p:spPr>
        <p:txBody>
          <a:bodyPr>
            <a:normAutofit lnSpcReduction="10000"/>
          </a:bodyPr>
          <a:lstStyle/>
          <a:p>
            <a:pPr marL="493776" indent="-457200" algn="just">
              <a:lnSpc>
                <a:spcPct val="90000"/>
              </a:lnSpc>
              <a:defRPr/>
            </a:pPr>
            <a:endParaRPr lang="en-US" dirty="0" smtClean="0"/>
          </a:p>
          <a:p>
            <a:pPr marL="493776" indent="-457200" algn="just">
              <a:lnSpc>
                <a:spcPct val="90000"/>
              </a:lnSpc>
              <a:defRPr/>
            </a:pPr>
            <a:r>
              <a:rPr lang="en-US" dirty="0"/>
              <a:t>I</a:t>
            </a:r>
            <a:r>
              <a:rPr lang="en-US" dirty="0" smtClean="0"/>
              <a:t>dentifying which quality standards are relevant to the project and how to satisfy them </a:t>
            </a:r>
          </a:p>
          <a:p>
            <a:pPr marL="493776" indent="-457200" algn="just">
              <a:lnSpc>
                <a:spcPct val="90000"/>
              </a:lnSpc>
              <a:defRPr/>
            </a:pPr>
            <a:r>
              <a:rPr lang="en-US" dirty="0" smtClean="0"/>
              <a:t>It </a:t>
            </a:r>
            <a:r>
              <a:rPr lang="en-US" dirty="0"/>
              <a:t>is important to design in quality and communicate important factors that directly contribute to meeting the customer’s requirements</a:t>
            </a:r>
          </a:p>
          <a:p>
            <a:pPr marL="493776" indent="-457200" algn="just">
              <a:lnSpc>
                <a:spcPct val="90000"/>
              </a:lnSpc>
              <a:defRPr/>
            </a:pPr>
            <a:r>
              <a:rPr lang="en-US" dirty="0"/>
              <a:t>Design of experiments helps identify which variables have the most influence on the overall outcome of a </a:t>
            </a:r>
            <a:r>
              <a:rPr lang="en-US" dirty="0" smtClean="0"/>
              <a:t>process</a:t>
            </a:r>
            <a:endParaRPr lang="en-US" dirty="0"/>
          </a:p>
        </p:txBody>
      </p:sp>
      <p:sp>
        <p:nvSpPr>
          <p:cNvPr id="4" name="Slide Number Placeholder 3"/>
          <p:cNvSpPr>
            <a:spLocks noGrp="1"/>
          </p:cNvSpPr>
          <p:nvPr>
            <p:ph type="sldNum" sz="quarter" idx="12"/>
          </p:nvPr>
        </p:nvSpPr>
        <p:spPr/>
        <p:txBody>
          <a:bodyPr/>
          <a:lstStyle/>
          <a:p>
            <a:pPr>
              <a:defRPr/>
            </a:pPr>
            <a:fld id="{ACF9AA6D-1F5D-4EA3-A5CB-0E148A69C5D4}" type="slidenum">
              <a:rPr lang="en-US"/>
              <a:pPr>
                <a:defRPr/>
              </a:pPr>
              <a:t>7</a:t>
            </a:fld>
            <a:endParaRPr lang="en-US"/>
          </a:p>
        </p:txBody>
      </p:sp>
    </p:spTree>
    <p:extLst>
      <p:ext uri="{BB962C8B-B14F-4D97-AF65-F5344CB8AC3E}">
        <p14:creationId xmlns:p14="http://schemas.microsoft.com/office/powerpoint/2010/main" val="2227383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149225"/>
            <a:ext cx="8229600" cy="1143000"/>
          </a:xfrm>
        </p:spPr>
        <p:txBody>
          <a:bodyPr/>
          <a:lstStyle/>
          <a:p>
            <a:r>
              <a:rPr lang="en-US" b="1" dirty="0" smtClean="0">
                <a:effectLst>
                  <a:outerShdw blurRad="38100" dist="38100" dir="2700000" algn="tl">
                    <a:srgbClr val="000000">
                      <a:alpha val="43137"/>
                    </a:srgbClr>
                  </a:outerShdw>
                </a:effectLst>
              </a:rPr>
              <a:t>Quality Assurance</a:t>
            </a:r>
          </a:p>
        </p:txBody>
      </p:sp>
      <p:sp>
        <p:nvSpPr>
          <p:cNvPr id="19459" name="Rectangle 3"/>
          <p:cNvSpPr>
            <a:spLocks noGrp="1" noChangeArrowheads="1"/>
          </p:cNvSpPr>
          <p:nvPr>
            <p:ph idx="1"/>
          </p:nvPr>
        </p:nvSpPr>
        <p:spPr>
          <a:xfrm>
            <a:off x="374176" y="1275165"/>
            <a:ext cx="8686800" cy="4791075"/>
          </a:xfrm>
        </p:spPr>
        <p:txBody>
          <a:bodyPr>
            <a:normAutofit fontScale="85000" lnSpcReduction="10000"/>
          </a:bodyPr>
          <a:lstStyle/>
          <a:p>
            <a:pPr algn="just">
              <a:lnSpc>
                <a:spcPct val="90000"/>
              </a:lnSpc>
            </a:pPr>
            <a:r>
              <a:rPr lang="en-US" dirty="0" smtClean="0"/>
              <a:t>Quality assurance includes all the activities related to satisfying the relevant quality standards for a project</a:t>
            </a:r>
          </a:p>
          <a:p>
            <a:pPr algn="just">
              <a:lnSpc>
                <a:spcPct val="90000"/>
              </a:lnSpc>
            </a:pPr>
            <a:r>
              <a:rPr lang="en-US" dirty="0" smtClean="0"/>
              <a:t>Another goal of quality assurance is continuous quality improvement</a:t>
            </a:r>
          </a:p>
          <a:p>
            <a:pPr algn="just">
              <a:lnSpc>
                <a:spcPct val="90000"/>
              </a:lnSpc>
            </a:pPr>
            <a:r>
              <a:rPr lang="en-US" b="1" dirty="0" smtClean="0"/>
              <a:t>Benchmarking</a:t>
            </a:r>
            <a:r>
              <a:rPr lang="en-US" dirty="0" smtClean="0"/>
              <a:t> generates ideas for quality improvements by comparing specific project practices or product characteristics to those of other projects or products within or outside the performing organization. </a:t>
            </a:r>
          </a:p>
          <a:p>
            <a:pPr algn="just">
              <a:lnSpc>
                <a:spcPct val="90000"/>
              </a:lnSpc>
            </a:pPr>
            <a:r>
              <a:rPr lang="en-US" dirty="0" smtClean="0"/>
              <a:t>A </a:t>
            </a:r>
            <a:r>
              <a:rPr lang="en-US" b="1" dirty="0" smtClean="0"/>
              <a:t>quality audit </a:t>
            </a:r>
            <a:r>
              <a:rPr lang="en-US" dirty="0" smtClean="0"/>
              <a:t>is a structured review of specific quality management activities that help identify lessons learned that could improve performance on current or future projects.</a:t>
            </a:r>
          </a:p>
          <a:p>
            <a:pPr algn="just">
              <a:lnSpc>
                <a:spcPct val="90000"/>
              </a:lnSpc>
            </a:pPr>
            <a:endParaRPr lang="en-US" dirty="0" smtClean="0"/>
          </a:p>
        </p:txBody>
      </p:sp>
      <p:sp>
        <p:nvSpPr>
          <p:cNvPr id="4" name="Slide Number Placeholder 3"/>
          <p:cNvSpPr>
            <a:spLocks noGrp="1"/>
          </p:cNvSpPr>
          <p:nvPr>
            <p:ph type="sldNum" sz="quarter" idx="12"/>
          </p:nvPr>
        </p:nvSpPr>
        <p:spPr/>
        <p:txBody>
          <a:bodyPr/>
          <a:lstStyle/>
          <a:p>
            <a:pPr>
              <a:defRPr/>
            </a:pPr>
            <a:fld id="{70C4A7D9-10B5-46C3-9E62-52B8682A0AA7}" type="slidenum">
              <a:rPr lang="en-US"/>
              <a:pPr>
                <a:defRPr/>
              </a:pPr>
              <a:t>8</a:t>
            </a:fld>
            <a:endParaRPr lang="en-US"/>
          </a:p>
        </p:txBody>
      </p:sp>
    </p:spTree>
    <p:extLst>
      <p:ext uri="{BB962C8B-B14F-4D97-AF65-F5344CB8AC3E}">
        <p14:creationId xmlns:p14="http://schemas.microsoft.com/office/powerpoint/2010/main" val="34377554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65161" y="381000"/>
            <a:ext cx="8229600" cy="1143000"/>
          </a:xfrm>
        </p:spPr>
        <p:txBody>
          <a:bodyPr/>
          <a:lstStyle/>
          <a:p>
            <a:r>
              <a:rPr lang="en-US" b="1" dirty="0" smtClean="0">
                <a:effectLst>
                  <a:outerShdw blurRad="38100" dist="38100" dir="2700000" algn="tl">
                    <a:srgbClr val="000000">
                      <a:alpha val="43137"/>
                    </a:srgbClr>
                  </a:outerShdw>
                </a:effectLst>
              </a:rPr>
              <a:t>Quality Control</a:t>
            </a:r>
          </a:p>
        </p:txBody>
      </p:sp>
      <p:sp>
        <p:nvSpPr>
          <p:cNvPr id="220163" name="Rectangle 3"/>
          <p:cNvSpPr>
            <a:spLocks noGrp="1" noChangeArrowheads="1"/>
          </p:cNvSpPr>
          <p:nvPr>
            <p:ph idx="1"/>
          </p:nvPr>
        </p:nvSpPr>
        <p:spPr>
          <a:xfrm>
            <a:off x="457200" y="1295400"/>
            <a:ext cx="8229600" cy="5060950"/>
          </a:xfrm>
        </p:spPr>
        <p:txBody>
          <a:bodyPr>
            <a:normAutofit fontScale="92500" lnSpcReduction="20000"/>
          </a:bodyPr>
          <a:lstStyle/>
          <a:p>
            <a:pPr marL="493776" indent="-457200" algn="just">
              <a:lnSpc>
                <a:spcPct val="90000"/>
              </a:lnSpc>
              <a:defRPr/>
            </a:pPr>
            <a:r>
              <a:rPr lang="en-US" dirty="0" smtClean="0"/>
              <a:t>Monitoring specific project results to ensure that they comply with the relevant quality standards while identifying ways to improve overall quality</a:t>
            </a:r>
          </a:p>
          <a:p>
            <a:pPr marL="493776" indent="-457200" algn="just">
              <a:lnSpc>
                <a:spcPct val="90000"/>
              </a:lnSpc>
              <a:defRPr/>
            </a:pPr>
            <a:endParaRPr lang="en-US" dirty="0" smtClean="0"/>
          </a:p>
          <a:p>
            <a:pPr marL="493776" indent="-457200" algn="just">
              <a:lnSpc>
                <a:spcPct val="90000"/>
              </a:lnSpc>
              <a:defRPr/>
            </a:pPr>
            <a:r>
              <a:rPr lang="en-US" dirty="0" smtClean="0"/>
              <a:t>The </a:t>
            </a:r>
            <a:r>
              <a:rPr lang="en-US" dirty="0"/>
              <a:t>main outputs of quality control are</a:t>
            </a:r>
          </a:p>
          <a:p>
            <a:pPr marL="905256" lvl="1" indent="-457200" algn="just">
              <a:lnSpc>
                <a:spcPct val="90000"/>
              </a:lnSpc>
              <a:defRPr/>
            </a:pPr>
            <a:r>
              <a:rPr lang="en-US" dirty="0"/>
              <a:t>acceptance decisions</a:t>
            </a:r>
          </a:p>
          <a:p>
            <a:pPr marL="905256" lvl="1" indent="-457200" algn="just">
              <a:lnSpc>
                <a:spcPct val="90000"/>
              </a:lnSpc>
              <a:defRPr/>
            </a:pPr>
            <a:r>
              <a:rPr lang="en-US" dirty="0"/>
              <a:t>rework</a:t>
            </a:r>
          </a:p>
          <a:p>
            <a:pPr marL="905256" lvl="1" indent="-457200" algn="just">
              <a:lnSpc>
                <a:spcPct val="90000"/>
              </a:lnSpc>
              <a:defRPr/>
            </a:pPr>
            <a:r>
              <a:rPr lang="en-US" dirty="0"/>
              <a:t>process adjustments</a:t>
            </a:r>
          </a:p>
          <a:p>
            <a:pPr marL="493776" indent="-457200" algn="just">
              <a:lnSpc>
                <a:spcPct val="90000"/>
              </a:lnSpc>
              <a:defRPr/>
            </a:pPr>
            <a:r>
              <a:rPr lang="en-US" dirty="0"/>
              <a:t>Some tools and techniques include</a:t>
            </a:r>
          </a:p>
          <a:p>
            <a:pPr marL="905256" lvl="1" indent="-457200" algn="just">
              <a:lnSpc>
                <a:spcPct val="90000"/>
              </a:lnSpc>
              <a:defRPr/>
            </a:pPr>
            <a:r>
              <a:rPr lang="en-US" dirty="0"/>
              <a:t>Pareto analysis</a:t>
            </a:r>
          </a:p>
          <a:p>
            <a:pPr marL="905256" lvl="1" indent="-457200" algn="just">
              <a:lnSpc>
                <a:spcPct val="90000"/>
              </a:lnSpc>
              <a:defRPr/>
            </a:pPr>
            <a:r>
              <a:rPr lang="en-US" dirty="0"/>
              <a:t>statistical sampling</a:t>
            </a:r>
          </a:p>
          <a:p>
            <a:pPr marL="905256" lvl="1" indent="-457200" algn="just">
              <a:lnSpc>
                <a:spcPct val="90000"/>
              </a:lnSpc>
              <a:defRPr/>
            </a:pPr>
            <a:r>
              <a:rPr lang="en-US" dirty="0"/>
              <a:t>Six Sigma</a:t>
            </a:r>
          </a:p>
          <a:p>
            <a:pPr marL="905256" lvl="1" indent="-457200" algn="just">
              <a:lnSpc>
                <a:spcPct val="90000"/>
              </a:lnSpc>
              <a:defRPr/>
            </a:pPr>
            <a:r>
              <a:rPr lang="en-US" dirty="0"/>
              <a:t>quality control charts</a:t>
            </a:r>
          </a:p>
        </p:txBody>
      </p:sp>
      <p:sp>
        <p:nvSpPr>
          <p:cNvPr id="4" name="Slide Number Placeholder 3"/>
          <p:cNvSpPr>
            <a:spLocks noGrp="1"/>
          </p:cNvSpPr>
          <p:nvPr>
            <p:ph type="sldNum" sz="quarter" idx="12"/>
          </p:nvPr>
        </p:nvSpPr>
        <p:spPr/>
        <p:txBody>
          <a:bodyPr/>
          <a:lstStyle/>
          <a:p>
            <a:pPr>
              <a:defRPr/>
            </a:pPr>
            <a:fld id="{BF7A8023-0D3A-4A16-A77C-15C5E027EE5E}" type="slidenum">
              <a:rPr lang="en-US"/>
              <a:pPr>
                <a:defRPr/>
              </a:pPr>
              <a:t>9</a:t>
            </a:fld>
            <a:endParaRPr lang="en-US"/>
          </a:p>
        </p:txBody>
      </p:sp>
    </p:spTree>
    <p:extLst>
      <p:ext uri="{BB962C8B-B14F-4D97-AF65-F5344CB8AC3E}">
        <p14:creationId xmlns:p14="http://schemas.microsoft.com/office/powerpoint/2010/main" val="1704663227"/>
      </p:ext>
    </p:extLst>
  </p:cSld>
  <p:clrMapOvr>
    <a:masterClrMapping/>
  </p:clrMapOvr>
  <p:timing>
    <p:tnLst>
      <p:par>
        <p:cTn id="1" dur="indefinite" restart="never" nodeType="tmRoot"/>
      </p:par>
    </p:tnLst>
  </p:timing>
</p:sld>
</file>

<file path=ppt/theme/theme1.xml><?xml version="1.0" encoding="utf-8"?>
<a:theme xmlns:a="http://schemas.openxmlformats.org/drawingml/2006/main" name="HNDI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LIATE LMS Template Powerpoint.potx" id="{834BBA8E-E226-4EB3-8570-5854F68CB0D9}" vid="{6D1B1A72-C77D-442A-B8E7-8D70EDFC1F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SLIATE LMS Template Powerpoint</Template>
  <TotalTime>107</TotalTime>
  <Words>1316</Words>
  <Application>Microsoft Office PowerPoint</Application>
  <PresentationFormat>On-screen Show (4:3)</PresentationFormat>
  <Paragraphs>152</Paragraphs>
  <Slides>27</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3" baseType="lpstr">
      <vt:lpstr>Arial</vt:lpstr>
      <vt:lpstr>Calibri</vt:lpstr>
      <vt:lpstr>Times New Roman</vt:lpstr>
      <vt:lpstr>Wingdings</vt:lpstr>
      <vt:lpstr>HNDIT</vt:lpstr>
      <vt:lpstr>Document</vt:lpstr>
      <vt:lpstr>IT Project Management </vt:lpstr>
      <vt:lpstr>Learning Outcomes </vt:lpstr>
      <vt:lpstr>Quality of Information Technology Projects</vt:lpstr>
      <vt:lpstr>What Is Quality?</vt:lpstr>
      <vt:lpstr>Project Quality Management Processes</vt:lpstr>
      <vt:lpstr>PowerPoint Presentation</vt:lpstr>
      <vt:lpstr>Quality Planning</vt:lpstr>
      <vt:lpstr>Quality Assurance</vt:lpstr>
      <vt:lpstr>Quality Control</vt:lpstr>
      <vt:lpstr>Pareto Analysis</vt:lpstr>
      <vt:lpstr>Statistical Sampling</vt:lpstr>
      <vt:lpstr>Commonly Used Certainty Factors</vt:lpstr>
      <vt:lpstr>Testing</vt:lpstr>
      <vt:lpstr>Types of Tests</vt:lpstr>
      <vt:lpstr>Six Sigma Defined</vt:lpstr>
      <vt:lpstr>DMAIC</vt:lpstr>
      <vt:lpstr>Quality Control Charts</vt:lpstr>
      <vt:lpstr>Sample Quality Control Chart</vt:lpstr>
      <vt:lpstr>ISO Standards</vt:lpstr>
      <vt:lpstr>Improving Information Technology Project Quality</vt:lpstr>
      <vt:lpstr>Leadership</vt:lpstr>
      <vt:lpstr>The Cost of Quality</vt:lpstr>
      <vt:lpstr>Five Cost Categories Related to Quality</vt:lpstr>
      <vt:lpstr>Organizational Influences, Workplace Factors, and Quality</vt:lpstr>
      <vt:lpstr>Expectations and Cultural Differences in Quality</vt:lpstr>
      <vt:lpstr>Maturity Models</vt:lpstr>
      <vt:lpstr>Maintenance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Project Management</dc:title>
  <dc:creator>Acer</dc:creator>
  <cp:lastModifiedBy>Acer</cp:lastModifiedBy>
  <cp:revision>5</cp:revision>
  <dcterms:created xsi:type="dcterms:W3CDTF">2018-07-25T07:10:20Z</dcterms:created>
  <dcterms:modified xsi:type="dcterms:W3CDTF">2019-08-18T08:19:13Z</dcterms:modified>
</cp:coreProperties>
</file>