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8"/>
  </p:notes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23204-145E-4E9A-8825-0DF9FD80C698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77AEE-D46A-4C91-9543-7FBC6ED44F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3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143F5A-A5F0-46A4-8826-62D9B1122C43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8252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6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3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6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3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4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4648200" y="2362200"/>
            <a:ext cx="4419600" cy="1828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smtClean="0"/>
              <a:t>HNDIT2302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sz="3600" b="1" dirty="0"/>
              <a:t>IT Project Management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4876800"/>
            <a:ext cx="83783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Human Resource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19219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E00-3AB6-4B33-8AF4-36EEF843ED3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Empathic Listening and Rapport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86738" cy="39624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Good project managers are empathic listeners; they listen with the intent to understand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Before you can communicate with others, you have to have rapport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Mirroring is a technique to help establish rapport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IT professionals often need to develop empathic listening and other people skills to improve relationships with users and other stakeholders</a:t>
            </a:r>
          </a:p>
        </p:txBody>
      </p:sp>
    </p:spTree>
    <p:extLst>
      <p:ext uri="{BB962C8B-B14F-4D97-AF65-F5344CB8AC3E}">
        <p14:creationId xmlns:p14="http://schemas.microsoft.com/office/powerpoint/2010/main" val="2842716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39CBB-E11A-4ACB-8303-0FF69C4E816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Improving Relationships Between Users and Developers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/>
              <a:t>Some organizations require business people, not IT people, to take the lead in determining and justifying investments in new computer systems</a:t>
            </a:r>
          </a:p>
          <a:p>
            <a:r>
              <a:rPr lang="en-US" altLang="en-US"/>
              <a:t>CIOs push their staff to recognize that the needs of the business must drive all technology decisions</a:t>
            </a:r>
          </a:p>
          <a:p>
            <a:r>
              <a:rPr lang="en-US" altLang="en-US"/>
              <a:t>Some companies reshape their IT units to look and perform like consulting firms</a:t>
            </a:r>
          </a:p>
        </p:txBody>
      </p:sp>
    </p:spTree>
    <p:extLst>
      <p:ext uri="{BB962C8B-B14F-4D97-AF65-F5344CB8AC3E}">
        <p14:creationId xmlns:p14="http://schemas.microsoft.com/office/powerpoint/2010/main" val="165154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687B-224E-4D3E-BB38-E27FDBE4361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Organizational Planning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86738" cy="479107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altLang="en-US" sz="3600" dirty="0"/>
              <a:t>Organizational planning involves identifying, documenting, and assigning project roles, responsibilities, and reporting relationships</a:t>
            </a:r>
          </a:p>
          <a:p>
            <a:pPr algn="just">
              <a:lnSpc>
                <a:spcPct val="90000"/>
              </a:lnSpc>
            </a:pPr>
            <a:r>
              <a:rPr lang="en-US" altLang="en-US" sz="3600" dirty="0"/>
              <a:t>Outputs and processes include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3200" dirty="0"/>
              <a:t>project organizational charts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3200" dirty="0"/>
              <a:t>work definition and assignment process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3200" dirty="0"/>
              <a:t>responsibility assignment matrixes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3200" dirty="0"/>
              <a:t>resource histograms</a:t>
            </a:r>
          </a:p>
        </p:txBody>
      </p:sp>
    </p:spTree>
    <p:extLst>
      <p:ext uri="{BB962C8B-B14F-4D97-AF65-F5344CB8AC3E}">
        <p14:creationId xmlns:p14="http://schemas.microsoft.com/office/powerpoint/2010/main" val="49427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Organizational Planning</a:t>
            </a:r>
            <a:endParaRPr lang="pt-B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0278" name="Picture 6" descr="U:\9_organizational_plann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1971675"/>
            <a:ext cx="819467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38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FB8C-F720-44EE-A81C-488725B51C5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</a:t>
            </a:r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Organizational Chart for a Large IT Project</a:t>
            </a:r>
            <a:endParaRPr lang="en-US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6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85875"/>
            <a:ext cx="822960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023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B4EE5-DC2E-4B98-9CE3-C2686A81C03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Definition and Assignment Process</a:t>
            </a:r>
          </a:p>
        </p:txBody>
      </p:sp>
      <p:pic>
        <p:nvPicPr>
          <p:cNvPr id="3072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295400"/>
            <a:ext cx="8294687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981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511DF-8850-466A-BA4B-DDA20B86CC2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Responsibility Assignment Matrix (RAM)</a:t>
            </a:r>
          </a:p>
        </p:txBody>
      </p:sp>
      <p:pic>
        <p:nvPicPr>
          <p:cNvPr id="308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2276475"/>
            <a:ext cx="822007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939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CD4AE-321D-449F-ACA0-9C87A64D900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Showing Stakeholder Roles</a:t>
            </a:r>
          </a:p>
        </p:txBody>
      </p:sp>
      <p:pic>
        <p:nvPicPr>
          <p:cNvPr id="309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84860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813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9DE1B-979D-4FAC-A3AF-19BDF8ED49F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RACI Chart</a:t>
            </a:r>
          </a:p>
        </p:txBody>
      </p:sp>
      <p:pic>
        <p:nvPicPr>
          <p:cNvPr id="3317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6" b="25000"/>
          <a:stretch>
            <a:fillRect/>
          </a:stretch>
        </p:blipFill>
        <p:spPr bwMode="auto">
          <a:xfrm>
            <a:off x="0" y="1066800"/>
            <a:ext cx="91440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1371600" y="4267200"/>
            <a:ext cx="6465888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R = responsibility, only one R per task</a:t>
            </a:r>
          </a:p>
          <a:p>
            <a:r>
              <a:rPr lang="en-US" altLang="en-US" sz="3200"/>
              <a:t>A = accountability</a:t>
            </a:r>
          </a:p>
          <a:p>
            <a:r>
              <a:rPr lang="en-US" altLang="en-US" sz="3200"/>
              <a:t>C = consultation</a:t>
            </a:r>
          </a:p>
          <a:p>
            <a:r>
              <a:rPr lang="en-US" altLang="en-US" sz="3200"/>
              <a:t>I =  informed</a:t>
            </a:r>
          </a:p>
        </p:txBody>
      </p:sp>
    </p:spTree>
    <p:extLst>
      <p:ext uri="{BB962C8B-B14F-4D97-AF65-F5344CB8AC3E}">
        <p14:creationId xmlns:p14="http://schemas.microsoft.com/office/powerpoint/2010/main" val="973860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6724F-8C12-4EEA-B8A2-45C0B65A371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Resource Histogram</a:t>
            </a:r>
          </a:p>
        </p:txBody>
      </p:sp>
      <p:pic>
        <p:nvPicPr>
          <p:cNvPr id="3102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705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806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41839-D509-4FE7-A812-D781F39384A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Objectives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5486400"/>
          </a:xfrm>
        </p:spPr>
        <p:txBody>
          <a:bodyPr>
            <a:normAutofit/>
          </a:bodyPr>
          <a:lstStyle/>
          <a:p>
            <a:r>
              <a:rPr lang="en-US" dirty="0"/>
              <a:t>Define project human resource management and describe its </a:t>
            </a:r>
            <a:r>
              <a:rPr lang="en-US" dirty="0" smtClean="0"/>
              <a:t>processes. </a:t>
            </a:r>
            <a:endParaRPr lang="en-US" dirty="0"/>
          </a:p>
          <a:p>
            <a:r>
              <a:rPr lang="en-US" dirty="0"/>
              <a:t>Summarize key concepts for managing people</a:t>
            </a:r>
          </a:p>
          <a:p>
            <a:r>
              <a:rPr lang="en-US" dirty="0"/>
              <a:t>Identify the tools for HR management (project organizational chart, responsibility assignment matrix, and resource histogram) </a:t>
            </a:r>
          </a:p>
          <a:p>
            <a:r>
              <a:rPr lang="en-US" dirty="0"/>
              <a:t>Explain the concepts of resource assignments, resource loading, and </a:t>
            </a:r>
            <a:r>
              <a:rPr lang="en-US" dirty="0" smtClean="0"/>
              <a:t>resource leveling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97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FD78C-864F-49BE-98D8-2C0E7CF70FD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Staff Acquisition</a:t>
            </a:r>
            <a:endParaRPr lang="en-US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4572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dirty="0"/>
              <a:t>Staffing plans and good hiring procedures are important in staff acquisition, as are incentives for recruiting and retention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/>
              <a:t>Some companies give their employees one dollar for every hour a new person they helped hire works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/>
              <a:t>Some organizations allow people to work from home as an incentive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/>
              <a:t>Research shows that people leave their jobs because they don’t make a difference, don’t get proper recognition, aren’t learning anything new, don’t like their coworkers, and want to earn more money</a:t>
            </a:r>
          </a:p>
          <a:p>
            <a:pPr algn="just"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2361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Staff Acquisition</a:t>
            </a:r>
            <a:endParaRPr lang="pt-B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1302" name="Picture 6" descr="U:\9_staff_acquisi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668463"/>
            <a:ext cx="8150225" cy="352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649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C7D2-3EE1-4AAB-9DB8-E7703A09638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Loading and Leveling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Resource loading refers to the amount of individual resources an existing project schedule requires during specific time periods</a:t>
            </a:r>
          </a:p>
          <a:p>
            <a:r>
              <a:rPr lang="en-US" altLang="en-US"/>
              <a:t>Resource histograms show resource loading</a:t>
            </a:r>
          </a:p>
          <a:p>
            <a:r>
              <a:rPr lang="en-US" altLang="en-US"/>
              <a:t>Overallocation means more resources than are available are assigned to perform work at a given time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9807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BCBA5-D569-46E0-9233-1F7F6FFF07DC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Leveling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Resource leveling is a technique for resolving resource conflicts by delaying tasks</a:t>
            </a:r>
          </a:p>
          <a:p>
            <a:pPr algn="just"/>
            <a:r>
              <a:rPr lang="en-US" altLang="en-US" dirty="0"/>
              <a:t>The main purpose of resource leveling is to create a smoother distribution of resource usage and reduce </a:t>
            </a:r>
            <a:r>
              <a:rPr lang="en-US" altLang="en-US" dirty="0" smtClean="0"/>
              <a:t>over allocation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5269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5DF57-AC53-446A-9D49-C2C23D1BA2B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8001000" cy="685800"/>
          </a:xfrm>
        </p:spPr>
        <p:txBody>
          <a:bodyPr/>
          <a:lstStyle/>
          <a:p>
            <a:r>
              <a:rPr lang="en-US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</a:t>
            </a:r>
            <a:r>
              <a:rPr lang="en-US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Leveling Example</a:t>
            </a:r>
            <a:endParaRPr lang="en-US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6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57250"/>
            <a:ext cx="65532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58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0FDB0-932B-43D1-B752-65575C7C90D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Development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en-US" dirty="0"/>
              <a:t>It takes teamwork to successfully complete most projects</a:t>
            </a:r>
          </a:p>
          <a:p>
            <a:pPr algn="just"/>
            <a:r>
              <a:rPr lang="en-US" altLang="en-US" dirty="0"/>
              <a:t>Training can help people understand themselves, each other, and how to work better in teams</a:t>
            </a:r>
          </a:p>
          <a:p>
            <a:pPr algn="just"/>
            <a:r>
              <a:rPr lang="en-US" altLang="en-US" dirty="0"/>
              <a:t>Team building activities include</a:t>
            </a:r>
          </a:p>
          <a:p>
            <a:pPr lvl="1" algn="just"/>
            <a:r>
              <a:rPr lang="en-US" altLang="en-US" dirty="0"/>
              <a:t>physical challenges</a:t>
            </a:r>
          </a:p>
          <a:p>
            <a:pPr lvl="1" algn="just"/>
            <a:r>
              <a:rPr lang="en-US" altLang="en-US" dirty="0"/>
              <a:t>psychological preference indicator tools</a:t>
            </a:r>
          </a:p>
          <a:p>
            <a:pPr algn="just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88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Development</a:t>
            </a:r>
            <a:endParaRPr lang="pt-B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2326" name="Picture 6" descr="U:\9_team_developmen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725613"/>
            <a:ext cx="8035925" cy="340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316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0B24C-5870-434B-808E-E111DBAB6A5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Styles Profile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/>
              <a:t>People are perceived as behaving primarily in one of four zones, based on their assertiveness and responsiveness:</a:t>
            </a:r>
          </a:p>
          <a:p>
            <a:pPr lvl="1"/>
            <a:r>
              <a:rPr lang="en-US" altLang="en-US" sz="2400"/>
              <a:t>Drivers</a:t>
            </a:r>
          </a:p>
          <a:p>
            <a:pPr lvl="1"/>
            <a:r>
              <a:rPr lang="en-US" altLang="en-US" sz="2400"/>
              <a:t>Expressives</a:t>
            </a:r>
          </a:p>
          <a:p>
            <a:pPr lvl="1"/>
            <a:r>
              <a:rPr lang="en-US" altLang="en-US" sz="2400"/>
              <a:t>Analyticals</a:t>
            </a:r>
          </a:p>
          <a:p>
            <a:pPr lvl="1"/>
            <a:r>
              <a:rPr lang="en-US" altLang="en-US" sz="2400"/>
              <a:t>Amiables</a:t>
            </a:r>
          </a:p>
          <a:p>
            <a:r>
              <a:rPr lang="en-US" altLang="en-US" sz="2800"/>
              <a:t>People on opposite corners (drivers and amiables, analyticals and expressives) may have difficulties getting along</a:t>
            </a:r>
          </a:p>
        </p:txBody>
      </p:sp>
    </p:spTree>
    <p:extLst>
      <p:ext uri="{BB962C8B-B14F-4D97-AF65-F5344CB8AC3E}">
        <p14:creationId xmlns:p14="http://schemas.microsoft.com/office/powerpoint/2010/main" val="1405818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8770F-5E03-443E-A482-1234DA145C2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Styles</a:t>
            </a:r>
          </a:p>
        </p:txBody>
      </p:sp>
      <p:pic>
        <p:nvPicPr>
          <p:cNvPr id="3205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11312"/>
            <a:ext cx="6248400" cy="509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440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6245A-59EA-4252-8DC4-4FAF77025AC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Reward and Recognition Systems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Team-based reward and recognition systems can promote teamwork</a:t>
            </a:r>
          </a:p>
          <a:p>
            <a:r>
              <a:rPr lang="en-US" altLang="en-US"/>
              <a:t>Focus on rewarding teams for achieving specific goals</a:t>
            </a:r>
          </a:p>
          <a:p>
            <a:r>
              <a:rPr lang="en-US" altLang="en-US"/>
              <a:t>Allow time for team members to mentor and help each other to meet project goals and develop human resources</a:t>
            </a:r>
          </a:p>
        </p:txBody>
      </p:sp>
    </p:spTree>
    <p:extLst>
      <p:ext uri="{BB962C8B-B14F-4D97-AF65-F5344CB8AC3E}">
        <p14:creationId xmlns:p14="http://schemas.microsoft.com/office/powerpoint/2010/main" val="116820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25D1B-0A07-40EC-8FA5-1CEE1E5AD47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Project Human Resource Management?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Project human resource management includes the processes required to make the most effective use of the people involved with a project. Processes include</a:t>
            </a:r>
          </a:p>
          <a:p>
            <a:pPr lvl="1" algn="just"/>
            <a:r>
              <a:rPr lang="en-US" altLang="en-US" dirty="0"/>
              <a:t>Organizational planning</a:t>
            </a:r>
          </a:p>
          <a:p>
            <a:pPr lvl="1" algn="just"/>
            <a:r>
              <a:rPr lang="en-US" altLang="en-US" dirty="0"/>
              <a:t>Staff acquisition</a:t>
            </a:r>
          </a:p>
          <a:p>
            <a:pPr lvl="1" algn="just"/>
            <a:r>
              <a:rPr lang="en-US" altLang="en-US" dirty="0"/>
              <a:t>Team development</a:t>
            </a:r>
          </a:p>
        </p:txBody>
      </p:sp>
    </p:spTree>
    <p:extLst>
      <p:ext uri="{BB962C8B-B14F-4D97-AF65-F5344CB8AC3E}">
        <p14:creationId xmlns:p14="http://schemas.microsoft.com/office/powerpoint/2010/main" val="87976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CA1A7-50E6-4EFD-AA38-DD823A2B8781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Advice on Teams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86738" cy="364807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Focus on meeting project objectives and producing positive results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Fix the problem instead of blaming people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Establish regular, effective meetings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Nurture team members and encourage them to help each other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Acknowledge individual and group accomplishments</a:t>
            </a:r>
          </a:p>
        </p:txBody>
      </p:sp>
    </p:spTree>
    <p:extLst>
      <p:ext uri="{BB962C8B-B14F-4D97-AF65-F5344CB8AC3E}">
        <p14:creationId xmlns:p14="http://schemas.microsoft.com/office/powerpoint/2010/main" val="2201538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071DA-DC0C-4E2D-A8B5-B904CCF39104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Software to Assist in Human Resource Management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Software can help in producing RAMs and resource histograms </a:t>
            </a:r>
          </a:p>
          <a:p>
            <a:pPr algn="just"/>
            <a:r>
              <a:rPr lang="en-US" altLang="en-US" dirty="0"/>
              <a:t>Project management software includes several features related to human resource management such as </a:t>
            </a:r>
          </a:p>
          <a:p>
            <a:pPr lvl="1" algn="just"/>
            <a:r>
              <a:rPr lang="en-US" altLang="en-US" dirty="0"/>
              <a:t>viewing resource usage information</a:t>
            </a:r>
          </a:p>
          <a:p>
            <a:pPr lvl="1" algn="just"/>
            <a:r>
              <a:rPr lang="en-US" altLang="en-US" dirty="0"/>
              <a:t>identifying under and </a:t>
            </a:r>
            <a:r>
              <a:rPr lang="en-US" altLang="en-US" dirty="0" err="1"/>
              <a:t>overallocated</a:t>
            </a:r>
            <a:r>
              <a:rPr lang="en-US" altLang="en-US" dirty="0"/>
              <a:t> resources</a:t>
            </a:r>
          </a:p>
          <a:p>
            <a:pPr lvl="1" algn="just"/>
            <a:r>
              <a:rPr lang="en-US" altLang="en-US" dirty="0"/>
              <a:t>leveling resources</a:t>
            </a:r>
          </a:p>
          <a:p>
            <a:pPr lvl="1" algn="just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416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4F5BE-A2C9-4986-B6E5-6C8470D5BB85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 View from Microsoft Project</a:t>
            </a:r>
          </a:p>
        </p:txBody>
      </p:sp>
      <p:pic>
        <p:nvPicPr>
          <p:cNvPr id="3246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3" b="32016"/>
          <a:stretch>
            <a:fillRect/>
          </a:stretch>
        </p:blipFill>
        <p:spPr bwMode="auto">
          <a:xfrm>
            <a:off x="0" y="1990725"/>
            <a:ext cx="91440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1021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606CA-00E6-4030-8DC9-11393D0E682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25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 Report from Microsoft Project</a:t>
            </a:r>
          </a:p>
        </p:txBody>
      </p:sp>
      <p:pic>
        <p:nvPicPr>
          <p:cNvPr id="325636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31389"/>
          <a:stretch>
            <a:fillRect/>
          </a:stretch>
        </p:blipFill>
        <p:spPr bwMode="auto">
          <a:xfrm>
            <a:off x="0" y="2190750"/>
            <a:ext cx="91440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751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Human Resource Management</a:t>
            </a:r>
            <a:endParaRPr lang="pt-B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6420" name="Picture 4" descr="U:\9_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1250950"/>
            <a:ext cx="7485062" cy="560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68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US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40000"/>
              </a:spcBef>
            </a:pPr>
            <a:r>
              <a:rPr lang="en-US" dirty="0" smtClean="0"/>
              <a:t>“Information </a:t>
            </a:r>
            <a:r>
              <a:rPr lang="en-US" dirty="0"/>
              <a:t>Technology Project Management</a:t>
            </a:r>
            <a:r>
              <a:rPr lang="en-US" dirty="0" smtClean="0"/>
              <a:t>”, </a:t>
            </a:r>
            <a:r>
              <a:rPr lang="en-US" dirty="0"/>
              <a:t>Kathy Schwalbe, </a:t>
            </a:r>
            <a:r>
              <a:rPr lang="en-US" dirty="0" smtClean="0"/>
              <a:t>sixth </a:t>
            </a:r>
            <a:r>
              <a:rPr lang="en-US" dirty="0"/>
              <a:t>Edition, THOMSON Course </a:t>
            </a:r>
            <a:r>
              <a:rPr lang="en-US" dirty="0" smtClean="0"/>
              <a:t>Technology</a:t>
            </a:r>
            <a:endParaRPr lang="en-US" dirty="0"/>
          </a:p>
          <a:p>
            <a:pPr marL="0" indent="0" algn="just">
              <a:spcBef>
                <a:spcPct val="40000"/>
              </a:spcBef>
              <a:buNone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EE52-0A3E-4056-BF10-76CEB3A6A0B6}" type="slidenum">
              <a:rPr lang="en-US" altLang="en-US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99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DF702-1142-450C-9E98-F526B8F672B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to Managing People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Psychologists and management theorists have devoted much research and thought to the field of managing people at work</a:t>
            </a:r>
          </a:p>
          <a:p>
            <a:pPr algn="just"/>
            <a:r>
              <a:rPr lang="en-US" altLang="en-US" dirty="0"/>
              <a:t>Important areas related to project management include</a:t>
            </a:r>
          </a:p>
          <a:p>
            <a:pPr lvl="1" algn="just"/>
            <a:r>
              <a:rPr lang="en-US" altLang="en-US" dirty="0"/>
              <a:t>motivation (intrinsic and extrinsic)</a:t>
            </a:r>
          </a:p>
          <a:p>
            <a:pPr lvl="1" algn="just"/>
            <a:r>
              <a:rPr lang="en-US" altLang="en-US" dirty="0"/>
              <a:t>influence and power</a:t>
            </a:r>
          </a:p>
          <a:p>
            <a:pPr lvl="1" algn="just"/>
            <a:r>
              <a:rPr lang="en-US" altLang="en-US" dirty="0"/>
              <a:t>effectiveness</a:t>
            </a:r>
          </a:p>
        </p:txBody>
      </p:sp>
    </p:spTree>
    <p:extLst>
      <p:ext uri="{BB962C8B-B14F-4D97-AF65-F5344CB8AC3E}">
        <p14:creationId xmlns:p14="http://schemas.microsoft.com/office/powerpoint/2010/main" val="1429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31C5B-7E12-4072-94CD-9D58BD6BFDD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Abraham Maslow developed a hierarchy of needs to illustrate his theory that people’s behaviors are guided by a sequence of needs</a:t>
            </a:r>
          </a:p>
          <a:p>
            <a:pPr algn="just"/>
            <a:r>
              <a:rPr lang="en-US" altLang="en-US" dirty="0"/>
              <a:t>Maslow argued that humans possess unique qualities that enable them to make independent choices, thus giving them control of their destiny</a:t>
            </a:r>
          </a:p>
        </p:txBody>
      </p:sp>
    </p:spTree>
    <p:extLst>
      <p:ext uri="{BB962C8B-B14F-4D97-AF65-F5344CB8AC3E}">
        <p14:creationId xmlns:p14="http://schemas.microsoft.com/office/powerpoint/2010/main" val="1586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8DC2-8048-47C0-8555-A9D198F9417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Maslow’s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Hierarchy of Needs</a:t>
            </a:r>
          </a:p>
        </p:txBody>
      </p:sp>
      <p:pic>
        <p:nvPicPr>
          <p:cNvPr id="2959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524000"/>
            <a:ext cx="86487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1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92F2-8C48-48AA-8DF9-2CB392ACA7F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Ways to Influence that Help and Hurt Projects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186738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Projects are more likely to succeed when project managers influence with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expertise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work challenge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Projects are more likely to fail when project managers rely too heavily 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authority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money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penalty</a:t>
            </a:r>
          </a:p>
        </p:txBody>
      </p:sp>
    </p:spTree>
    <p:extLst>
      <p:ext uri="{BB962C8B-B14F-4D97-AF65-F5344CB8AC3E}">
        <p14:creationId xmlns:p14="http://schemas.microsoft.com/office/powerpoint/2010/main" val="361448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917AB-CCED-4350-B006-2754068779D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Power is the potential ability to influence behavior to get people to do things they would not otherwise do</a:t>
            </a:r>
          </a:p>
          <a:p>
            <a:pPr>
              <a:lnSpc>
                <a:spcPct val="90000"/>
              </a:lnSpc>
            </a:pPr>
            <a:r>
              <a:rPr lang="en-US" altLang="en-US"/>
              <a:t>Types of power include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Coercive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Legitimate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Expert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Reward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Referent</a:t>
            </a:r>
          </a:p>
        </p:txBody>
      </p:sp>
    </p:spTree>
    <p:extLst>
      <p:ext uri="{BB962C8B-B14F-4D97-AF65-F5344CB8AC3E}">
        <p14:creationId xmlns:p14="http://schemas.microsoft.com/office/powerpoint/2010/main" val="3526387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1BC9-184C-4E4E-88D8-668C0025828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Improving Effectiveness - Covey’s 7 Habits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Project managers can apply Covey’s 7 habits to improve effectiveness on projects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Be proactive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Begin with the end in mind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Put first things first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Think win/win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Seek first to understand, then to be understood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Synergize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Sharpen the saw</a:t>
            </a:r>
          </a:p>
        </p:txBody>
      </p:sp>
    </p:spTree>
    <p:extLst>
      <p:ext uri="{BB962C8B-B14F-4D97-AF65-F5344CB8AC3E}">
        <p14:creationId xmlns:p14="http://schemas.microsoft.com/office/powerpoint/2010/main" val="324059778"/>
      </p:ext>
    </p:extLst>
  </p:cSld>
  <p:clrMapOvr>
    <a:masterClrMapping/>
  </p:clrMapOvr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7D6EB70-AC5D-4C93-8EC9-DDBA92A97C78}" vid="{AD4A3A70-3E62-4EFF-A645-92967231B9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1159</TotalTime>
  <Words>928</Words>
  <Application>Microsoft Office PowerPoint</Application>
  <PresentationFormat>On-screen Show (4:3)</PresentationFormat>
  <Paragraphs>155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Times New Roman</vt:lpstr>
      <vt:lpstr>HNDIT</vt:lpstr>
      <vt:lpstr>1_HNDIT</vt:lpstr>
      <vt:lpstr>HNDIT2302  IT Project Management</vt:lpstr>
      <vt:lpstr>Learning Objectives</vt:lpstr>
      <vt:lpstr>What is Project Human Resource Management?</vt:lpstr>
      <vt:lpstr>Keys to Managing People</vt:lpstr>
      <vt:lpstr>Motivation</vt:lpstr>
      <vt:lpstr>Maslow’s Hierarchy of Needs</vt:lpstr>
      <vt:lpstr>Ways to Influence that Help and Hurt Projects</vt:lpstr>
      <vt:lpstr>Power</vt:lpstr>
      <vt:lpstr>Improving Effectiveness - Covey’s 7 Habits</vt:lpstr>
      <vt:lpstr>Empathic Listening and Rapport</vt:lpstr>
      <vt:lpstr>Improving Relationships Between Users and Developers</vt:lpstr>
      <vt:lpstr>Organizational Planning</vt:lpstr>
      <vt:lpstr>Organizational Planning</vt:lpstr>
      <vt:lpstr>Sample Organizational Chart for a Large IT Project</vt:lpstr>
      <vt:lpstr> Work Definition and Assignment Process</vt:lpstr>
      <vt:lpstr>Sample Responsibility Assignment Matrix (RAM)</vt:lpstr>
      <vt:lpstr>RAM Showing Stakeholder Roles</vt:lpstr>
      <vt:lpstr>Sample RACI Chart</vt:lpstr>
      <vt:lpstr>Sample Resource Histogram</vt:lpstr>
      <vt:lpstr>Staff Acquisition</vt:lpstr>
      <vt:lpstr>Staff Acquisition</vt:lpstr>
      <vt:lpstr>Resource Loading and Leveling</vt:lpstr>
      <vt:lpstr>Resource Leveling</vt:lpstr>
      <vt:lpstr>Resource Leveling Example</vt:lpstr>
      <vt:lpstr>Team Development</vt:lpstr>
      <vt:lpstr>Team Development</vt:lpstr>
      <vt:lpstr>Social Styles Profile</vt:lpstr>
      <vt:lpstr>Social Styles</vt:lpstr>
      <vt:lpstr>Reward and Recognition Systems</vt:lpstr>
      <vt:lpstr>General Advice on Teams</vt:lpstr>
      <vt:lpstr>Using Software to Assist in Human Resource Management</vt:lpstr>
      <vt:lpstr>Resource Usage View from Microsoft Project</vt:lpstr>
      <vt:lpstr>Resource Usage Report from Microsoft Project</vt:lpstr>
      <vt:lpstr>Project Human Resource Management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 X55</dc:creator>
  <cp:lastModifiedBy>Acer</cp:lastModifiedBy>
  <cp:revision>145</cp:revision>
  <dcterms:created xsi:type="dcterms:W3CDTF">2014-03-07T13:02:25Z</dcterms:created>
  <dcterms:modified xsi:type="dcterms:W3CDTF">2019-08-18T10:00:02Z</dcterms:modified>
</cp:coreProperties>
</file>