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handoutMasterIdLst>
    <p:handoutMasterId r:id="rId19"/>
  </p:handoutMasterIdLst>
  <p:sldIdLst>
    <p:sldId id="256" r:id="rId2"/>
    <p:sldId id="280" r:id="rId3"/>
    <p:sldId id="281" r:id="rId4"/>
    <p:sldId id="282" r:id="rId5"/>
    <p:sldId id="283" r:id="rId6"/>
    <p:sldId id="284" r:id="rId7"/>
    <p:sldId id="274" r:id="rId8"/>
    <p:sldId id="271" r:id="rId9"/>
    <p:sldId id="273" r:id="rId10"/>
    <p:sldId id="272" r:id="rId11"/>
    <p:sldId id="275" r:id="rId12"/>
    <p:sldId id="276" r:id="rId13"/>
    <p:sldId id="278" r:id="rId14"/>
    <p:sldId id="277" r:id="rId15"/>
    <p:sldId id="279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2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8473F-51AA-4B5A-B149-BB219FAC895F}" type="datetimeFigureOut">
              <a:rPr lang="en-US" smtClean="0"/>
              <a:pPr/>
              <a:t>5/30/2019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Janaka Rajakaruna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F95EB-9115-4539-9088-14CE8A4E33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7782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17F444-D555-43D3-A0D6-58226F1828F0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D5BF1-AB92-4DE2-8549-CF95C668A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84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7400"/>
            <a:ext cx="9144000" cy="256685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8B94-544D-4D0F-9BDC-88FE23264731}" type="datetime1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431" y="4800600"/>
            <a:ext cx="8696169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Chapter 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53000" y="2362201"/>
            <a:ext cx="3886200" cy="19811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Course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2127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0955-23AD-431C-9EC5-7BB415ED4020}" type="datetime1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74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D1DA4-8A7A-4AFB-8E2C-7CFAC550D43A}" type="datetime1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3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1DB2-2ED2-419D-8269-3B92A18AB901}" type="datetime1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72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46270-8947-47F9-8CFF-E55608CFF488}" type="datetime1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10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B4A8-9BEA-49DD-B532-28EF78E15E27}" type="datetime1">
              <a:rPr lang="en-US" smtClean="0"/>
              <a:t>5/30/2019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15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AC3B5-AA05-46C4-96DB-D4FDE433C8C5}" type="datetime1">
              <a:rPr lang="en-US" smtClean="0"/>
              <a:t>5/30/2019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61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C4B6-454C-4542-8521-440E837E8C92}" type="datetime1">
              <a:rPr lang="en-US" smtClean="0"/>
              <a:t>5/30/2019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9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FCFC-FDAB-48EE-974F-634F4B22A6B7}" type="datetime1">
              <a:rPr lang="en-US" smtClean="0"/>
              <a:t>5/30/2019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40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09901-5508-4B55-9EDB-A2D118CE0F2E}" type="datetime1">
              <a:rPr lang="en-US" smtClean="0"/>
              <a:t>5/30/2019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32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EEB92-3AA3-4937-A08B-F478A1E37CE1}" type="datetime1">
              <a:rPr lang="en-US" smtClean="0"/>
              <a:t>5/30/2019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18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64C0C-E22C-4D9F-A3E8-1A757782258F}" type="datetime1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38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 Oriented Analysis and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58D0434-3638-41A8-9089-DF20EEC31F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HNDIT</a:t>
            </a:r>
            <a:r>
              <a:rPr lang="en-US" dirty="0"/>
              <a:t> 2313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Advantages of using Methodology Approaches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Clear understanding of the task ahead</a:t>
            </a:r>
          </a:p>
          <a:p>
            <a:r>
              <a:rPr lang="en-US" dirty="0"/>
              <a:t>Identify drawbacks earlier</a:t>
            </a:r>
          </a:p>
          <a:p>
            <a:r>
              <a:rPr lang="en-US" dirty="0"/>
              <a:t>Provide better estimates</a:t>
            </a:r>
          </a:p>
          <a:p>
            <a:r>
              <a:rPr lang="en-US" dirty="0"/>
              <a:t>Deliver stable systems</a:t>
            </a:r>
          </a:p>
          <a:p>
            <a:r>
              <a:rPr lang="en-US" dirty="0"/>
              <a:t>Allowing for sufficient time to make adjustments. </a:t>
            </a:r>
          </a:p>
          <a:p>
            <a:r>
              <a:rPr lang="en-US" dirty="0"/>
              <a:t>Keep the customer informed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30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Traditional Approach </a:t>
            </a:r>
            <a:br>
              <a:rPr lang="en-US" dirty="0"/>
            </a:br>
            <a:r>
              <a:rPr lang="en-US" dirty="0"/>
              <a:t>(Structured Approach)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65109"/>
            <a:ext cx="8229600" cy="1663891"/>
          </a:xfr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 marL="109728" indent="0" algn="just">
              <a:buNone/>
            </a:pPr>
            <a:r>
              <a:rPr lang="en-US" dirty="0"/>
              <a:t>Structured Analysis and Design Technique (SADT) is a software engineering methodology for describing systems as a hierarchy of functions.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505200"/>
            <a:ext cx="8229600" cy="250209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/>
              <a:t>SADT includes  </a:t>
            </a:r>
          </a:p>
          <a:p>
            <a:pPr lvl="1"/>
            <a:r>
              <a:rPr lang="en-US" dirty="0"/>
              <a:t>Structured Analysis (</a:t>
            </a:r>
            <a:r>
              <a:rPr lang="en-US" dirty="0" err="1"/>
              <a:t>E.g.:Data</a:t>
            </a:r>
            <a:r>
              <a:rPr lang="en-US" dirty="0"/>
              <a:t> Flow Diagrams)</a:t>
            </a:r>
          </a:p>
          <a:p>
            <a:pPr lvl="1"/>
            <a:r>
              <a:rPr lang="en-US" dirty="0"/>
              <a:t>Structured Design(</a:t>
            </a:r>
            <a:r>
              <a:rPr lang="en-US" dirty="0" err="1"/>
              <a:t>E.g.:Structure</a:t>
            </a:r>
            <a:r>
              <a:rPr lang="en-US" dirty="0"/>
              <a:t> Chart)</a:t>
            </a:r>
          </a:p>
          <a:p>
            <a:pPr lvl="1"/>
            <a:r>
              <a:rPr lang="en-US" dirty="0"/>
              <a:t>Structured Programming (</a:t>
            </a:r>
            <a:r>
              <a:rPr lang="en-US" dirty="0" err="1"/>
              <a:t>E.g.:Sequence</a:t>
            </a:r>
            <a:r>
              <a:rPr lang="en-US" dirty="0"/>
              <a:t>, Selection, Iteration)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51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approach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719072"/>
          </a:xfr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 marL="109728" indent="0" algn="just">
              <a:buNone/>
            </a:pPr>
            <a:r>
              <a:rPr lang="en-US" dirty="0"/>
              <a:t>It is an approach to system development that views information system as a collection of interacting objects that work together to accomplish task.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57200" y="3365309"/>
            <a:ext cx="8229600" cy="242589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/>
              <a:t>OOAD includes</a:t>
            </a:r>
          </a:p>
          <a:p>
            <a:pPr lvl="1"/>
            <a:r>
              <a:rPr lang="en-US" dirty="0"/>
              <a:t>Object  Oriented Analysis</a:t>
            </a:r>
          </a:p>
          <a:p>
            <a:pPr lvl="1"/>
            <a:r>
              <a:rPr lang="en-US" dirty="0"/>
              <a:t>Object Oriented Design</a:t>
            </a:r>
          </a:p>
          <a:p>
            <a:pPr lvl="1"/>
            <a:r>
              <a:rPr lang="en-US" dirty="0"/>
              <a:t>Object Oriented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52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 Oriented Analysis and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1"/>
            <a:ext cx="8229600" cy="2133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/>
              <a:t>Technical approach for analyzing and designing software applying the object-orientated concepts and  visual modeling throughout the development life cycles to better stakeholder communication and product quality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321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OOAD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Simplicity</a:t>
            </a:r>
          </a:p>
          <a:p>
            <a:r>
              <a:rPr lang="en-US" dirty="0"/>
              <a:t>Modularity (easy to partition)</a:t>
            </a:r>
          </a:p>
          <a:p>
            <a:r>
              <a:rPr lang="en-US" dirty="0"/>
              <a:t>Modifiability</a:t>
            </a:r>
          </a:p>
          <a:p>
            <a:r>
              <a:rPr lang="en-US" dirty="0"/>
              <a:t>Extensibility (easily upgraded)</a:t>
            </a:r>
          </a:p>
          <a:p>
            <a:r>
              <a:rPr lang="en-US" dirty="0"/>
              <a:t>Maintainability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946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</a:t>
            </a:r>
            <a:r>
              <a:rPr lang="en-US" dirty="0" err="1"/>
              <a:t>Vs</a:t>
            </a:r>
            <a:r>
              <a:rPr lang="en-US" dirty="0"/>
              <a:t> OOAD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433703"/>
              </p:ext>
            </p:extLst>
          </p:nvPr>
        </p:nvGraphicFramePr>
        <p:xfrm>
          <a:off x="152400" y="1397000"/>
          <a:ext cx="8839200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Traditional 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OOAD Approach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Overview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Software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system viewed as a collection of programs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Similar</a:t>
                      </a:r>
                      <a:r>
                        <a:rPr lang="en-US" baseline="0" dirty="0"/>
                        <a:t> things are grouped and categorized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SDLC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Iterative</a:t>
                      </a:r>
                      <a:r>
                        <a:rPr lang="en-US"/>
                        <a:t>/ Incremental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Analysis</a:t>
                      </a:r>
                      <a:r>
                        <a:rPr lang="en-US" baseline="0" dirty="0"/>
                        <a:t> tools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DFD, Data</a:t>
                      </a:r>
                      <a:r>
                        <a:rPr lang="en-US" baseline="0" dirty="0"/>
                        <a:t> dictionary, context diagrams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UML,</a:t>
                      </a:r>
                      <a:r>
                        <a:rPr lang="en-US" baseline="0" dirty="0"/>
                        <a:t> Use cases, Context Diagrams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Focus 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and 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Define the processors</a:t>
                      </a:r>
                      <a:r>
                        <a:rPr lang="en-US" baseline="0" dirty="0"/>
                        <a:t> system need and define the data system 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Define</a:t>
                      </a:r>
                      <a:r>
                        <a:rPr lang="en-US" baseline="0" dirty="0"/>
                        <a:t> the types of objects which do the work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 start</a:t>
                      </a:r>
                      <a:r>
                        <a:rPr lang="en-US" baseline="0" dirty="0"/>
                        <a:t> , one end, containing three programming constructs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Containing object</a:t>
                      </a:r>
                      <a:r>
                        <a:rPr lang="en-US" baseline="0" dirty="0"/>
                        <a:t> types and messages between objects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Maintenance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Difficult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04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languages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</a:t>
            </a:r>
          </a:p>
          <a:p>
            <a:r>
              <a:rPr lang="en-US" dirty="0"/>
              <a:t>JAVA</a:t>
            </a:r>
          </a:p>
          <a:p>
            <a:r>
              <a:rPr lang="en-US" dirty="0"/>
              <a:t>PHP</a:t>
            </a:r>
          </a:p>
          <a:p>
            <a:r>
              <a:rPr lang="en-US" dirty="0"/>
              <a:t>VB.NET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E51A4-7C62-4799-9932-0158CE2CA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A0CB664A-E51F-4798-BAE7-9BAF19B587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6781667"/>
              </p:ext>
            </p:extLst>
          </p:nvPr>
        </p:nvGraphicFramePr>
        <p:xfrm>
          <a:off x="191928" y="1295400"/>
          <a:ext cx="8760143" cy="38015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83143">
                  <a:extLst>
                    <a:ext uri="{9D8B030D-6E8A-4147-A177-3AD203B41FA5}">
                      <a16:colId xmlns:a16="http://schemas.microsoft.com/office/drawing/2014/main" val="3999787590"/>
                    </a:ext>
                  </a:extLst>
                </a:gridCol>
                <a:gridCol w="1272191">
                  <a:extLst>
                    <a:ext uri="{9D8B030D-6E8A-4147-A177-3AD203B41FA5}">
                      <a16:colId xmlns:a16="http://schemas.microsoft.com/office/drawing/2014/main" val="2869992913"/>
                    </a:ext>
                  </a:extLst>
                </a:gridCol>
                <a:gridCol w="1479954">
                  <a:extLst>
                    <a:ext uri="{9D8B030D-6E8A-4147-A177-3AD203B41FA5}">
                      <a16:colId xmlns:a16="http://schemas.microsoft.com/office/drawing/2014/main" val="2426284575"/>
                    </a:ext>
                  </a:extLst>
                </a:gridCol>
                <a:gridCol w="2095943">
                  <a:extLst>
                    <a:ext uri="{9D8B030D-6E8A-4147-A177-3AD203B41FA5}">
                      <a16:colId xmlns:a16="http://schemas.microsoft.com/office/drawing/2014/main" val="1907873526"/>
                    </a:ext>
                  </a:extLst>
                </a:gridCol>
                <a:gridCol w="1628912">
                  <a:extLst>
                    <a:ext uri="{9D8B030D-6E8A-4147-A177-3AD203B41FA5}">
                      <a16:colId xmlns:a16="http://schemas.microsoft.com/office/drawing/2014/main" val="3508550034"/>
                    </a:ext>
                  </a:extLst>
                </a:gridCol>
              </a:tblGrid>
              <a:tr h="1029740"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Module Code 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7945" marR="73025" marT="4445" marB="0"/>
                </a:tc>
                <a:tc>
                  <a:txBody>
                    <a:bodyPr/>
                    <a:lstStyle/>
                    <a:p>
                      <a:pPr marL="12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</a:rPr>
                        <a:t>HNDIT</a:t>
                      </a:r>
                      <a:endParaRPr lang="en-US" sz="2800" dirty="0">
                        <a:effectLst/>
                      </a:endParaRPr>
                    </a:p>
                    <a:p>
                      <a:pPr marL="12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2313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7945" marR="73025" marT="444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Module Title 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7945" marR="73025" marT="4445" marB="0"/>
                </a:tc>
                <a:tc gridSpan="2"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Object Oriented Analysis and Design </a:t>
                      </a:r>
                      <a:endParaRPr lang="en-US" sz="2400">
                        <a:effectLst/>
                      </a:endParaRPr>
                    </a:p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 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7945" marR="73025" marT="444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721949"/>
                  </a:ext>
                </a:extLst>
              </a:tr>
              <a:tr h="653014"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Credits 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7945" marR="73025" marT="4445" marB="0"/>
                </a:tc>
                <a:tc>
                  <a:txBody>
                    <a:bodyPr/>
                    <a:lstStyle/>
                    <a:p>
                      <a:pPr marL="12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3 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7945" marR="73025" marT="444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Hours /Week 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7945" marR="73025" marT="4445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Lectures 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7945" marR="73025" marT="4445" marB="0"/>
                </a:tc>
                <a:tc>
                  <a:txBody>
                    <a:bodyPr/>
                    <a:lstStyle/>
                    <a:p>
                      <a:pPr marL="12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15 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7945" marR="73025" marT="4445" marB="0"/>
                </a:tc>
                <a:extLst>
                  <a:ext uri="{0D108BD9-81ED-4DB2-BD59-A6C34878D82A}">
                    <a16:rowId xmlns:a16="http://schemas.microsoft.com/office/drawing/2014/main" val="3768994240"/>
                  </a:ext>
                </a:extLst>
              </a:tr>
              <a:tr h="653014"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GPA/NGPA 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7945" marR="73025" marT="4445" marB="0"/>
                </a:tc>
                <a:tc>
                  <a:txBody>
                    <a:bodyPr/>
                    <a:lstStyle/>
                    <a:p>
                      <a:pPr marL="12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GPA 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7945" marR="73025" marT="444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 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7945" marR="73025" marT="4445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Lab/Tutorial 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7945" marR="73025" marT="4445" marB="0"/>
                </a:tc>
                <a:tc>
                  <a:txBody>
                    <a:bodyPr/>
                    <a:lstStyle/>
                    <a:p>
                      <a:pPr marL="12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60 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7945" marR="73025" marT="4445" marB="0"/>
                </a:tc>
                <a:extLst>
                  <a:ext uri="{0D108BD9-81ED-4DB2-BD59-A6C34878D82A}">
                    <a16:rowId xmlns:a16="http://schemas.microsoft.com/office/drawing/2014/main" val="4234937829"/>
                  </a:ext>
                </a:extLst>
              </a:tr>
              <a:tr h="654554"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Semester 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7945" marR="73025" marT="4445" marB="0"/>
                </a:tc>
                <a:tc>
                  <a:txBody>
                    <a:bodyPr/>
                    <a:lstStyle/>
                    <a:p>
                      <a:pPr marL="12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3 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7945" marR="73025" marT="444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Module Type 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7945" marR="73025" marT="4445" marB="0"/>
                </a:tc>
                <a:tc gridSpan="2"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Compulsory for Developer track option 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7945" marR="73025" marT="444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509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2829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CA59F-8780-4316-A425-0518F0EEB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FA1F3BC-9876-4BCC-A3B5-BBC22458C3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8392554"/>
              </p:ext>
            </p:extLst>
          </p:nvPr>
        </p:nvGraphicFramePr>
        <p:xfrm>
          <a:off x="1143000" y="2286000"/>
          <a:ext cx="6781800" cy="2827220"/>
        </p:xfrm>
        <a:graphic>
          <a:graphicData uri="http://schemas.openxmlformats.org/drawingml/2006/table">
            <a:tbl>
              <a:tblPr firstRow="1" firstCol="1" bandRow="1"/>
              <a:tblGrid>
                <a:gridCol w="6781800">
                  <a:extLst>
                    <a:ext uri="{9D8B030D-6E8A-4147-A177-3AD203B41FA5}">
                      <a16:colId xmlns:a16="http://schemas.microsoft.com/office/drawing/2014/main" val="1351844956"/>
                    </a:ext>
                  </a:extLst>
                </a:gridCol>
              </a:tblGrid>
              <a:tr h="557679"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rgbClr val="FFFF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Module Aims &amp; Objectives </a:t>
                      </a:r>
                      <a:endParaRPr lang="en-US" sz="2800" b="1" dirty="0">
                        <a:solidFill>
                          <a:srgbClr val="FFFF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06580" marR="114549" marT="6972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032327"/>
                  </a:ext>
                </a:extLst>
              </a:tr>
              <a:tr h="2261722">
                <a:tc>
                  <a:txBody>
                    <a:bodyPr/>
                    <a:lstStyle/>
                    <a:p>
                      <a:pPr marL="229235" marR="6096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enrich students with fundamental concepts in Object Oriented Analysis and Design. To develop skills required in developing software using Object Oriented concepts and paradigms. </a:t>
                      </a:r>
                    </a:p>
                  </a:txBody>
                  <a:tcPr marL="106580" marR="114549" marT="69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344565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073A8-0B0D-4F45-B5D5-834F2F8E1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2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A3959-E3A3-4C00-ABC4-E7C6CF23D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762000"/>
          </a:xfrm>
          <a:solidFill>
            <a:schemeClr val="tx1"/>
          </a:solidFill>
        </p:spPr>
        <p:txBody>
          <a:bodyPr/>
          <a:lstStyle/>
          <a:p>
            <a:pPr algn="l"/>
            <a:r>
              <a:rPr lang="en-US" dirty="0">
                <a:solidFill>
                  <a:srgbClr val="FFFF00"/>
                </a:solidFill>
              </a:rPr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D84FE-4E91-49EC-B2A0-41FFBEBDE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At the end of the module the student will be able to: </a:t>
            </a:r>
          </a:p>
          <a:p>
            <a:pPr marL="400050" lvl="1" indent="0">
              <a:buNone/>
            </a:pPr>
            <a:r>
              <a:rPr lang="en-US" dirty="0"/>
              <a:t>▪ Describe Object Oriented Analysis and Design concepts and apply them to solve problems. </a:t>
            </a:r>
          </a:p>
          <a:p>
            <a:pPr marL="400050" lvl="1" indent="0">
              <a:buNone/>
            </a:pPr>
            <a:r>
              <a:rPr lang="en-US" dirty="0"/>
              <a:t>▪ Prepare Object Oriented Analysis and Design documents for a given problem using Unified Modeling Language. </a:t>
            </a:r>
          </a:p>
          <a:p>
            <a:pPr marL="400050" lvl="1" indent="0">
              <a:buNone/>
            </a:pPr>
            <a:r>
              <a:rPr lang="en-US" dirty="0"/>
              <a:t>▪ Develop software in C++ using Object Oriented Design principals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733853-ED81-4FCC-A42E-89CBC3447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568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6F259-FC1A-479D-8FEB-07FBE9891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8020BC9-5D45-4687-A0CD-96455D5598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8854271"/>
              </p:ext>
            </p:extLst>
          </p:nvPr>
        </p:nvGraphicFramePr>
        <p:xfrm>
          <a:off x="304800" y="1905000"/>
          <a:ext cx="7068736" cy="4170015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712437">
                  <a:extLst>
                    <a:ext uri="{9D8B030D-6E8A-4147-A177-3AD203B41FA5}">
                      <a16:colId xmlns:a16="http://schemas.microsoft.com/office/drawing/2014/main" val="768197065"/>
                    </a:ext>
                  </a:extLst>
                </a:gridCol>
                <a:gridCol w="3760867">
                  <a:extLst>
                    <a:ext uri="{9D8B030D-6E8A-4147-A177-3AD203B41FA5}">
                      <a16:colId xmlns:a16="http://schemas.microsoft.com/office/drawing/2014/main" val="2632567448"/>
                    </a:ext>
                  </a:extLst>
                </a:gridCol>
                <a:gridCol w="1595432">
                  <a:extLst>
                    <a:ext uri="{9D8B030D-6E8A-4147-A177-3AD203B41FA5}">
                      <a16:colId xmlns:a16="http://schemas.microsoft.com/office/drawing/2014/main" val="3317536836"/>
                    </a:ext>
                  </a:extLst>
                </a:gridCol>
              </a:tblGrid>
              <a:tr h="400088">
                <a:tc gridSpan="3">
                  <a:txBody>
                    <a:bodyPr/>
                    <a:lstStyle/>
                    <a:p>
                      <a:pPr marL="526415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FFFF00"/>
                          </a:solidFill>
                          <a:effectLst/>
                        </a:rPr>
                        <a:t>Assessment Weight </a:t>
                      </a:r>
                      <a:endParaRPr lang="en-US" sz="20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0" marR="12700" marT="381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633890"/>
                  </a:ext>
                </a:extLst>
              </a:tr>
              <a:tr h="402349">
                <a:tc>
                  <a:txBody>
                    <a:bodyPr/>
                    <a:lstStyle/>
                    <a:p>
                      <a:pPr marL="6921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Type                                     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0" marR="12700" marT="3810" marB="0"/>
                </a:tc>
                <a:tc>
                  <a:txBody>
                    <a:bodyPr/>
                    <a:lstStyle/>
                    <a:p>
                      <a:pPr marL="6858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Activity                                              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0" marR="12700" marT="381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 Weighting 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0" marR="12700" marT="3810" marB="0"/>
                </a:tc>
                <a:extLst>
                  <a:ext uri="{0D108BD9-81ED-4DB2-BD59-A6C34878D82A}">
                    <a16:rowId xmlns:a16="http://schemas.microsoft.com/office/drawing/2014/main" val="1554609045"/>
                  </a:ext>
                </a:extLst>
              </a:tr>
              <a:tr h="1048895">
                <a:tc>
                  <a:txBody>
                    <a:bodyPr/>
                    <a:lstStyle/>
                    <a:p>
                      <a:pPr marL="6921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"/>
                        </a:spcAft>
                      </a:pPr>
                      <a:r>
                        <a:rPr lang="en-US" sz="2400">
                          <a:effectLst/>
                        </a:rPr>
                        <a:t>Continuous Assessment </a:t>
                      </a:r>
                      <a:endParaRPr lang="en-US" sz="2000">
                        <a:effectLst/>
                      </a:endParaRPr>
                    </a:p>
                    <a:p>
                      <a:pPr marL="6921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 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0" marR="12700" marT="3810" marB="0"/>
                </a:tc>
                <a:tc>
                  <a:txBody>
                    <a:bodyPr/>
                    <a:lstStyle/>
                    <a:p>
                      <a:pPr marL="68580" marR="18415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In class activities, discussions, group work and tutorials 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0" marR="12700" marT="3810" marB="0"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15% 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0" marR="12700" marT="3810" marB="0"/>
                </a:tc>
                <a:extLst>
                  <a:ext uri="{0D108BD9-81ED-4DB2-BD59-A6C34878D82A}">
                    <a16:rowId xmlns:a16="http://schemas.microsoft.com/office/drawing/2014/main" val="2322521959"/>
                  </a:ext>
                </a:extLst>
              </a:tr>
              <a:tr h="1033826">
                <a:tc>
                  <a:txBody>
                    <a:bodyPr/>
                    <a:lstStyle/>
                    <a:p>
                      <a:pPr marL="6921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 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0" marR="12700" marT="3810" marB="0"/>
                </a:tc>
                <a:tc>
                  <a:txBody>
                    <a:bodyPr/>
                    <a:lstStyle/>
                    <a:p>
                      <a:pPr marL="6858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Object Oriented Analysis and Design Project  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0" marR="12700" marT="3810" marB="0"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35% 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0" marR="12700" marT="3810" marB="0"/>
                </a:tc>
                <a:extLst>
                  <a:ext uri="{0D108BD9-81ED-4DB2-BD59-A6C34878D82A}">
                    <a16:rowId xmlns:a16="http://schemas.microsoft.com/office/drawing/2014/main" val="3048482830"/>
                  </a:ext>
                </a:extLst>
              </a:tr>
              <a:tr h="685576">
                <a:tc>
                  <a:txBody>
                    <a:bodyPr/>
                    <a:lstStyle/>
                    <a:p>
                      <a:pPr marL="6921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End of semester examination 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0" marR="12700" marT="3810" marB="0"/>
                </a:tc>
                <a:tc>
                  <a:txBody>
                    <a:bodyPr/>
                    <a:lstStyle/>
                    <a:p>
                      <a:pPr marL="6858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Final Structured Paper 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0" marR="12700" marT="3810" marB="0"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50% 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0" marR="12700" marT="3810" marB="0"/>
                </a:tc>
                <a:extLst>
                  <a:ext uri="{0D108BD9-81ED-4DB2-BD59-A6C34878D82A}">
                    <a16:rowId xmlns:a16="http://schemas.microsoft.com/office/drawing/2014/main" val="340301010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08C001-B76A-4370-9D4B-A8C90E48B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61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F86F8-3271-4ACA-87FA-E40F43CB6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0"/>
            <a:ext cx="8229600" cy="1143000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OOAD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FD0D1-30EA-4787-A43D-4EC5F4336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5C5F6-413B-4830-ABB8-ED49483BF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981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Software development problems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sz="2800" dirty="0"/>
              <a:t>Development of complex software systems</a:t>
            </a:r>
          </a:p>
          <a:p>
            <a:pPr lvl="0" algn="just"/>
            <a:r>
              <a:rPr lang="en-US" sz="2800" dirty="0"/>
              <a:t>Represent real life entities in software </a:t>
            </a:r>
          </a:p>
          <a:p>
            <a:pPr lvl="0" algn="just"/>
            <a:r>
              <a:rPr lang="en-US" sz="2800" dirty="0"/>
              <a:t>Development of software in a short time (productivity)</a:t>
            </a:r>
          </a:p>
          <a:p>
            <a:pPr lvl="1" algn="just"/>
            <a:r>
              <a:rPr lang="en-US" sz="2400" dirty="0"/>
              <a:t>Reusable components</a:t>
            </a:r>
          </a:p>
          <a:p>
            <a:pPr lvl="0" algn="just"/>
            <a:r>
              <a:rPr lang="en-US" sz="2800" dirty="0"/>
              <a:t>Developing extensible software for future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155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Software Development Methodology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85708"/>
            <a:ext cx="8229600" cy="1566671"/>
          </a:xfr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109728" indent="0" algn="just">
              <a:buNone/>
            </a:pPr>
            <a:r>
              <a:rPr lang="en-US" dirty="0"/>
              <a:t>A Software Development Methodology is a framework used to structure, plan, and control the software development process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3628579"/>
            <a:ext cx="822960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66928" indent="-457200">
              <a:buFont typeface="Arial" pitchFamily="34" charset="0"/>
              <a:buChar char="•"/>
            </a:pPr>
            <a:r>
              <a:rPr lang="en-US" sz="2700" dirty="0"/>
              <a:t>Steps in software development process</a:t>
            </a:r>
          </a:p>
          <a:p>
            <a:pPr marL="1081278" lvl="1" indent="-514350">
              <a:buFont typeface="+mj-lt"/>
              <a:buAutoNum type="arabicPeriod"/>
            </a:pPr>
            <a:r>
              <a:rPr lang="en-US" sz="2700" dirty="0"/>
              <a:t>Systems analysis, requirements definition</a:t>
            </a:r>
          </a:p>
          <a:p>
            <a:pPr marL="1081278" lvl="1" indent="-514350">
              <a:buFont typeface="+mj-lt"/>
              <a:buAutoNum type="arabicPeriod"/>
            </a:pPr>
            <a:r>
              <a:rPr lang="en-US" sz="2700" dirty="0"/>
              <a:t>Systems design</a:t>
            </a:r>
          </a:p>
          <a:p>
            <a:pPr marL="1081278" lvl="1" indent="-514350">
              <a:buFont typeface="+mj-lt"/>
              <a:buAutoNum type="arabicPeriod"/>
            </a:pPr>
            <a:r>
              <a:rPr lang="en-US" sz="2700" dirty="0"/>
              <a:t>Development</a:t>
            </a:r>
          </a:p>
          <a:p>
            <a:pPr marL="1081278" lvl="1" indent="-514350">
              <a:buFont typeface="+mj-lt"/>
              <a:buAutoNum type="arabicPeriod"/>
            </a:pPr>
            <a:r>
              <a:rPr lang="en-US" sz="2700" dirty="0"/>
              <a:t>Integration and testing</a:t>
            </a:r>
          </a:p>
          <a:p>
            <a:pPr marL="1081278" lvl="1" indent="-514350">
              <a:buFont typeface="+mj-lt"/>
              <a:buAutoNum type="arabicPeriod"/>
            </a:pPr>
            <a:r>
              <a:rPr lang="en-US" sz="2700" dirty="0"/>
              <a:t>Acceptance, installation, deployment</a:t>
            </a:r>
          </a:p>
          <a:p>
            <a:pPr marL="1081278" lvl="1" indent="-514350">
              <a:buFont typeface="+mj-lt"/>
              <a:buAutoNum type="arabicPeriod"/>
            </a:pPr>
            <a:r>
              <a:rPr lang="en-US" sz="2700" dirty="0"/>
              <a:t>Maintenance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400" dirty="0"/>
              <a:t>Methodology Approaches in System Development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102291"/>
          </a:xfrm>
        </p:spPr>
        <p:txBody>
          <a:bodyPr/>
          <a:lstStyle/>
          <a:p>
            <a:r>
              <a:rPr lang="en-US" sz="2400" dirty="0"/>
              <a:t>Traditional Approach (Structured Approach)</a:t>
            </a:r>
          </a:p>
          <a:p>
            <a:r>
              <a:rPr lang="en-US" sz="2400" dirty="0"/>
              <a:t>Object Oriented Approach</a:t>
            </a:r>
          </a:p>
          <a:p>
            <a:pPr lvl="1"/>
            <a:endParaRPr lang="en-US" sz="2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69250"/>
      </p:ext>
    </p:extLst>
  </p:cSld>
  <p:clrMapOvr>
    <a:masterClrMapping/>
  </p:clrMapOvr>
</p:sld>
</file>

<file path=ppt/theme/theme1.xml><?xml version="1.0" encoding="utf-8"?>
<a:theme xmlns:a="http://schemas.openxmlformats.org/drawingml/2006/main" name="HND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7D6EB70-AC5D-4C93-8EC9-DDBA92A97C78}" vid="{AD4A3A70-3E62-4EFF-A645-92967231B9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SLIATE LMS Template Powerpoint</Template>
  <TotalTime>450</TotalTime>
  <Words>544</Words>
  <Application>Microsoft Office PowerPoint</Application>
  <PresentationFormat>On-screen Show (4:3)</PresentationFormat>
  <Paragraphs>135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Verdana</vt:lpstr>
      <vt:lpstr>Wingdings 3</vt:lpstr>
      <vt:lpstr>HNDIT</vt:lpstr>
      <vt:lpstr>Object Oriented Analysis and Design</vt:lpstr>
      <vt:lpstr>PowerPoint Presentation</vt:lpstr>
      <vt:lpstr>PowerPoint Presentation</vt:lpstr>
      <vt:lpstr>Learning Outcomes</vt:lpstr>
      <vt:lpstr>PowerPoint Presentation</vt:lpstr>
      <vt:lpstr>Introduction to OOAD</vt:lpstr>
      <vt:lpstr>Software development problems</vt:lpstr>
      <vt:lpstr>Software Development Methodology </vt:lpstr>
      <vt:lpstr>Methodology Approaches in System Development</vt:lpstr>
      <vt:lpstr>Advantages of using Methodology Approaches</vt:lpstr>
      <vt:lpstr>Traditional Approach  (Structured Approach)</vt:lpstr>
      <vt:lpstr>Object Oriented approach</vt:lpstr>
      <vt:lpstr>Object Oriented Analysis and Design</vt:lpstr>
      <vt:lpstr>Advantages of OOAD</vt:lpstr>
      <vt:lpstr>Traditional Vs OOAD</vt:lpstr>
      <vt:lpstr>OOP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Janaka</dc:creator>
  <cp:lastModifiedBy>Manjula</cp:lastModifiedBy>
  <cp:revision>144</cp:revision>
  <dcterms:created xsi:type="dcterms:W3CDTF">2006-08-16T00:00:00Z</dcterms:created>
  <dcterms:modified xsi:type="dcterms:W3CDTF">2019-05-30T03:25:12Z</dcterms:modified>
</cp:coreProperties>
</file>