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8" r:id="rId3"/>
    <p:sldId id="257" r:id="rId4"/>
    <p:sldId id="275" r:id="rId5"/>
    <p:sldId id="277" r:id="rId6"/>
    <p:sldId id="276" r:id="rId7"/>
    <p:sldId id="278" r:id="rId8"/>
    <p:sldId id="280" r:id="rId9"/>
    <p:sldId id="279" r:id="rId10"/>
    <p:sldId id="281" r:id="rId11"/>
    <p:sldId id="282" r:id="rId12"/>
    <p:sldId id="283" r:id="rId13"/>
    <p:sldId id="284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A8473F-51AA-4B5A-B149-BB219FAC895F}" type="datetimeFigureOut">
              <a:rPr lang="en-US" smtClean="0"/>
              <a:pPr/>
              <a:t>7/20/2018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dirty="0" smtClean="0"/>
              <a:t>Janaka Rajakaruna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AF95EB-9115-4539-9088-14CE8A4E33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7782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17F444-D555-43D3-A0D6-58226F1828F0}" type="datetimeFigureOut">
              <a:rPr lang="en-US" smtClean="0"/>
              <a:t>7/20/2018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2D5BF1-AB92-4DE2-8549-CF95C668A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484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57400"/>
            <a:ext cx="9144000" cy="2566851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372C5-0ECD-4FA7-BF60-A57B07353018}" type="datetime1">
              <a:rPr lang="en-US" smtClean="0"/>
              <a:t>7/20/2018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431" y="4800600"/>
            <a:ext cx="8696169" cy="609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Chapter 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53000" y="2362201"/>
            <a:ext cx="3886200" cy="198119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Course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1274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4DA98-EEC9-466C-91B0-9AC66B32EFDB}" type="datetime1">
              <a:rPr lang="en-US" smtClean="0"/>
              <a:t>7/20/2018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7744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AD996-D1FE-42FC-89F8-2DF149F32075}" type="datetime1">
              <a:rPr lang="en-US" smtClean="0"/>
              <a:t>7/20/2018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135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286EB-A531-4D8D-9F74-DC41F56053BB}" type="datetime1">
              <a:rPr lang="en-US" smtClean="0"/>
              <a:t>7/20/2018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1728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D0D0F-086F-4F0D-BD87-C36122D0B084}" type="datetime1">
              <a:rPr lang="en-US" smtClean="0"/>
              <a:t>7/20/2018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4108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2CBA1-0952-4095-999E-E70031DD245F}" type="datetime1">
              <a:rPr lang="en-US" smtClean="0"/>
              <a:t>7/20/2018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8156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EAD1E-D931-4EF7-BC25-2C8CDA5A1FFC}" type="datetime1">
              <a:rPr lang="en-US" smtClean="0"/>
              <a:t>7/20/2018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8612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FDDAF-06B3-4D90-9922-E8EC6528CC70}" type="datetime1">
              <a:rPr lang="en-US" smtClean="0"/>
              <a:t>7/20/2018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196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8A63-2249-4889-843C-CEE24B595D03}" type="datetime1">
              <a:rPr lang="en-US" smtClean="0"/>
              <a:t>7/20/2018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6406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E3F45-224C-40AE-9BEF-ABDE58DE8258}" type="datetime1">
              <a:rPr lang="en-US" smtClean="0"/>
              <a:t>7/20/2018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9323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2B390-A6C3-41DB-A28A-CBBED910BE91}" type="datetime1">
              <a:rPr lang="en-US" smtClean="0"/>
              <a:t>7/20/2018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7184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05000"/>
            <a:ext cx="8229600" cy="4221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BE72AD-9451-41E3-8FA1-2A7B4E1C03B5}" type="datetime1">
              <a:rPr lang="en-US" smtClean="0"/>
              <a:t>7/20/2018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384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Object-Oriented Concepts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Object Oriented Analysis and Design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1"/>
            <a:ext cx="8229600" cy="25908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0" indent="0" algn="just">
              <a:buNone/>
            </a:pPr>
            <a:r>
              <a:rPr lang="en-US" dirty="0"/>
              <a:t>Constructors are </a:t>
            </a:r>
            <a:r>
              <a:rPr lang="en-US" dirty="0" smtClean="0"/>
              <a:t>special member </a:t>
            </a:r>
            <a:r>
              <a:rPr lang="en-US" dirty="0"/>
              <a:t>functions of any class, which are invoked </a:t>
            </a:r>
            <a:r>
              <a:rPr lang="en-US" dirty="0" smtClean="0"/>
              <a:t>at the moment an instances </a:t>
            </a:r>
            <a:r>
              <a:rPr lang="en-US" dirty="0"/>
              <a:t>of the class </a:t>
            </a:r>
            <a:r>
              <a:rPr lang="en-US" dirty="0" smtClean="0"/>
              <a:t>are created</a:t>
            </a:r>
            <a:r>
              <a:rPr lang="en-US" dirty="0"/>
              <a:t>.  They are special functions that have the same name as their class. 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4572000"/>
            <a:ext cx="8229600" cy="15541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Have the same name as the class.</a:t>
            </a:r>
          </a:p>
          <a:p>
            <a:r>
              <a:rPr lang="en-US" smtClean="0"/>
              <a:t>It may take arguments.</a:t>
            </a:r>
          </a:p>
          <a:p>
            <a:r>
              <a:rPr lang="en-US" smtClean="0"/>
              <a:t>It cannot return a value [including void].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767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Default </a:t>
            </a:r>
            <a:r>
              <a:rPr lang="en-US" dirty="0" smtClean="0"/>
              <a:t>Constructor</a:t>
            </a:r>
          </a:p>
          <a:p>
            <a:pPr lvl="1"/>
            <a:r>
              <a:rPr lang="en-US" dirty="0" smtClean="0"/>
              <a:t>Accepts </a:t>
            </a:r>
            <a:r>
              <a:rPr lang="en-US" dirty="0"/>
              <a:t>no </a:t>
            </a:r>
            <a:r>
              <a:rPr lang="en-US" dirty="0" smtClean="0"/>
              <a:t>parameters</a:t>
            </a:r>
          </a:p>
          <a:p>
            <a:pPr lvl="1"/>
            <a:r>
              <a:rPr lang="en-US" dirty="0" smtClean="0"/>
              <a:t>Called </a:t>
            </a:r>
            <a:r>
              <a:rPr lang="en-US" dirty="0"/>
              <a:t>if no user-defined </a:t>
            </a:r>
            <a:r>
              <a:rPr lang="en-US" dirty="0" smtClean="0"/>
              <a:t>constructors</a:t>
            </a:r>
          </a:p>
          <a:p>
            <a:pPr lvl="1"/>
            <a:endParaRPr lang="en-US" dirty="0" smtClean="0"/>
          </a:p>
          <a:p>
            <a:r>
              <a:rPr lang="en-US" dirty="0"/>
              <a:t>Parameterized Constructor </a:t>
            </a:r>
          </a:p>
          <a:p>
            <a:pPr lvl="1"/>
            <a:r>
              <a:rPr lang="en-US" dirty="0"/>
              <a:t>A constructor that receives arguments/parameters</a:t>
            </a:r>
          </a:p>
        </p:txBody>
      </p:sp>
      <p:sp>
        <p:nvSpPr>
          <p:cNvPr id="4" name="Rectangle 3"/>
          <p:cNvSpPr/>
          <p:nvPr/>
        </p:nvSpPr>
        <p:spPr>
          <a:xfrm>
            <a:off x="3505200" y="5029200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705600" y="2514600"/>
            <a:ext cx="1489318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/>
              <a:t>Class:: Circle</a:t>
            </a:r>
            <a:r>
              <a:rPr lang="en-US" dirty="0" smtClean="0"/>
              <a:t>()</a:t>
            </a:r>
          </a:p>
          <a:p>
            <a:r>
              <a:rPr lang="en-US" dirty="0" smtClean="0"/>
              <a:t>	{}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953535" y="5537031"/>
            <a:ext cx="2241383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/>
              <a:t>Circle::Circle(</a:t>
            </a:r>
            <a:r>
              <a:rPr lang="en-US" dirty="0" err="1"/>
              <a:t>int</a:t>
            </a:r>
            <a:r>
              <a:rPr lang="en-US" dirty="0"/>
              <a:t> r)</a:t>
            </a:r>
          </a:p>
          <a:p>
            <a:r>
              <a:rPr lang="en-US" dirty="0" smtClean="0"/>
              <a:t>	{ </a:t>
            </a:r>
            <a:r>
              <a:rPr lang="en-US" dirty="0"/>
              <a:t>radius = r;}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975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Destructors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Special member function</a:t>
            </a:r>
          </a:p>
          <a:p>
            <a:r>
              <a:rPr lang="en-US" dirty="0" smtClean="0"/>
              <a:t>Having same </a:t>
            </a:r>
            <a:r>
              <a:rPr lang="en-US" dirty="0"/>
              <a:t>name as class </a:t>
            </a:r>
          </a:p>
          <a:p>
            <a:r>
              <a:rPr lang="en-US" dirty="0"/>
              <a:t>Preceded with </a:t>
            </a:r>
            <a:r>
              <a:rPr lang="en-US" dirty="0">
                <a:solidFill>
                  <a:srgbClr val="FF0000"/>
                </a:solidFill>
              </a:rPr>
              <a:t>tilde</a:t>
            </a:r>
            <a:r>
              <a:rPr lang="en-US" dirty="0"/>
              <a:t> (~)</a:t>
            </a:r>
          </a:p>
          <a:p>
            <a:r>
              <a:rPr lang="en-US" dirty="0"/>
              <a:t>No arguments </a:t>
            </a:r>
          </a:p>
          <a:p>
            <a:r>
              <a:rPr lang="en-US" dirty="0"/>
              <a:t>No return value</a:t>
            </a:r>
          </a:p>
          <a:p>
            <a:r>
              <a:rPr lang="en-US" dirty="0"/>
              <a:t>Cannot be overloaded</a:t>
            </a:r>
          </a:p>
          <a:p>
            <a:r>
              <a:rPr lang="en-US" dirty="0" smtClean="0"/>
              <a:t>Invoked before </a:t>
            </a:r>
            <a:r>
              <a:rPr lang="en-US" dirty="0"/>
              <a:t>system reclaims object’s memory</a:t>
            </a:r>
          </a:p>
          <a:p>
            <a:r>
              <a:rPr lang="en-US" dirty="0" smtClean="0"/>
              <a:t>Used in reusing </a:t>
            </a:r>
            <a:r>
              <a:rPr lang="en-US" dirty="0"/>
              <a:t>memory for new objects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011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1"/>
            <a:ext cx="8229600" cy="15240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0" indent="0" algn="just">
              <a:buNone/>
            </a:pPr>
            <a:r>
              <a:rPr lang="en-US" dirty="0"/>
              <a:t>Memory location which hold the address of another memory location/ </a:t>
            </a:r>
            <a:r>
              <a:rPr lang="en-US" dirty="0" smtClean="0"/>
              <a:t>variable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3733800"/>
            <a:ext cx="8229600" cy="152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x=5;</a:t>
            </a:r>
            <a:endParaRPr lang="en-US" dirty="0"/>
          </a:p>
          <a:p>
            <a:pPr>
              <a:buNone/>
            </a:pPr>
            <a:r>
              <a:rPr lang="en-US" dirty="0" err="1"/>
              <a:t>int</a:t>
            </a:r>
            <a:r>
              <a:rPr lang="en-US" dirty="0"/>
              <a:t> *p;</a:t>
            </a:r>
          </a:p>
          <a:p>
            <a:pPr>
              <a:buNone/>
            </a:pPr>
            <a:r>
              <a:rPr lang="en-US" dirty="0"/>
              <a:t>p</a:t>
            </a:r>
            <a:r>
              <a:rPr lang="en-US"/>
              <a:t>= </a:t>
            </a:r>
            <a:r>
              <a:rPr lang="en-US" smtClean="0"/>
              <a:t>&amp;x;</a:t>
            </a:r>
            <a:endParaRPr lang="en-US" dirty="0"/>
          </a:p>
          <a:p>
            <a:pPr>
              <a:buNone/>
            </a:pPr>
            <a:r>
              <a:rPr lang="en-US" dirty="0"/>
              <a:t>*p=10;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891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OOAD Concepts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Class</a:t>
            </a:r>
          </a:p>
          <a:p>
            <a:r>
              <a:rPr lang="en-US" dirty="0" smtClean="0"/>
              <a:t>Object</a:t>
            </a:r>
          </a:p>
          <a:p>
            <a:r>
              <a:rPr lang="en-US" dirty="0"/>
              <a:t>Encapsulation </a:t>
            </a:r>
            <a:endParaRPr lang="en-US" dirty="0" smtClean="0"/>
          </a:p>
          <a:p>
            <a:r>
              <a:rPr lang="en-US" dirty="0" smtClean="0"/>
              <a:t>Abstraction</a:t>
            </a:r>
          </a:p>
          <a:p>
            <a:r>
              <a:rPr lang="en-US" dirty="0" smtClean="0"/>
              <a:t>Inheritance</a:t>
            </a:r>
          </a:p>
          <a:p>
            <a:r>
              <a:rPr lang="en-US" dirty="0" smtClean="0"/>
              <a:t>Polymorphism</a:t>
            </a:r>
          </a:p>
          <a:p>
            <a:r>
              <a:rPr lang="en-US" dirty="0" smtClean="0"/>
              <a:t>Message passing</a:t>
            </a:r>
          </a:p>
          <a:p>
            <a:r>
              <a:rPr lang="en-US" dirty="0" smtClean="0"/>
              <a:t>Dynamic binding</a:t>
            </a:r>
          </a:p>
          <a:p>
            <a:endParaRPr lang="en-US" dirty="0" smtClean="0"/>
          </a:p>
          <a:p>
            <a:endParaRPr lang="en-US" i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 &amp; Objects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648200"/>
          </a:xfrm>
        </p:spPr>
        <p:txBody>
          <a:bodyPr>
            <a:normAutofit/>
          </a:bodyPr>
          <a:lstStyle/>
          <a:p>
            <a:r>
              <a:rPr lang="en-US" sz="3000" dirty="0"/>
              <a:t>Data / attributes / </a:t>
            </a:r>
            <a:r>
              <a:rPr lang="en-US" sz="3000" dirty="0" smtClean="0"/>
              <a:t>field/state</a:t>
            </a:r>
            <a:endParaRPr lang="en-US" sz="3000" dirty="0"/>
          </a:p>
          <a:p>
            <a:pPr lvl="1"/>
            <a:r>
              <a:rPr lang="en-US" dirty="0"/>
              <a:t>Describe the characteristics</a:t>
            </a:r>
          </a:p>
          <a:p>
            <a:r>
              <a:rPr lang="en-US" sz="3000" dirty="0"/>
              <a:t>Method</a:t>
            </a:r>
          </a:p>
          <a:p>
            <a:pPr lvl="1"/>
            <a:r>
              <a:rPr lang="en-US" dirty="0"/>
              <a:t>Perform operations</a:t>
            </a:r>
          </a:p>
          <a:p>
            <a:pPr lvl="1"/>
            <a:r>
              <a:rPr lang="en-US" dirty="0"/>
              <a:t>Perform object to object </a:t>
            </a:r>
            <a:r>
              <a:rPr lang="en-US" dirty="0" smtClean="0"/>
              <a:t>communication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 &amp; Objects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648200"/>
          </a:xfrm>
        </p:spPr>
        <p:txBody>
          <a:bodyPr>
            <a:normAutofit fontScale="92500" lnSpcReduction="10000"/>
          </a:bodyPr>
          <a:lstStyle/>
          <a:p>
            <a:r>
              <a:rPr lang="en-US" sz="3000" dirty="0" smtClean="0"/>
              <a:t>Class</a:t>
            </a:r>
          </a:p>
          <a:p>
            <a:pPr lvl="1"/>
            <a:r>
              <a:rPr lang="en-US" dirty="0" smtClean="0"/>
              <a:t>Category or group of things that have the same attributes and the same behaviors. </a:t>
            </a:r>
          </a:p>
          <a:p>
            <a:pPr lvl="1"/>
            <a:r>
              <a:rPr lang="en-US" dirty="0" smtClean="0"/>
              <a:t>Class is </a:t>
            </a:r>
            <a:r>
              <a:rPr lang="en-US" dirty="0"/>
              <a:t>a </a:t>
            </a:r>
            <a:r>
              <a:rPr lang="en-US" dirty="0" smtClean="0"/>
              <a:t>decryption of properties </a:t>
            </a:r>
            <a:r>
              <a:rPr lang="en-US" dirty="0"/>
              <a:t>and </a:t>
            </a:r>
            <a:r>
              <a:rPr lang="en-US" dirty="0" smtClean="0"/>
              <a:t>behaviors which a collection of same type objects can have</a:t>
            </a:r>
            <a:endParaRPr lang="en-US" dirty="0"/>
          </a:p>
          <a:p>
            <a:pPr lvl="1"/>
            <a:endParaRPr lang="en-US" dirty="0" smtClean="0"/>
          </a:p>
          <a:p>
            <a:r>
              <a:rPr lang="en-US" sz="3000" dirty="0" smtClean="0"/>
              <a:t>Object</a:t>
            </a:r>
          </a:p>
          <a:p>
            <a:pPr lvl="1"/>
            <a:r>
              <a:rPr lang="en-US" dirty="0" smtClean="0"/>
              <a:t>Instance of a class</a:t>
            </a:r>
          </a:p>
          <a:p>
            <a:pPr lvl="1"/>
            <a:r>
              <a:rPr lang="en-US" dirty="0" smtClean="0"/>
              <a:t>Object is a bundle of properties and behaviors</a:t>
            </a:r>
          </a:p>
          <a:p>
            <a:pPr lvl="1"/>
            <a:r>
              <a:rPr lang="en-US" dirty="0"/>
              <a:t>An object stores its state in </a:t>
            </a:r>
            <a:r>
              <a:rPr lang="en-US" i="1" dirty="0"/>
              <a:t>fields</a:t>
            </a:r>
            <a:r>
              <a:rPr lang="en-US" dirty="0"/>
              <a:t> (variables) and exposes its behavior through </a:t>
            </a:r>
            <a:r>
              <a:rPr lang="en-US" i="1" dirty="0"/>
              <a:t>methods</a:t>
            </a:r>
            <a:r>
              <a:rPr lang="en-US" dirty="0"/>
              <a:t> (functions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085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&amp; Objects </a:t>
            </a:r>
          </a:p>
        </p:txBody>
      </p:sp>
      <p:sp>
        <p:nvSpPr>
          <p:cNvPr id="7" name="Oval 6"/>
          <p:cNvSpPr/>
          <p:nvPr/>
        </p:nvSpPr>
        <p:spPr>
          <a:xfrm>
            <a:off x="1754144" y="1913948"/>
            <a:ext cx="2590800" cy="4191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Student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231396" y="3093605"/>
            <a:ext cx="1636295" cy="6858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age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231396" y="4236605"/>
            <a:ext cx="1636295" cy="10668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Study()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5335544" y="1913948"/>
            <a:ext cx="2590800" cy="4191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r>
              <a:rPr lang="en-US" b="1" dirty="0" err="1" smtClean="0">
                <a:solidFill>
                  <a:schemeClr val="tx1"/>
                </a:solidFill>
              </a:rPr>
              <a:t>Nimal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5812796" y="3093605"/>
            <a:ext cx="1636295" cy="68580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21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812796" y="4236605"/>
            <a:ext cx="1636295" cy="106680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Study()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19966" y="6444734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Class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6301366" y="6444734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Object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228600" y="1600200"/>
            <a:ext cx="2402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Attribute/Field/variable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136795" y="1593107"/>
            <a:ext cx="1229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Data/Value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981200" y="1962439"/>
            <a:ext cx="457200" cy="11311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7342569" y="1911062"/>
            <a:ext cx="818148" cy="1143000"/>
          </a:xfrm>
          <a:prstGeom prst="line">
            <a:avLst/>
          </a:prstGeom>
          <a:ln cmpd="sng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922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&amp; Objects 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3752349"/>
              </p:ext>
            </p:extLst>
          </p:nvPr>
        </p:nvGraphicFramePr>
        <p:xfrm>
          <a:off x="533400" y="1600200"/>
          <a:ext cx="8229600" cy="240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Class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Object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User</a:t>
                      </a:r>
                      <a:r>
                        <a:rPr lang="en-US" sz="2000" baseline="0" dirty="0" smtClean="0"/>
                        <a:t> defined data type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Instance of</a:t>
                      </a:r>
                      <a:r>
                        <a:rPr lang="en-US" sz="2000" baseline="0" dirty="0" smtClean="0"/>
                        <a:t> u</a:t>
                      </a:r>
                      <a:r>
                        <a:rPr lang="en-US" sz="2000" dirty="0" smtClean="0"/>
                        <a:t>ser</a:t>
                      </a:r>
                      <a:r>
                        <a:rPr lang="en-US" sz="2000" baseline="0" dirty="0" smtClean="0"/>
                        <a:t> defined data type</a:t>
                      </a:r>
                      <a:endParaRPr lang="en-US" sz="20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Prototype or</a:t>
                      </a:r>
                      <a:r>
                        <a:rPr lang="en-US" sz="2000" baseline="0" dirty="0" smtClean="0"/>
                        <a:t> model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Containing</a:t>
                      </a:r>
                      <a:r>
                        <a:rPr lang="en-US" sz="2000" baseline="0" dirty="0" smtClean="0"/>
                        <a:t> features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Do not occupy memory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Occupy memory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Cant manipulate since its not in memory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Can manipulate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578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&amp; Objects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038600" cy="50292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class Student</a:t>
            </a:r>
          </a:p>
          <a:p>
            <a:pPr marL="0" indent="0">
              <a:buNone/>
            </a:pPr>
            <a:r>
              <a:rPr lang="en-US" dirty="0"/>
              <a:t>    {</a:t>
            </a:r>
          </a:p>
          <a:p>
            <a:pPr marL="0" indent="0">
              <a:buNone/>
            </a:pPr>
            <a:r>
              <a:rPr lang="en-US" dirty="0"/>
              <a:t>    private :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int</a:t>
            </a:r>
            <a:r>
              <a:rPr lang="en-US" dirty="0"/>
              <a:t> AM;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int</a:t>
            </a:r>
            <a:r>
              <a:rPr lang="en-US" dirty="0"/>
              <a:t> EM;</a:t>
            </a:r>
          </a:p>
          <a:p>
            <a:pPr marL="0" indent="0">
              <a:buNone/>
            </a:pPr>
            <a:r>
              <a:rPr lang="en-US" dirty="0"/>
              <a:t>    public :</a:t>
            </a:r>
          </a:p>
          <a:p>
            <a:pPr marL="0" indent="0">
              <a:buNone/>
            </a:pPr>
            <a:r>
              <a:rPr lang="en-US" dirty="0"/>
              <a:t>        void </a:t>
            </a:r>
            <a:r>
              <a:rPr lang="en-US" dirty="0" err="1"/>
              <a:t>ReadMarks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        {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cout</a:t>
            </a:r>
            <a:r>
              <a:rPr lang="en-US" dirty="0"/>
              <a:t>&lt;&lt;"Enter Assignment Marks : ";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cin</a:t>
            </a:r>
            <a:r>
              <a:rPr lang="en-US" dirty="0"/>
              <a:t>&gt;&gt;AM;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cout</a:t>
            </a:r>
            <a:r>
              <a:rPr lang="en-US" dirty="0"/>
              <a:t>&lt;&lt;"Enter Assignment Marks : ";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cin</a:t>
            </a:r>
            <a:r>
              <a:rPr lang="en-US" dirty="0"/>
              <a:t>&gt;&gt;AM;</a:t>
            </a:r>
          </a:p>
          <a:p>
            <a:pPr marL="0" indent="0">
              <a:buNone/>
            </a:pPr>
            <a:r>
              <a:rPr lang="en-US" dirty="0"/>
              <a:t>        }</a:t>
            </a:r>
          </a:p>
          <a:p>
            <a:pPr marL="0" indent="0">
              <a:buNone/>
            </a:pPr>
            <a:r>
              <a:rPr lang="en-US" dirty="0"/>
              <a:t>        void </a:t>
            </a:r>
            <a:r>
              <a:rPr lang="en-US" dirty="0" err="1"/>
              <a:t>printGrade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        {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cout</a:t>
            </a:r>
            <a:r>
              <a:rPr lang="en-US" dirty="0"/>
              <a:t>&lt;&lt;"Grade :"&lt;&lt;(AM+AM)/2;</a:t>
            </a:r>
          </a:p>
          <a:p>
            <a:pPr marL="0" indent="0">
              <a:buNone/>
            </a:pPr>
            <a:r>
              <a:rPr lang="en-US" dirty="0"/>
              <a:t>        }</a:t>
            </a:r>
          </a:p>
          <a:p>
            <a:pPr marL="0" indent="0">
              <a:buNone/>
            </a:pPr>
            <a:r>
              <a:rPr lang="en-US" dirty="0"/>
              <a:t>    };</a:t>
            </a:r>
          </a:p>
          <a:p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648200" y="1600200"/>
            <a:ext cx="4038600" cy="5029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main()</a:t>
            </a:r>
          </a:p>
          <a:p>
            <a:pPr marL="0" indent="0">
              <a:buNone/>
            </a:pPr>
            <a:r>
              <a:rPr lang="en-US" sz="1800" dirty="0"/>
              <a:t>{</a:t>
            </a:r>
          </a:p>
          <a:p>
            <a:pPr marL="0" indent="0">
              <a:buNone/>
            </a:pPr>
            <a:r>
              <a:rPr lang="en-US" sz="1800" dirty="0"/>
              <a:t>Student </a:t>
            </a:r>
            <a:r>
              <a:rPr lang="en-US" sz="1800" dirty="0" err="1"/>
              <a:t>Nimal</a:t>
            </a:r>
            <a:r>
              <a:rPr lang="en-US" sz="1800" dirty="0"/>
              <a:t>;</a:t>
            </a:r>
          </a:p>
          <a:p>
            <a:pPr marL="0" indent="0">
              <a:buNone/>
            </a:pPr>
            <a:r>
              <a:rPr lang="en-US" sz="1800" dirty="0" err="1"/>
              <a:t>Nimal.ReadMarks</a:t>
            </a:r>
            <a:r>
              <a:rPr lang="en-US" sz="1800" dirty="0"/>
              <a:t>();</a:t>
            </a:r>
          </a:p>
          <a:p>
            <a:pPr marL="0" indent="0">
              <a:buNone/>
            </a:pPr>
            <a:r>
              <a:rPr lang="en-US" sz="1800" dirty="0" err="1"/>
              <a:t>Nimal.printGrade</a:t>
            </a:r>
            <a:r>
              <a:rPr lang="en-US" sz="1800" dirty="0"/>
              <a:t>();</a:t>
            </a:r>
          </a:p>
          <a:p>
            <a:pPr marL="0" indent="0">
              <a:buNone/>
            </a:pPr>
            <a:r>
              <a:rPr lang="en-US" sz="1800" dirty="0" err="1"/>
              <a:t>getch</a:t>
            </a:r>
            <a:r>
              <a:rPr lang="en-US" sz="1800" dirty="0"/>
              <a:t>();</a:t>
            </a:r>
          </a:p>
          <a:p>
            <a:pPr marL="0" indent="0">
              <a:buNone/>
            </a:pPr>
            <a:r>
              <a:rPr lang="en-US" sz="1800" dirty="0"/>
              <a:t>}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392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&amp; Objects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dirty="0" smtClean="0"/>
              <a:t>Member </a:t>
            </a:r>
            <a:r>
              <a:rPr lang="en-US" dirty="0"/>
              <a:t>functions defined outside </a:t>
            </a:r>
            <a:r>
              <a:rPr lang="en-US" dirty="0" smtClean="0"/>
              <a:t>class</a:t>
            </a:r>
          </a:p>
          <a:p>
            <a:pPr marL="742950" lvl="2" indent="-342900"/>
            <a:r>
              <a:rPr lang="en-US" dirty="0"/>
              <a:t>Binary scope resolution operator (::) ties  member name to class </a:t>
            </a:r>
            <a:r>
              <a:rPr lang="en-US" dirty="0" smtClean="0"/>
              <a:t>name</a:t>
            </a:r>
          </a:p>
          <a:p>
            <a:pPr marL="742950" lvl="2" indent="-342900"/>
            <a:r>
              <a:rPr lang="en-US" dirty="0"/>
              <a:t>scope </a:t>
            </a:r>
            <a:r>
              <a:rPr lang="en-US" dirty="0" smtClean="0"/>
              <a:t>resolution </a:t>
            </a:r>
            <a:r>
              <a:rPr lang="en-US" dirty="0"/>
              <a:t>operator </a:t>
            </a:r>
            <a:r>
              <a:rPr lang="en-US" dirty="0" smtClean="0"/>
              <a:t> help uniquely identifying </a:t>
            </a:r>
            <a:r>
              <a:rPr lang="en-US" dirty="0"/>
              <a:t>functions of </a:t>
            </a:r>
            <a:r>
              <a:rPr lang="en-US" dirty="0" smtClean="0"/>
              <a:t>a particular </a:t>
            </a:r>
            <a:r>
              <a:rPr lang="en-US" dirty="0"/>
              <a:t>class</a:t>
            </a:r>
          </a:p>
          <a:p>
            <a:pPr marL="742950" lvl="2" indent="-342900"/>
            <a:r>
              <a:rPr lang="en-US" dirty="0"/>
              <a:t>Different classes can have member functions with same </a:t>
            </a:r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859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&amp; Objects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038600" cy="50292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class Student</a:t>
            </a:r>
          </a:p>
          <a:p>
            <a:pPr marL="0" indent="0">
              <a:buNone/>
            </a:pPr>
            <a:r>
              <a:rPr lang="en-US" sz="1800" dirty="0"/>
              <a:t>    {</a:t>
            </a:r>
          </a:p>
          <a:p>
            <a:pPr marL="0" indent="0">
              <a:buNone/>
            </a:pPr>
            <a:r>
              <a:rPr lang="en-US" sz="1800" dirty="0"/>
              <a:t>    private :</a:t>
            </a:r>
          </a:p>
          <a:p>
            <a:pPr marL="0" indent="0">
              <a:buNone/>
            </a:pPr>
            <a:r>
              <a:rPr lang="en-US" sz="1800" dirty="0"/>
              <a:t>        </a:t>
            </a:r>
            <a:r>
              <a:rPr lang="en-US" sz="1800" dirty="0" err="1"/>
              <a:t>int</a:t>
            </a:r>
            <a:r>
              <a:rPr lang="en-US" sz="1800" dirty="0"/>
              <a:t> AM;</a:t>
            </a:r>
          </a:p>
          <a:p>
            <a:pPr marL="0" indent="0">
              <a:buNone/>
            </a:pPr>
            <a:r>
              <a:rPr lang="en-US" sz="1800" dirty="0"/>
              <a:t>        </a:t>
            </a:r>
            <a:r>
              <a:rPr lang="en-US" sz="1800" dirty="0" err="1"/>
              <a:t>int</a:t>
            </a:r>
            <a:r>
              <a:rPr lang="en-US" sz="1800" dirty="0"/>
              <a:t> EM;</a:t>
            </a:r>
          </a:p>
          <a:p>
            <a:pPr marL="0" indent="0">
              <a:buNone/>
            </a:pPr>
            <a:r>
              <a:rPr lang="en-US" sz="1800" dirty="0"/>
              <a:t>    public :</a:t>
            </a:r>
          </a:p>
          <a:p>
            <a:pPr marL="0" indent="0">
              <a:buNone/>
            </a:pPr>
            <a:r>
              <a:rPr lang="en-US" sz="1800" dirty="0"/>
              <a:t>        void </a:t>
            </a:r>
            <a:r>
              <a:rPr lang="en-US" sz="1800" dirty="0" err="1"/>
              <a:t>ReadMarks</a:t>
            </a:r>
            <a:r>
              <a:rPr lang="en-US" sz="1800" dirty="0"/>
              <a:t>();</a:t>
            </a:r>
          </a:p>
          <a:p>
            <a:pPr marL="0" indent="0">
              <a:buNone/>
            </a:pPr>
            <a:r>
              <a:rPr lang="en-US" sz="1800" dirty="0"/>
              <a:t>        void </a:t>
            </a:r>
            <a:r>
              <a:rPr lang="en-US" sz="1800" dirty="0" err="1"/>
              <a:t>printGrade</a:t>
            </a:r>
            <a:r>
              <a:rPr lang="en-US" sz="1800" dirty="0"/>
              <a:t>();</a:t>
            </a:r>
          </a:p>
          <a:p>
            <a:pPr marL="0" indent="0">
              <a:buNone/>
            </a:pPr>
            <a:r>
              <a:rPr lang="en-US" sz="1800" dirty="0"/>
              <a:t>    };</a:t>
            </a:r>
          </a:p>
          <a:p>
            <a:pPr marL="0" indent="0">
              <a:buNone/>
            </a:pPr>
            <a:r>
              <a:rPr lang="en-US" sz="1800" dirty="0"/>
              <a:t>void Student::</a:t>
            </a:r>
            <a:r>
              <a:rPr lang="en-US" sz="1800" dirty="0" err="1"/>
              <a:t>ReadMarks</a:t>
            </a:r>
            <a:r>
              <a:rPr lang="en-US" sz="1800" dirty="0"/>
              <a:t>()</a:t>
            </a:r>
          </a:p>
          <a:p>
            <a:pPr marL="0" indent="0">
              <a:buNone/>
            </a:pPr>
            <a:r>
              <a:rPr lang="en-US" sz="1800" dirty="0"/>
              <a:t>        {</a:t>
            </a:r>
          </a:p>
          <a:p>
            <a:pPr marL="0" indent="0">
              <a:buNone/>
            </a:pPr>
            <a:r>
              <a:rPr lang="en-US" sz="1800" dirty="0"/>
              <a:t>        </a:t>
            </a:r>
            <a:r>
              <a:rPr lang="en-US" sz="1800" dirty="0" err="1"/>
              <a:t>cout</a:t>
            </a:r>
            <a:r>
              <a:rPr lang="en-US" sz="1800" dirty="0"/>
              <a:t>&lt;&lt;"Enter Assignment Marks : ";</a:t>
            </a:r>
          </a:p>
          <a:p>
            <a:pPr marL="0" indent="0">
              <a:buNone/>
            </a:pPr>
            <a:r>
              <a:rPr lang="en-US" sz="1800" dirty="0"/>
              <a:t>        </a:t>
            </a:r>
            <a:r>
              <a:rPr lang="en-US" sz="1800" dirty="0" err="1"/>
              <a:t>cin</a:t>
            </a:r>
            <a:r>
              <a:rPr lang="en-US" sz="1800" dirty="0"/>
              <a:t>&gt;&gt;AM;</a:t>
            </a:r>
          </a:p>
          <a:p>
            <a:pPr marL="0" indent="0">
              <a:buNone/>
            </a:pPr>
            <a:r>
              <a:rPr lang="en-US" sz="1800" dirty="0"/>
              <a:t>        </a:t>
            </a:r>
            <a:r>
              <a:rPr lang="en-US" sz="1800" dirty="0" err="1"/>
              <a:t>cout</a:t>
            </a:r>
            <a:r>
              <a:rPr lang="en-US" sz="1800" dirty="0"/>
              <a:t>&lt;&lt;"Enter Assignment Marks : ";</a:t>
            </a:r>
          </a:p>
          <a:p>
            <a:pPr marL="0" indent="0">
              <a:buNone/>
            </a:pPr>
            <a:r>
              <a:rPr lang="en-US" sz="1800" dirty="0"/>
              <a:t>        </a:t>
            </a:r>
            <a:r>
              <a:rPr lang="en-US" sz="1800" dirty="0" err="1"/>
              <a:t>cin</a:t>
            </a:r>
            <a:r>
              <a:rPr lang="en-US" sz="1800" dirty="0"/>
              <a:t>&gt;&gt;AM</a:t>
            </a:r>
            <a:r>
              <a:rPr lang="en-US" sz="1800" dirty="0" smtClean="0"/>
              <a:t>;        }</a:t>
            </a:r>
            <a:endParaRPr lang="en-US" sz="18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648200" y="1600200"/>
            <a:ext cx="4038600" cy="5029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void Student::</a:t>
            </a:r>
            <a:r>
              <a:rPr lang="en-US" sz="1800" dirty="0" err="1"/>
              <a:t>printGrade</a:t>
            </a:r>
            <a:r>
              <a:rPr lang="en-US" sz="1800" dirty="0"/>
              <a:t>()</a:t>
            </a:r>
          </a:p>
          <a:p>
            <a:pPr marL="0" indent="0">
              <a:buNone/>
            </a:pPr>
            <a:r>
              <a:rPr lang="en-US" sz="1800" dirty="0"/>
              <a:t>        {</a:t>
            </a:r>
          </a:p>
          <a:p>
            <a:pPr marL="0" indent="0">
              <a:buNone/>
            </a:pPr>
            <a:r>
              <a:rPr lang="en-US" sz="1800" dirty="0"/>
              <a:t>        </a:t>
            </a:r>
            <a:r>
              <a:rPr lang="en-US" sz="1800" dirty="0" err="1"/>
              <a:t>cout</a:t>
            </a:r>
            <a:r>
              <a:rPr lang="en-US" sz="1800" dirty="0"/>
              <a:t>&lt;&lt;"Grade :"&lt;&lt;(AM+AM)/2;</a:t>
            </a:r>
          </a:p>
          <a:p>
            <a:pPr marL="0" indent="0">
              <a:buNone/>
            </a:pPr>
            <a:r>
              <a:rPr lang="en-US" sz="1800" dirty="0"/>
              <a:t>        }</a:t>
            </a:r>
          </a:p>
          <a:p>
            <a:pPr marL="0" indent="0">
              <a:buNone/>
            </a:pPr>
            <a:r>
              <a:rPr lang="en-US" sz="1800" dirty="0" smtClean="0"/>
              <a:t>main</a:t>
            </a:r>
            <a:r>
              <a:rPr lang="en-US" sz="1800" dirty="0"/>
              <a:t>()</a:t>
            </a:r>
          </a:p>
          <a:p>
            <a:pPr marL="0" indent="0">
              <a:buNone/>
            </a:pPr>
            <a:r>
              <a:rPr lang="en-US" sz="1800" dirty="0"/>
              <a:t>{</a:t>
            </a:r>
          </a:p>
          <a:p>
            <a:pPr marL="0" indent="0">
              <a:buNone/>
            </a:pPr>
            <a:r>
              <a:rPr lang="en-US" sz="1800" dirty="0"/>
              <a:t>Student </a:t>
            </a:r>
            <a:r>
              <a:rPr lang="en-US" sz="1800" dirty="0" err="1"/>
              <a:t>Nimal</a:t>
            </a:r>
            <a:r>
              <a:rPr lang="en-US" sz="1800" dirty="0"/>
              <a:t>;</a:t>
            </a:r>
          </a:p>
          <a:p>
            <a:pPr marL="0" indent="0">
              <a:buNone/>
            </a:pPr>
            <a:r>
              <a:rPr lang="en-US" sz="1800" dirty="0" err="1"/>
              <a:t>Nimal.ReadMarks</a:t>
            </a:r>
            <a:r>
              <a:rPr lang="en-US" sz="1800" dirty="0"/>
              <a:t>();</a:t>
            </a:r>
          </a:p>
          <a:p>
            <a:pPr marL="0" indent="0">
              <a:buNone/>
            </a:pPr>
            <a:r>
              <a:rPr lang="en-US" sz="1800" dirty="0" err="1"/>
              <a:t>Nimal.printGrade</a:t>
            </a:r>
            <a:r>
              <a:rPr lang="en-US" sz="1800" dirty="0"/>
              <a:t>();</a:t>
            </a:r>
          </a:p>
          <a:p>
            <a:pPr marL="0" indent="0">
              <a:buNone/>
            </a:pPr>
            <a:r>
              <a:rPr lang="en-US" sz="1800" dirty="0" err="1"/>
              <a:t>getch</a:t>
            </a:r>
            <a:r>
              <a:rPr lang="en-US" sz="1800" dirty="0"/>
              <a:t>();</a:t>
            </a:r>
          </a:p>
          <a:p>
            <a:pPr marL="0" indent="0">
              <a:buNone/>
            </a:pPr>
            <a:r>
              <a:rPr lang="en-US" sz="1800" dirty="0"/>
              <a:t>}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575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NDI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Presentation1" id="{47D6EB70-AC5D-4C93-8EC9-DDBA92A97C78}" vid="{AD4A3A70-3E62-4EFF-A645-92967231B9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SLIATE LMS Template Powerpoint</Template>
  <TotalTime>992</TotalTime>
  <Words>540</Words>
  <Application>Microsoft Office PowerPoint</Application>
  <PresentationFormat>On-screen Show (4:3)</PresentationFormat>
  <Paragraphs>172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HNDIT</vt:lpstr>
      <vt:lpstr>Object Oriented Analysis and Design</vt:lpstr>
      <vt:lpstr>OOAD Concepts</vt:lpstr>
      <vt:lpstr>Classes &amp; Objects </vt:lpstr>
      <vt:lpstr>Classes &amp; Objects </vt:lpstr>
      <vt:lpstr>Classes &amp; Objects </vt:lpstr>
      <vt:lpstr>Classes &amp; Objects </vt:lpstr>
      <vt:lpstr>Classes &amp; Objects </vt:lpstr>
      <vt:lpstr>Classes &amp; Objects </vt:lpstr>
      <vt:lpstr>Classes &amp; Objects </vt:lpstr>
      <vt:lpstr>Constructors</vt:lpstr>
      <vt:lpstr>Constructors</vt:lpstr>
      <vt:lpstr>Destructors</vt:lpstr>
      <vt:lpstr>Pointers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Janaka</dc:creator>
  <cp:lastModifiedBy>pc</cp:lastModifiedBy>
  <cp:revision>209</cp:revision>
  <dcterms:created xsi:type="dcterms:W3CDTF">2006-08-16T00:00:00Z</dcterms:created>
  <dcterms:modified xsi:type="dcterms:W3CDTF">2018-07-20T17:40:15Z</dcterms:modified>
</cp:coreProperties>
</file>