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6" r:id="rId2"/>
    <p:sldId id="257" r:id="rId3"/>
    <p:sldId id="258" r:id="rId4"/>
    <p:sldId id="259" r:id="rId5"/>
    <p:sldId id="261" r:id="rId6"/>
    <p:sldId id="260" r:id="rId7"/>
    <p:sldId id="263" r:id="rId8"/>
    <p:sldId id="262" r:id="rId9"/>
    <p:sldId id="264" r:id="rId10"/>
    <p:sldId id="265" r:id="rId11"/>
    <p:sldId id="278" r:id="rId12"/>
    <p:sldId id="268" r:id="rId13"/>
    <p:sldId id="273" r:id="rId14"/>
    <p:sldId id="267" r:id="rId15"/>
    <p:sldId id="274" r:id="rId16"/>
    <p:sldId id="269" r:id="rId17"/>
    <p:sldId id="277" r:id="rId18"/>
    <p:sldId id="270" r:id="rId19"/>
    <p:sldId id="276"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A8473F-51AA-4B5A-B149-BB219FAC895F}" type="datetimeFigureOut">
              <a:rPr lang="en-US" smtClean="0"/>
              <a:pPr/>
              <a:t>7/27/2018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Janaka Rajakaruna</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AF95EB-9115-4539-9088-14CE8A4E3352}" type="slidenum">
              <a:rPr lang="en-US" smtClean="0"/>
              <a:pPr/>
              <a:t>‹#›</a:t>
            </a:fld>
            <a:endParaRPr lang="en-US"/>
          </a:p>
        </p:txBody>
      </p:sp>
    </p:spTree>
    <p:extLst>
      <p:ext uri="{BB962C8B-B14F-4D97-AF65-F5344CB8AC3E}">
        <p14:creationId xmlns:p14="http://schemas.microsoft.com/office/powerpoint/2010/main" val="2164778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7F444-D555-43D3-A0D6-58226F1828F0}" type="datetimeFigureOut">
              <a:rPr lang="en-US" smtClean="0"/>
              <a:t>7/27/2018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D5BF1-AB92-4DE2-8549-CF95C668A756}" type="slidenum">
              <a:rPr lang="en-US" smtClean="0"/>
              <a:t>‹#›</a:t>
            </a:fld>
            <a:endParaRPr lang="en-US"/>
          </a:p>
        </p:txBody>
      </p:sp>
    </p:spTree>
    <p:extLst>
      <p:ext uri="{BB962C8B-B14F-4D97-AF65-F5344CB8AC3E}">
        <p14:creationId xmlns:p14="http://schemas.microsoft.com/office/powerpoint/2010/main" val="291448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2D5BF1-AB92-4DE2-8549-CF95C668A756}" type="slidenum">
              <a:rPr lang="en-US" smtClean="0"/>
              <a:t>8</a:t>
            </a:fld>
            <a:endParaRPr lang="en-US"/>
          </a:p>
        </p:txBody>
      </p:sp>
    </p:spTree>
    <p:extLst>
      <p:ext uri="{BB962C8B-B14F-4D97-AF65-F5344CB8AC3E}">
        <p14:creationId xmlns:p14="http://schemas.microsoft.com/office/powerpoint/2010/main" val="1667599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DC48A252-A799-48CD-A6B3-2F3DA6FE647F}" type="datetime1">
              <a:rPr lang="en-US" smtClean="0"/>
              <a:t>7/27/2018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118B0-8A58-4178-9284-28D6657D858A}"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D8CA1-A607-4B46-A7E1-3DD39E054810}"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2866E-42F7-4984-8EBE-048FFFCFE45F}"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E2AE8-0907-499E-90AB-40364229A80A}" type="datetime1">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5E9557-A2D4-45CE-8E43-739F044CE835}" type="datetime1">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5EE73-B098-4737-A2CD-22E21237DC4A}" type="datetime1">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99EC9-172F-41E7-B9DB-572B0898DE88}" type="datetime1">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0B966-16E2-4EDF-B81A-EBE5CAF6C6AB}" type="datetime1">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B3860-E8C5-4858-8530-5E96F4748A38}" type="datetime1">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83220-07A6-46D6-A59E-6A3FE16298D6}" type="datetime1">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0458-7AD8-4A24-B9C1-1831CF039A92}" type="datetime1">
              <a:rPr lang="en-US" smtClean="0"/>
              <a:t>7/27/2018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Software </a:t>
            </a:r>
            <a:r>
              <a:rPr lang="en-US" dirty="0"/>
              <a:t>Development Process</a:t>
            </a:r>
          </a:p>
        </p:txBody>
      </p:sp>
      <p:sp>
        <p:nvSpPr>
          <p:cNvPr id="2" name="Title 1"/>
          <p:cNvSpPr>
            <a:spLocks noGrp="1"/>
          </p:cNvSpPr>
          <p:nvPr>
            <p:ph type="ctrTitle"/>
          </p:nvPr>
        </p:nvSpPr>
        <p:spPr/>
        <p:txBody>
          <a:bodyPr>
            <a:normAutofit fontScale="90000"/>
          </a:bodyPr>
          <a:lstStyle/>
          <a:p>
            <a:r>
              <a:rPr lang="en-US" dirty="0" smtClean="0"/>
              <a:t>Object Oriented Analysis and Design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Unified Process</a:t>
            </a:r>
            <a:endParaRPr lang="en-US" dirty="0"/>
          </a:p>
        </p:txBody>
      </p:sp>
      <p:sp>
        <p:nvSpPr>
          <p:cNvPr id="3" name="Content Placeholder 2"/>
          <p:cNvSpPr>
            <a:spLocks noGrp="1"/>
          </p:cNvSpPr>
          <p:nvPr>
            <p:ph idx="1"/>
          </p:nvPr>
        </p:nvSpPr>
        <p:spPr>
          <a:xfrm>
            <a:off x="457200" y="1905000"/>
            <a:ext cx="8229600" cy="3966496"/>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gn="just">
              <a:buNone/>
            </a:pPr>
            <a:r>
              <a:rPr lang="en-US" dirty="0"/>
              <a:t>Rational Unified Process is a </a:t>
            </a:r>
            <a:r>
              <a:rPr lang="en-US" b="1" dirty="0"/>
              <a:t>software development process</a:t>
            </a:r>
            <a:r>
              <a:rPr lang="en-US" dirty="0"/>
              <a:t> from </a:t>
            </a:r>
            <a:r>
              <a:rPr lang="en-US" b="1" dirty="0" smtClean="0"/>
              <a:t>Rational Software</a:t>
            </a:r>
            <a:r>
              <a:rPr lang="en-US" dirty="0" smtClean="0"/>
              <a:t>, </a:t>
            </a:r>
            <a:r>
              <a:rPr lang="en-US" dirty="0"/>
              <a:t>a division of </a:t>
            </a:r>
            <a:r>
              <a:rPr lang="en-US" dirty="0" smtClean="0"/>
              <a:t>IBM for object oriented software development in UML. RUP </a:t>
            </a:r>
            <a:r>
              <a:rPr lang="en-US" dirty="0"/>
              <a:t>is a specific implementation of the Unified Process</a:t>
            </a:r>
            <a:r>
              <a:rPr lang="en-US" dirty="0" smtClean="0"/>
              <a:t>. </a:t>
            </a:r>
            <a:r>
              <a:rPr lang="en-US" b="1" dirty="0" smtClean="0"/>
              <a:t>This is a use-case driven, architecture centric, iterative and incremental software development model. </a:t>
            </a:r>
            <a:r>
              <a:rPr lang="en-US" dirty="0" smtClean="0"/>
              <a:t>It </a:t>
            </a:r>
            <a:r>
              <a:rPr lang="en-US" dirty="0"/>
              <a:t>divides the </a:t>
            </a:r>
            <a:r>
              <a:rPr lang="en-US" b="1" dirty="0"/>
              <a:t>development process</a:t>
            </a:r>
            <a:r>
              <a:rPr lang="en-US" dirty="0"/>
              <a:t> into four distinct phases that each involve business </a:t>
            </a:r>
            <a:r>
              <a:rPr lang="en-US" dirty="0" smtClean="0"/>
              <a:t>modeling, analysis and design</a:t>
            </a:r>
            <a:r>
              <a:rPr lang="en-US" dirty="0"/>
              <a:t>, implementation, </a:t>
            </a:r>
            <a:r>
              <a:rPr lang="en-US" b="1" dirty="0"/>
              <a:t>testing</a:t>
            </a:r>
            <a:r>
              <a:rPr lang="en-US" dirty="0"/>
              <a:t>, and deployment. </a:t>
            </a:r>
          </a:p>
        </p:txBody>
      </p:sp>
      <p:pic>
        <p:nvPicPr>
          <p:cNvPr id="1026" name="Picture 2" descr="Image result for ibm ration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5871496"/>
            <a:ext cx="4419600" cy="820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45756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Unified Process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12" name="Text Box 17"/>
          <p:cNvSpPr txBox="1">
            <a:spLocks noChangeArrowheads="1"/>
          </p:cNvSpPr>
          <p:nvPr/>
        </p:nvSpPr>
        <p:spPr bwMode="auto">
          <a:xfrm>
            <a:off x="6858000" y="3906560"/>
            <a:ext cx="2286000" cy="523220"/>
          </a:xfrm>
          <a:prstGeom prst="rect">
            <a:avLst/>
          </a:prstGeom>
          <a:solidFill>
            <a:schemeClr val="bg1"/>
          </a:solidFill>
          <a:ln w="9525">
            <a:noFill/>
            <a:miter lim="800000"/>
            <a:headEnd/>
            <a:tailEnd/>
          </a:ln>
          <a:effectLst/>
        </p:spPr>
        <p:txBody>
          <a:bodyPr wrap="square">
            <a:spAutoFit/>
          </a:bodyPr>
          <a:lstStyle/>
          <a:p>
            <a:pPr>
              <a:spcBef>
                <a:spcPct val="50000"/>
              </a:spcBef>
            </a:pPr>
            <a:r>
              <a:rPr lang="en-US" sz="2800" b="1" dirty="0">
                <a:solidFill>
                  <a:srgbClr val="FF0000"/>
                </a:solidFill>
                <a:latin typeface="Arial" charset="0"/>
              </a:rPr>
              <a:t>Elaboration</a:t>
            </a:r>
          </a:p>
        </p:txBody>
      </p:sp>
      <p:grpSp>
        <p:nvGrpSpPr>
          <p:cNvPr id="17" name="Group 16"/>
          <p:cNvGrpSpPr/>
          <p:nvPr/>
        </p:nvGrpSpPr>
        <p:grpSpPr>
          <a:xfrm>
            <a:off x="47718" y="1915180"/>
            <a:ext cx="7496082" cy="4257020"/>
            <a:chOff x="47718" y="1915180"/>
            <a:chExt cx="7496082" cy="4257020"/>
          </a:xfrm>
        </p:grpSpPr>
        <p:sp>
          <p:nvSpPr>
            <p:cNvPr id="7" name="Arc 6"/>
            <p:cNvSpPr/>
            <p:nvPr/>
          </p:nvSpPr>
          <p:spPr>
            <a:xfrm>
              <a:off x="5867400" y="2143780"/>
              <a:ext cx="1676400" cy="1981200"/>
            </a:xfrm>
            <a:prstGeom prst="arc">
              <a:avLst/>
            </a:prstGeom>
            <a:ln w="104775">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5400000">
              <a:off x="5715000" y="4124980"/>
              <a:ext cx="1676400" cy="1981200"/>
            </a:xfrm>
            <a:prstGeom prst="arc">
              <a:avLst/>
            </a:prstGeom>
            <a:ln w="104775">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6039791">
              <a:off x="3238373" y="2036618"/>
              <a:ext cx="1676400" cy="1981200"/>
            </a:xfrm>
            <a:prstGeom prst="arc">
              <a:avLst/>
            </a:prstGeom>
            <a:ln w="104775">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rot="10116989">
              <a:off x="2998431" y="3972580"/>
              <a:ext cx="1676400" cy="1981200"/>
            </a:xfrm>
            <a:prstGeom prst="arc">
              <a:avLst/>
            </a:prstGeom>
            <a:ln w="104775">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 Box 16"/>
            <p:cNvSpPr txBox="1">
              <a:spLocks noChangeArrowheads="1"/>
            </p:cNvSpPr>
            <p:nvPr/>
          </p:nvSpPr>
          <p:spPr bwMode="auto">
            <a:xfrm>
              <a:off x="4495800" y="1915180"/>
              <a:ext cx="1802169" cy="523220"/>
            </a:xfrm>
            <a:prstGeom prst="rect">
              <a:avLst/>
            </a:prstGeom>
            <a:solidFill>
              <a:schemeClr val="bg1"/>
            </a:solidFill>
            <a:ln w="9525">
              <a:solidFill>
                <a:schemeClr val="bg1"/>
              </a:solidFill>
              <a:miter lim="800000"/>
              <a:headEnd/>
              <a:tailEnd/>
            </a:ln>
            <a:effectLst/>
          </p:spPr>
          <p:txBody>
            <a:bodyPr wrap="square">
              <a:spAutoFit/>
            </a:bodyPr>
            <a:lstStyle/>
            <a:p>
              <a:pPr>
                <a:spcBef>
                  <a:spcPct val="50000"/>
                </a:spcBef>
              </a:pPr>
              <a:r>
                <a:rPr lang="en-US" sz="2800" b="1" dirty="0">
                  <a:solidFill>
                    <a:srgbClr val="FF0000"/>
                  </a:solidFill>
                  <a:latin typeface="Arial" charset="0"/>
                </a:rPr>
                <a:t>Inception</a:t>
              </a:r>
            </a:p>
          </p:txBody>
        </p:sp>
        <p:sp>
          <p:nvSpPr>
            <p:cNvPr id="13" name="Text Box 18"/>
            <p:cNvSpPr txBox="1">
              <a:spLocks noChangeArrowheads="1"/>
            </p:cNvSpPr>
            <p:nvPr/>
          </p:nvSpPr>
          <p:spPr bwMode="auto">
            <a:xfrm>
              <a:off x="4114800" y="5648980"/>
              <a:ext cx="2411769" cy="523220"/>
            </a:xfrm>
            <a:prstGeom prst="rect">
              <a:avLst/>
            </a:prstGeom>
            <a:solidFill>
              <a:schemeClr val="bg1"/>
            </a:solidFill>
            <a:ln w="9525">
              <a:noFill/>
              <a:miter lim="800000"/>
              <a:headEnd/>
              <a:tailEnd/>
            </a:ln>
            <a:effectLst/>
          </p:spPr>
          <p:txBody>
            <a:bodyPr wrap="square">
              <a:spAutoFit/>
            </a:bodyPr>
            <a:lstStyle/>
            <a:p>
              <a:pPr>
                <a:spcBef>
                  <a:spcPct val="50000"/>
                </a:spcBef>
              </a:pPr>
              <a:r>
                <a:rPr lang="en-US" sz="2800" b="1" dirty="0">
                  <a:solidFill>
                    <a:srgbClr val="FF0000"/>
                  </a:solidFill>
                  <a:latin typeface="Arial" charset="0"/>
                </a:rPr>
                <a:t>Construction</a:t>
              </a:r>
            </a:p>
          </p:txBody>
        </p:sp>
        <p:sp>
          <p:nvSpPr>
            <p:cNvPr id="14" name="Text Box 19"/>
            <p:cNvSpPr txBox="1">
              <a:spLocks noChangeArrowheads="1"/>
            </p:cNvSpPr>
            <p:nvPr/>
          </p:nvSpPr>
          <p:spPr bwMode="auto">
            <a:xfrm>
              <a:off x="2095500" y="3826627"/>
              <a:ext cx="2057400" cy="523220"/>
            </a:xfrm>
            <a:prstGeom prst="rect">
              <a:avLst/>
            </a:prstGeom>
            <a:solidFill>
              <a:schemeClr val="bg1"/>
            </a:solidFill>
            <a:ln w="9525">
              <a:noFill/>
              <a:miter lim="800000"/>
              <a:headEnd/>
              <a:tailEnd/>
            </a:ln>
            <a:effectLst/>
          </p:spPr>
          <p:txBody>
            <a:bodyPr>
              <a:spAutoFit/>
            </a:bodyPr>
            <a:lstStyle/>
            <a:p>
              <a:pPr>
                <a:spcBef>
                  <a:spcPct val="50000"/>
                </a:spcBef>
              </a:pPr>
              <a:r>
                <a:rPr lang="en-US" sz="2800" b="1" dirty="0">
                  <a:solidFill>
                    <a:srgbClr val="FF0000"/>
                  </a:solidFill>
                  <a:latin typeface="Arial" charset="0"/>
                </a:rPr>
                <a:t>Transition</a:t>
              </a:r>
            </a:p>
          </p:txBody>
        </p:sp>
        <p:sp>
          <p:nvSpPr>
            <p:cNvPr id="15" name="Text Box 28"/>
            <p:cNvSpPr txBox="1">
              <a:spLocks noChangeArrowheads="1"/>
            </p:cNvSpPr>
            <p:nvPr/>
          </p:nvSpPr>
          <p:spPr bwMode="auto">
            <a:xfrm>
              <a:off x="47718" y="2286000"/>
              <a:ext cx="2209800" cy="523220"/>
            </a:xfrm>
            <a:prstGeom prst="rect">
              <a:avLst/>
            </a:prstGeom>
            <a:solidFill>
              <a:schemeClr val="bg1"/>
            </a:solidFill>
            <a:ln w="9525">
              <a:noFill/>
              <a:miter lim="800000"/>
              <a:headEnd/>
              <a:tailEnd/>
            </a:ln>
            <a:effectLst/>
          </p:spPr>
          <p:txBody>
            <a:bodyPr wrap="square">
              <a:spAutoFit/>
            </a:bodyPr>
            <a:lstStyle/>
            <a:p>
              <a:pPr>
                <a:spcBef>
                  <a:spcPct val="50000"/>
                </a:spcBef>
              </a:pPr>
              <a:r>
                <a:rPr lang="en-US" sz="2800" b="1" dirty="0">
                  <a:solidFill>
                    <a:srgbClr val="FF0000"/>
                  </a:solidFill>
                  <a:latin typeface="Arial" charset="0"/>
                </a:rPr>
                <a:t>Production</a:t>
              </a:r>
            </a:p>
          </p:txBody>
        </p:sp>
        <p:sp>
          <p:nvSpPr>
            <p:cNvPr id="16" name="Arc 15"/>
            <p:cNvSpPr/>
            <p:nvPr/>
          </p:nvSpPr>
          <p:spPr>
            <a:xfrm rot="16039791" flipV="1">
              <a:off x="1426245" y="2482613"/>
              <a:ext cx="1676400" cy="1823505"/>
            </a:xfrm>
            <a:prstGeom prst="arc">
              <a:avLst/>
            </a:prstGeom>
            <a:ln w="104775">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81659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RUP</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Inception Phase: </a:t>
            </a:r>
          </a:p>
          <a:p>
            <a:pPr lvl="1" algn="just"/>
            <a:r>
              <a:rPr lang="en-US" dirty="0" smtClean="0"/>
              <a:t>It includes both customer communication and planning activities. </a:t>
            </a:r>
          </a:p>
          <a:p>
            <a:pPr lvl="1" algn="just"/>
            <a:r>
              <a:rPr lang="en-US" dirty="0" smtClean="0"/>
              <a:t>By collaborating with the customer and end users, business requirements for the software are identified.</a:t>
            </a:r>
          </a:p>
          <a:p>
            <a:pPr lvl="1" algn="just"/>
            <a:r>
              <a:rPr lang="en-US" dirty="0" smtClean="0"/>
              <a:t>A rough architecture for the system is proposed, and a plan for the iterative, incremental nature of the project is developed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9916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RUP</a:t>
            </a:r>
          </a:p>
        </p:txBody>
      </p:sp>
      <p:sp>
        <p:nvSpPr>
          <p:cNvPr id="3" name="Content Placeholder 2"/>
          <p:cNvSpPr>
            <a:spLocks noGrp="1"/>
          </p:cNvSpPr>
          <p:nvPr>
            <p:ph idx="1"/>
          </p:nvPr>
        </p:nvSpPr>
        <p:spPr/>
        <p:txBody>
          <a:bodyPr/>
          <a:lstStyle/>
          <a:p>
            <a:pPr>
              <a:lnSpc>
                <a:spcPct val="80000"/>
              </a:lnSpc>
            </a:pPr>
            <a:r>
              <a:rPr lang="en-US" b="1" dirty="0"/>
              <a:t>Inception Phase: </a:t>
            </a:r>
            <a:r>
              <a:rPr lang="en-US" b="1" dirty="0" smtClean="0"/>
              <a:t>Major work products</a:t>
            </a:r>
            <a:endParaRPr lang="en-US" b="1" dirty="0"/>
          </a:p>
          <a:p>
            <a:pPr lvl="1">
              <a:lnSpc>
                <a:spcPct val="80000"/>
              </a:lnSpc>
            </a:pPr>
            <a:r>
              <a:rPr lang="en-US" dirty="0" smtClean="0"/>
              <a:t>Vision </a:t>
            </a:r>
            <a:r>
              <a:rPr lang="en-US" dirty="0"/>
              <a:t>document</a:t>
            </a:r>
          </a:p>
          <a:p>
            <a:pPr lvl="1">
              <a:lnSpc>
                <a:spcPct val="80000"/>
              </a:lnSpc>
            </a:pPr>
            <a:r>
              <a:rPr lang="en-US" dirty="0"/>
              <a:t>Initial </a:t>
            </a:r>
            <a:r>
              <a:rPr lang="en-US" dirty="0" smtClean="0"/>
              <a:t>use case </a:t>
            </a:r>
            <a:r>
              <a:rPr lang="en-US" dirty="0"/>
              <a:t>model</a:t>
            </a:r>
          </a:p>
          <a:p>
            <a:pPr lvl="1">
              <a:lnSpc>
                <a:spcPct val="80000"/>
              </a:lnSpc>
            </a:pPr>
            <a:r>
              <a:rPr lang="en-US" dirty="0"/>
              <a:t>Initial risk assessment</a:t>
            </a:r>
          </a:p>
          <a:p>
            <a:pPr lvl="1">
              <a:lnSpc>
                <a:spcPct val="80000"/>
              </a:lnSpc>
            </a:pPr>
            <a:r>
              <a:rPr lang="en-US" dirty="0"/>
              <a:t>Project Plan</a:t>
            </a:r>
          </a:p>
          <a:p>
            <a:pPr lvl="1">
              <a:lnSpc>
                <a:spcPct val="80000"/>
              </a:lnSpc>
            </a:pPr>
            <a:r>
              <a:rPr lang="en-US" dirty="0"/>
              <a:t>Business model</a:t>
            </a:r>
          </a:p>
          <a:p>
            <a:pPr lvl="1">
              <a:lnSpc>
                <a:spcPct val="80000"/>
              </a:lnSpc>
            </a:pPr>
            <a:r>
              <a:rPr lang="en-US" dirty="0"/>
              <a:t>Prototypes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563406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RUP</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Elaboration Phase:</a:t>
            </a:r>
          </a:p>
          <a:p>
            <a:pPr lvl="1" algn="just"/>
            <a:r>
              <a:rPr lang="en-US" dirty="0" smtClean="0"/>
              <a:t>This phase encompasses the planning and modeling activities of the generic process model.</a:t>
            </a:r>
          </a:p>
          <a:p>
            <a:pPr lvl="1" algn="just"/>
            <a:r>
              <a:rPr lang="en-US" dirty="0" smtClean="0"/>
              <a:t>Elaboration refines and expands the primary use cases that were developed as part of the inception phase and expands the architectural representation to include five different views of the software the use case model, the analysis model, the design model, the implementation model and the deployment model</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13810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RUP</a:t>
            </a:r>
            <a:endParaRPr lang="en-US" dirty="0"/>
          </a:p>
        </p:txBody>
      </p:sp>
      <p:sp>
        <p:nvSpPr>
          <p:cNvPr id="3" name="Content Placeholder 2"/>
          <p:cNvSpPr>
            <a:spLocks noGrp="1"/>
          </p:cNvSpPr>
          <p:nvPr>
            <p:ph idx="1"/>
          </p:nvPr>
        </p:nvSpPr>
        <p:spPr/>
        <p:txBody>
          <a:bodyPr>
            <a:normAutofit/>
          </a:bodyPr>
          <a:lstStyle/>
          <a:p>
            <a:pPr algn="just"/>
            <a:r>
              <a:rPr lang="en-US" b="1" dirty="0" smtClean="0"/>
              <a:t>Elaboration Phase: Major Work Products</a:t>
            </a:r>
          </a:p>
          <a:p>
            <a:pPr lvl="1"/>
            <a:r>
              <a:rPr lang="en-US" dirty="0"/>
              <a:t>Use-case model</a:t>
            </a:r>
          </a:p>
          <a:p>
            <a:pPr lvl="1"/>
            <a:r>
              <a:rPr lang="en-US" dirty="0"/>
              <a:t>Requirements functional, non-functional</a:t>
            </a:r>
          </a:p>
          <a:p>
            <a:pPr lvl="1"/>
            <a:r>
              <a:rPr lang="en-US" dirty="0"/>
              <a:t>Analysis model</a:t>
            </a:r>
          </a:p>
          <a:p>
            <a:pPr lvl="1"/>
            <a:r>
              <a:rPr lang="en-US" dirty="0"/>
              <a:t>Software architecture</a:t>
            </a:r>
          </a:p>
          <a:p>
            <a:pPr lvl="1"/>
            <a:r>
              <a:rPr lang="en-US" dirty="0"/>
              <a:t>Preliminary design  model</a:t>
            </a:r>
          </a:p>
          <a:p>
            <a:pPr lvl="1"/>
            <a:r>
              <a:rPr lang="en-US" dirty="0"/>
              <a:t>Revised risk list,  revised prototypes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26593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RUP</a:t>
            </a:r>
          </a:p>
        </p:txBody>
      </p:sp>
      <p:sp>
        <p:nvSpPr>
          <p:cNvPr id="3" name="Content Placeholder 2"/>
          <p:cNvSpPr>
            <a:spLocks noGrp="1"/>
          </p:cNvSpPr>
          <p:nvPr>
            <p:ph idx="1"/>
          </p:nvPr>
        </p:nvSpPr>
        <p:spPr>
          <a:xfrm>
            <a:off x="457200" y="1905000"/>
            <a:ext cx="8229600" cy="4800600"/>
          </a:xfrm>
        </p:spPr>
        <p:txBody>
          <a:bodyPr>
            <a:normAutofit fontScale="92500" lnSpcReduction="10000"/>
          </a:bodyPr>
          <a:lstStyle/>
          <a:p>
            <a:r>
              <a:rPr lang="en-US" b="1" dirty="0" smtClean="0"/>
              <a:t>Construction Phase:</a:t>
            </a:r>
          </a:p>
          <a:p>
            <a:pPr lvl="1" algn="just"/>
            <a:r>
              <a:rPr lang="en-US" dirty="0" smtClean="0"/>
              <a:t>The construction phase of the UP is identical to the construction activity defined in the generic software process.</a:t>
            </a:r>
          </a:p>
          <a:p>
            <a:pPr lvl="1" algn="just"/>
            <a:r>
              <a:rPr lang="en-US" dirty="0" smtClean="0"/>
              <a:t>Using the architectural model as input, the construction phase develops or acquires the software components that will make each use-case operational for end users.</a:t>
            </a:r>
          </a:p>
          <a:p>
            <a:pPr lvl="1" algn="just"/>
            <a:r>
              <a:rPr lang="en-US" dirty="0" smtClean="0"/>
              <a:t>As components are developed, unit tests are designed and executed for each component.</a:t>
            </a:r>
          </a:p>
          <a:p>
            <a:pPr lvl="1" algn="just"/>
            <a:r>
              <a:rPr lang="en-US" dirty="0" smtClean="0"/>
              <a:t>Integration testing and acceptance testing are carried out using use-cases to derive required test cases</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726333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RUP</a:t>
            </a:r>
            <a:endParaRPr lang="en-US" dirty="0"/>
          </a:p>
        </p:txBody>
      </p:sp>
      <p:sp>
        <p:nvSpPr>
          <p:cNvPr id="3" name="Content Placeholder 2"/>
          <p:cNvSpPr>
            <a:spLocks noGrp="1"/>
          </p:cNvSpPr>
          <p:nvPr>
            <p:ph idx="1"/>
          </p:nvPr>
        </p:nvSpPr>
        <p:spPr/>
        <p:txBody>
          <a:bodyPr>
            <a:normAutofit/>
          </a:bodyPr>
          <a:lstStyle/>
          <a:p>
            <a:pPr algn="just"/>
            <a:r>
              <a:rPr lang="en-US" b="1" dirty="0"/>
              <a:t>Construction </a:t>
            </a:r>
            <a:r>
              <a:rPr lang="en-US" b="1" dirty="0" smtClean="0"/>
              <a:t>Phase : Major Work Products</a:t>
            </a:r>
          </a:p>
          <a:p>
            <a:pPr lvl="1" algn="just"/>
            <a:r>
              <a:rPr lang="en-US" dirty="0"/>
              <a:t>Design model</a:t>
            </a:r>
          </a:p>
          <a:p>
            <a:pPr lvl="1" algn="just"/>
            <a:r>
              <a:rPr lang="en-US" dirty="0"/>
              <a:t>Software components</a:t>
            </a:r>
          </a:p>
          <a:p>
            <a:pPr lvl="1" algn="just"/>
            <a:r>
              <a:rPr lang="en-US" dirty="0"/>
              <a:t>Integrated software increment</a:t>
            </a:r>
          </a:p>
          <a:p>
            <a:pPr lvl="1" algn="just"/>
            <a:r>
              <a:rPr lang="en-US" dirty="0"/>
              <a:t>Test cases</a:t>
            </a:r>
          </a:p>
          <a:p>
            <a:pPr lvl="1" algn="just"/>
            <a:r>
              <a:rPr lang="en-US" dirty="0"/>
              <a:t>Test Plan and Procedures</a:t>
            </a:r>
          </a:p>
          <a:p>
            <a:pPr lvl="1" algn="just"/>
            <a:r>
              <a:rPr lang="en-US" dirty="0"/>
              <a:t>Support documentation</a:t>
            </a:r>
          </a:p>
          <a:p>
            <a:pPr lvl="1" algn="just"/>
            <a:endParaRPr lang="en-US"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32570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RUP</a:t>
            </a:r>
          </a:p>
        </p:txBody>
      </p:sp>
      <p:sp>
        <p:nvSpPr>
          <p:cNvPr id="3" name="Content Placeholder 2"/>
          <p:cNvSpPr>
            <a:spLocks noGrp="1"/>
          </p:cNvSpPr>
          <p:nvPr>
            <p:ph idx="1"/>
          </p:nvPr>
        </p:nvSpPr>
        <p:spPr>
          <a:xfrm>
            <a:off x="457200" y="1905000"/>
            <a:ext cx="8229600" cy="4648200"/>
          </a:xfrm>
        </p:spPr>
        <p:txBody>
          <a:bodyPr>
            <a:normAutofit lnSpcReduction="10000"/>
          </a:bodyPr>
          <a:lstStyle/>
          <a:p>
            <a:r>
              <a:rPr lang="en-US" b="1" dirty="0" smtClean="0"/>
              <a:t>Transition Phase: </a:t>
            </a:r>
          </a:p>
          <a:p>
            <a:pPr lvl="1" algn="just"/>
            <a:r>
              <a:rPr lang="en-US" dirty="0" smtClean="0"/>
              <a:t>The transition Phase of the UP encompasses the later stages of the generic construction activity and the first part of the generic deployment activity. </a:t>
            </a:r>
          </a:p>
          <a:p>
            <a:pPr lvl="1" algn="just"/>
            <a:r>
              <a:rPr lang="en-US" dirty="0" smtClean="0"/>
              <a:t>Software is given to end-users for beta testing. The software team creates necessary support information (user manual, installation manual etc.). </a:t>
            </a:r>
          </a:p>
          <a:p>
            <a:pPr lvl="1" algn="just"/>
            <a:r>
              <a:rPr lang="en-US" dirty="0" smtClean="0"/>
              <a:t>At the end of transition phase, the software increment becomes a usable software release</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50815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RUP</a:t>
            </a:r>
            <a:endParaRPr lang="en-US" dirty="0"/>
          </a:p>
        </p:txBody>
      </p:sp>
      <p:sp>
        <p:nvSpPr>
          <p:cNvPr id="3" name="Content Placeholder 2"/>
          <p:cNvSpPr>
            <a:spLocks noGrp="1"/>
          </p:cNvSpPr>
          <p:nvPr>
            <p:ph idx="1"/>
          </p:nvPr>
        </p:nvSpPr>
        <p:spPr/>
        <p:txBody>
          <a:bodyPr>
            <a:normAutofit/>
          </a:bodyPr>
          <a:lstStyle/>
          <a:p>
            <a:pPr algn="just"/>
            <a:r>
              <a:rPr lang="en-US" b="1" dirty="0"/>
              <a:t>Transition </a:t>
            </a:r>
            <a:r>
              <a:rPr lang="en-US" b="1" dirty="0" smtClean="0"/>
              <a:t>Phase : Major Work Products</a:t>
            </a:r>
          </a:p>
          <a:p>
            <a:pPr lvl="1" algn="just"/>
            <a:r>
              <a:rPr lang="en-US" dirty="0"/>
              <a:t>Delivered software increment</a:t>
            </a:r>
          </a:p>
          <a:p>
            <a:pPr lvl="1" algn="just"/>
            <a:r>
              <a:rPr lang="en-US" dirty="0"/>
              <a:t>Beta test reports</a:t>
            </a:r>
          </a:p>
          <a:p>
            <a:pPr lvl="1" algn="just"/>
            <a:r>
              <a:rPr lang="en-US" dirty="0"/>
              <a:t>General user </a:t>
            </a:r>
            <a:r>
              <a:rPr lang="en-US" dirty="0" smtClean="0"/>
              <a:t>feedback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5716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Efficient Software Development methodology</a:t>
            </a:r>
            <a:endParaRPr lang="en-US" dirty="0"/>
          </a:p>
        </p:txBody>
      </p:sp>
      <p:sp>
        <p:nvSpPr>
          <p:cNvPr id="3" name="Content Placeholder 2"/>
          <p:cNvSpPr>
            <a:spLocks noGrp="1"/>
          </p:cNvSpPr>
          <p:nvPr>
            <p:ph idx="1"/>
          </p:nvPr>
        </p:nvSpPr>
        <p:spPr/>
        <p:txBody>
          <a:bodyPr>
            <a:normAutofit/>
          </a:bodyPr>
          <a:lstStyle/>
          <a:p>
            <a:pPr algn="just"/>
            <a:r>
              <a:rPr lang="en-US" dirty="0" smtClean="0"/>
              <a:t>Minimum </a:t>
            </a:r>
            <a:r>
              <a:rPr lang="en-US" dirty="0"/>
              <a:t>requirement changes</a:t>
            </a:r>
            <a:r>
              <a:rPr lang="en-US" dirty="0" smtClean="0"/>
              <a:t> which increases confidence that each delivery will be on time.</a:t>
            </a:r>
          </a:p>
          <a:p>
            <a:pPr algn="just"/>
            <a:r>
              <a:rPr lang="en-US" dirty="0" smtClean="0"/>
              <a:t>The length of time between deliveries is longer compared to most agile methods, which reduces costs since delivering software has overhead associated with it.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374209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RUP</a:t>
            </a:r>
          </a:p>
        </p:txBody>
      </p:sp>
      <p:sp>
        <p:nvSpPr>
          <p:cNvPr id="3" name="Content Placeholder 2"/>
          <p:cNvSpPr>
            <a:spLocks noGrp="1"/>
          </p:cNvSpPr>
          <p:nvPr>
            <p:ph idx="1"/>
          </p:nvPr>
        </p:nvSpPr>
        <p:spPr/>
        <p:txBody>
          <a:bodyPr/>
          <a:lstStyle/>
          <a:p>
            <a:r>
              <a:rPr lang="en-US" b="1" dirty="0" smtClean="0"/>
              <a:t>Production Phase:</a:t>
            </a:r>
          </a:p>
          <a:p>
            <a:pPr lvl="1" algn="just"/>
            <a:r>
              <a:rPr lang="en-US" dirty="0" smtClean="0"/>
              <a:t>The production phase of the UP coincides with the deployment activity of the generic process.</a:t>
            </a:r>
          </a:p>
          <a:p>
            <a:pPr lvl="1" algn="just"/>
            <a:r>
              <a:rPr lang="en-US" dirty="0" smtClean="0"/>
              <a:t>During this phase, the on going use of the software is monitored, support for operating environment is provided, and defect reports and requests for change are submitted and evaluated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73501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RUP</a:t>
            </a:r>
          </a:p>
        </p:txBody>
      </p:sp>
      <p:sp>
        <p:nvSpPr>
          <p:cNvPr id="3" name="Content Placeholder 2"/>
          <p:cNvSpPr>
            <a:spLocks noGrp="1"/>
          </p:cNvSpPr>
          <p:nvPr>
            <p:ph idx="1"/>
          </p:nvPr>
        </p:nvSpPr>
        <p:spPr/>
        <p:txBody>
          <a:bodyPr/>
          <a:lstStyle/>
          <a:p>
            <a:pPr marL="0" indent="0" algn="just">
              <a:buNone/>
            </a:pPr>
            <a:r>
              <a:rPr lang="en-US" dirty="0" smtClean="0"/>
              <a:t>	It is likely that at the same time the construction, transition and production phases are being conducted, work may have already begun on the next software increment. This means that the unified process do not occur in a sequence, but rather with staggered concurrency</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16000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Efficient Software Development methodology</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pPr algn="just"/>
            <a:r>
              <a:rPr lang="en-US" dirty="0" smtClean="0"/>
              <a:t>Producing a requirements document, specification document, a design document (pseudo code / diagram) gives the developer  opportunity to think about the code and design the code well from the start.</a:t>
            </a:r>
          </a:p>
          <a:p>
            <a:pPr algn="just"/>
            <a:r>
              <a:rPr lang="en-US" dirty="0" smtClean="0"/>
              <a:t>Bug fixing and code changes can be done faster and more efficiently which saves time and money.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69247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Efficient Software Development methodology</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r>
              <a:rPr lang="en-US" dirty="0" smtClean="0"/>
              <a:t>If the developer is sick, on vacation or leave the project, a substitute </a:t>
            </a:r>
            <a:r>
              <a:rPr lang="en-US" dirty="0"/>
              <a:t>developer </a:t>
            </a:r>
            <a:r>
              <a:rPr lang="en-US" dirty="0" smtClean="0"/>
              <a:t>can be assigned the work </a:t>
            </a:r>
          </a:p>
          <a:p>
            <a:r>
              <a:rPr lang="en-US" dirty="0" smtClean="0"/>
              <a:t>Developer can focus on designing and writing the code and not spend any time on the tests until all  the code is written</a:t>
            </a:r>
            <a:endParaRPr lang="en-US" dirty="0"/>
          </a:p>
          <a:p>
            <a:endParaRPr lang="en-US" dirty="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5062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Unified Software Development Process(USDP)</a:t>
            </a:r>
            <a:endParaRPr lang="en-US" dirty="0"/>
          </a:p>
        </p:txBody>
      </p:sp>
      <p:sp>
        <p:nvSpPr>
          <p:cNvPr id="3" name="Content Placeholder 2"/>
          <p:cNvSpPr>
            <a:spLocks noGrp="1"/>
          </p:cNvSpPr>
          <p:nvPr>
            <p:ph idx="1"/>
          </p:nvPr>
        </p:nvSpPr>
        <p:spPr/>
        <p:txBody>
          <a:bodyPr/>
          <a:lstStyle/>
          <a:p>
            <a:pPr algn="just"/>
            <a:r>
              <a:rPr lang="en-US" dirty="0" smtClean="0"/>
              <a:t>USDP has been developed by the team that created UML</a:t>
            </a:r>
            <a:endParaRPr lang="en-US" dirty="0"/>
          </a:p>
          <a:p>
            <a:pPr algn="just"/>
            <a:r>
              <a:rPr lang="en-US" dirty="0" smtClean="0"/>
              <a:t>It is claimed that the USDP embodies much of the currently accepted best practice in information systems development</a:t>
            </a:r>
            <a:r>
              <a:rPr lang="en-US" dirty="0"/>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373641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Unified Software Development Process(USDP)</a:t>
            </a:r>
            <a:endParaRPr lang="en-US" dirty="0"/>
          </a:p>
        </p:txBody>
      </p:sp>
      <p:sp>
        <p:nvSpPr>
          <p:cNvPr id="3" name="Content Placeholder 2"/>
          <p:cNvSpPr>
            <a:spLocks noGrp="1"/>
          </p:cNvSpPr>
          <p:nvPr>
            <p:ph idx="1"/>
          </p:nvPr>
        </p:nvSpPr>
        <p:spPr/>
        <p:txBody>
          <a:bodyPr>
            <a:normAutofit/>
          </a:bodyPr>
          <a:lstStyle/>
          <a:p>
            <a:pPr algn="just"/>
            <a:r>
              <a:rPr lang="en-US" dirty="0"/>
              <a:t>USDP embodies</a:t>
            </a:r>
            <a:endParaRPr lang="en-US" dirty="0" smtClean="0"/>
          </a:p>
          <a:p>
            <a:pPr lvl="1"/>
            <a:r>
              <a:rPr lang="en-US" dirty="0" smtClean="0"/>
              <a:t>Iterative and incremental development.</a:t>
            </a:r>
          </a:p>
          <a:p>
            <a:pPr lvl="1"/>
            <a:r>
              <a:rPr lang="en-US" dirty="0" smtClean="0"/>
              <a:t>Component based development</a:t>
            </a:r>
            <a:endParaRPr lang="en-US" dirty="0"/>
          </a:p>
          <a:p>
            <a:pPr lvl="1"/>
            <a:r>
              <a:rPr lang="en-US" dirty="0" smtClean="0"/>
              <a:t>Requirements </a:t>
            </a:r>
            <a:r>
              <a:rPr lang="en-US" dirty="0"/>
              <a:t>driven </a:t>
            </a:r>
            <a:r>
              <a:rPr lang="en-US" dirty="0" smtClean="0"/>
              <a:t>development</a:t>
            </a:r>
            <a:endParaRPr lang="en-US" dirty="0"/>
          </a:p>
          <a:p>
            <a:pPr lvl="1"/>
            <a:r>
              <a:rPr lang="en-US" dirty="0" smtClean="0"/>
              <a:t>Configurability</a:t>
            </a:r>
            <a:endParaRPr lang="en-US" dirty="0"/>
          </a:p>
          <a:p>
            <a:pPr lvl="1"/>
            <a:r>
              <a:rPr lang="en-US" dirty="0" smtClean="0"/>
              <a:t>Architecture centrism</a:t>
            </a:r>
            <a:endParaRPr lang="en-US" dirty="0"/>
          </a:p>
          <a:p>
            <a:pPr lvl="1"/>
            <a:r>
              <a:rPr lang="en-US" dirty="0" smtClean="0"/>
              <a:t>Visual </a:t>
            </a:r>
            <a:r>
              <a:rPr lang="en-US" dirty="0"/>
              <a:t>modeling techniques</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27646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Activities in USDP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1305165"/>
              </p:ext>
            </p:extLst>
          </p:nvPr>
        </p:nvGraphicFramePr>
        <p:xfrm>
          <a:off x="457200" y="1600201"/>
          <a:ext cx="8229600" cy="5105399"/>
        </p:xfrm>
        <a:graphic>
          <a:graphicData uri="http://schemas.openxmlformats.org/drawingml/2006/table">
            <a:tbl>
              <a:tblPr firstRow="1" bandRow="1">
                <a:tableStyleId>{5C22544A-7EE6-4342-B048-85BDC9FD1C3A}</a:tableStyleId>
              </a:tblPr>
              <a:tblGrid>
                <a:gridCol w="2743200"/>
                <a:gridCol w="2743200"/>
                <a:gridCol w="2743200"/>
              </a:tblGrid>
              <a:tr h="386415">
                <a:tc>
                  <a:txBody>
                    <a:bodyPr/>
                    <a:lstStyle/>
                    <a:p>
                      <a:pPr algn="ctr"/>
                      <a:r>
                        <a:rPr lang="en-US" dirty="0" smtClean="0"/>
                        <a:t>Activity</a:t>
                      </a:r>
                      <a:endParaRPr lang="en-US" dirty="0"/>
                    </a:p>
                  </a:txBody>
                  <a:tcPr/>
                </a:tc>
                <a:tc>
                  <a:txBody>
                    <a:bodyPr/>
                    <a:lstStyle/>
                    <a:p>
                      <a:pPr algn="ctr"/>
                      <a:r>
                        <a:rPr lang="en-US" dirty="0" smtClean="0"/>
                        <a:t>Technique</a:t>
                      </a:r>
                      <a:endParaRPr lang="en-US" dirty="0"/>
                    </a:p>
                  </a:txBody>
                  <a:tcPr/>
                </a:tc>
                <a:tc>
                  <a:txBody>
                    <a:bodyPr/>
                    <a:lstStyle/>
                    <a:p>
                      <a:pPr algn="ctr"/>
                      <a:r>
                        <a:rPr lang="en-US" dirty="0" smtClean="0"/>
                        <a:t>Deliverable</a:t>
                      </a:r>
                      <a:endParaRPr lang="en-US" dirty="0"/>
                    </a:p>
                  </a:txBody>
                  <a:tcPr/>
                </a:tc>
              </a:tr>
              <a:tr h="386415">
                <a:tc>
                  <a:txBody>
                    <a:bodyPr/>
                    <a:lstStyle/>
                    <a:p>
                      <a:pPr algn="just"/>
                      <a:r>
                        <a:rPr lang="en-US" dirty="0" smtClean="0"/>
                        <a:t>Requirement capturing</a:t>
                      </a:r>
                      <a:endParaRPr lang="en-US" dirty="0"/>
                    </a:p>
                  </a:txBody>
                  <a:tcPr/>
                </a:tc>
                <a:tc>
                  <a:txBody>
                    <a:bodyPr/>
                    <a:lstStyle/>
                    <a:p>
                      <a:pPr algn="just"/>
                      <a:r>
                        <a:rPr lang="en-US" dirty="0" smtClean="0"/>
                        <a:t>Use case modeling</a:t>
                      </a:r>
                      <a:endParaRPr lang="en-US" dirty="0"/>
                    </a:p>
                  </a:txBody>
                  <a:tcPr/>
                </a:tc>
                <a:tc>
                  <a:txBody>
                    <a:bodyPr/>
                    <a:lstStyle/>
                    <a:p>
                      <a:pPr algn="just"/>
                      <a:r>
                        <a:rPr lang="en-US" dirty="0" smtClean="0"/>
                        <a:t>Initial use case model</a:t>
                      </a:r>
                      <a:endParaRPr lang="en-US" dirty="0"/>
                    </a:p>
                  </a:txBody>
                  <a:tcPr/>
                </a:tc>
              </a:tr>
              <a:tr h="636874">
                <a:tc>
                  <a:txBody>
                    <a:bodyPr/>
                    <a:lstStyle/>
                    <a:p>
                      <a:pPr algn="just"/>
                      <a:r>
                        <a:rPr lang="en-US" dirty="0" smtClean="0"/>
                        <a:t>Requirements analysis</a:t>
                      </a:r>
                      <a:endParaRPr lang="en-US" dirty="0"/>
                    </a:p>
                  </a:txBody>
                  <a:tcPr/>
                </a:tc>
                <a:tc>
                  <a:txBody>
                    <a:bodyPr/>
                    <a:lstStyle/>
                    <a:p>
                      <a:pPr algn="just"/>
                      <a:r>
                        <a:rPr lang="en-US" sz="1800" b="0" i="0" u="none" strike="noStrike" kern="1200" baseline="0" dirty="0" smtClean="0">
                          <a:solidFill>
                            <a:schemeClr val="dk1"/>
                          </a:solidFill>
                          <a:latin typeface="+mn-lt"/>
                          <a:ea typeface="+mn-ea"/>
                          <a:cs typeface="+mn-cs"/>
                        </a:rPr>
                        <a:t>Class and object models</a:t>
                      </a:r>
                    </a:p>
                    <a:p>
                      <a:pPr algn="just"/>
                      <a:r>
                        <a:rPr lang="en-US" sz="1800" b="0" i="0" u="none" strike="noStrike" kern="1200" baseline="0" dirty="0" smtClean="0">
                          <a:solidFill>
                            <a:schemeClr val="dk1"/>
                          </a:solidFill>
                          <a:latin typeface="+mn-lt"/>
                          <a:ea typeface="+mn-ea"/>
                          <a:cs typeface="+mn-cs"/>
                        </a:rPr>
                        <a:t>Analysis modeling	</a:t>
                      </a:r>
                    </a:p>
                  </a:txBody>
                  <a:tcPr/>
                </a:tc>
                <a:tc>
                  <a:txBody>
                    <a:bodyPr/>
                    <a:lstStyle/>
                    <a:p>
                      <a:pPr algn="just"/>
                      <a:r>
                        <a:rPr lang="en-US" dirty="0" smtClean="0"/>
                        <a:t>Analysis model</a:t>
                      </a:r>
                      <a:endParaRPr lang="en-US" dirty="0"/>
                    </a:p>
                  </a:txBody>
                  <a:tcPr/>
                </a:tc>
              </a:tr>
              <a:tr h="1182765">
                <a:tc>
                  <a:txBody>
                    <a:bodyPr/>
                    <a:lstStyle/>
                    <a:p>
                      <a:pPr algn="just"/>
                      <a:r>
                        <a:rPr lang="en-US" sz="1800" b="0" i="0" u="none" strike="noStrike" kern="1200" baseline="0" dirty="0" smtClean="0">
                          <a:solidFill>
                            <a:schemeClr val="dk1"/>
                          </a:solidFill>
                          <a:latin typeface="+mn-lt"/>
                          <a:ea typeface="+mn-ea"/>
                          <a:cs typeface="+mn-cs"/>
                        </a:rPr>
                        <a:t>System design	</a:t>
                      </a:r>
                    </a:p>
                  </a:txBody>
                  <a:tcPr/>
                </a:tc>
                <a:tc>
                  <a:txBody>
                    <a:bodyPr/>
                    <a:lstStyle/>
                    <a:p>
                      <a:pPr algn="just"/>
                      <a:r>
                        <a:rPr lang="en-US" sz="1800" b="0" i="0" u="none" strike="noStrike" kern="1200" baseline="0" dirty="0" smtClean="0">
                          <a:solidFill>
                            <a:schemeClr val="dk1"/>
                          </a:solidFill>
                          <a:latin typeface="+mn-lt"/>
                          <a:ea typeface="+mn-ea"/>
                          <a:cs typeface="+mn-cs"/>
                        </a:rPr>
                        <a:t>Component model</a:t>
                      </a:r>
                    </a:p>
                    <a:p>
                      <a:pPr algn="just"/>
                      <a:r>
                        <a:rPr lang="en-US" sz="1800" b="0" i="0" u="none" strike="noStrike" kern="1200" baseline="0" dirty="0" smtClean="0">
                          <a:solidFill>
                            <a:schemeClr val="dk1"/>
                          </a:solidFill>
                          <a:latin typeface="+mn-lt"/>
                          <a:ea typeface="+mn-ea"/>
                          <a:cs typeface="+mn-cs"/>
                        </a:rPr>
                        <a:t>Package modeling</a:t>
                      </a:r>
                    </a:p>
                    <a:p>
                      <a:pPr algn="just"/>
                      <a:r>
                        <a:rPr lang="en-US" sz="1800" b="0" i="0" u="none" strike="noStrike" kern="1200" baseline="0" dirty="0" smtClean="0">
                          <a:solidFill>
                            <a:schemeClr val="dk1"/>
                          </a:solidFill>
                          <a:latin typeface="+mn-lt"/>
                          <a:ea typeface="+mn-ea"/>
                          <a:cs typeface="+mn-cs"/>
                        </a:rPr>
                        <a:t>Architectural model</a:t>
                      </a:r>
                    </a:p>
                  </a:txBody>
                  <a:tcPr/>
                </a:tc>
                <a:tc>
                  <a:txBody>
                    <a:bodyPr/>
                    <a:lstStyle/>
                    <a:p>
                      <a:pPr algn="just"/>
                      <a:r>
                        <a:rPr lang="en-US" sz="1800" b="0" i="0" u="none" strike="noStrike" kern="1200" baseline="0" dirty="0" smtClean="0">
                          <a:solidFill>
                            <a:schemeClr val="dk1"/>
                          </a:solidFill>
                          <a:latin typeface="+mn-lt"/>
                          <a:ea typeface="+mn-ea"/>
                          <a:cs typeface="+mn-cs"/>
                        </a:rPr>
                        <a:t>Overview design and implementation architecture	</a:t>
                      </a:r>
                    </a:p>
                    <a:p>
                      <a:pPr algn="just"/>
                      <a:endParaRPr lang="en-US" dirty="0"/>
                    </a:p>
                  </a:txBody>
                  <a:tcPr/>
                </a:tc>
              </a:tr>
              <a:tr h="1182765">
                <a:tc>
                  <a:txBody>
                    <a:bodyPr/>
                    <a:lstStyle/>
                    <a:p>
                      <a:r>
                        <a:rPr lang="en-US" dirty="0" smtClean="0"/>
                        <a:t>Class design</a:t>
                      </a:r>
                      <a:endParaRPr lang="en-US" dirty="0"/>
                    </a:p>
                  </a:txBody>
                  <a:tcPr/>
                </a:tc>
                <a:tc>
                  <a:txBody>
                    <a:bodyPr/>
                    <a:lstStyle/>
                    <a:p>
                      <a:r>
                        <a:rPr lang="en-US" sz="1800" b="0" i="0" u="none" strike="noStrike" kern="1200" baseline="0" dirty="0" smtClean="0">
                          <a:solidFill>
                            <a:schemeClr val="dk1"/>
                          </a:solidFill>
                          <a:latin typeface="+mn-lt"/>
                          <a:ea typeface="+mn-ea"/>
                          <a:cs typeface="+mn-cs"/>
                        </a:rPr>
                        <a:t>Class and object  modeling Interaction modeling </a:t>
                      </a:r>
                    </a:p>
                    <a:p>
                      <a:r>
                        <a:rPr lang="en-US" sz="1800" b="0" i="0" u="none" strike="noStrike" kern="1200" baseline="0" dirty="0" smtClean="0">
                          <a:solidFill>
                            <a:schemeClr val="dk1"/>
                          </a:solidFill>
                          <a:latin typeface="+mn-lt"/>
                          <a:ea typeface="+mn-ea"/>
                          <a:cs typeface="+mn-cs"/>
                        </a:rPr>
                        <a:t>State modeling</a:t>
                      </a:r>
                    </a:p>
                    <a:p>
                      <a:r>
                        <a:rPr lang="en-US" sz="1800" b="0" i="0" u="none" strike="noStrike" kern="1200" baseline="0" dirty="0" smtClean="0">
                          <a:solidFill>
                            <a:schemeClr val="dk1"/>
                          </a:solidFill>
                          <a:latin typeface="+mn-lt"/>
                          <a:ea typeface="+mn-ea"/>
                          <a:cs typeface="+mn-cs"/>
                        </a:rPr>
                        <a:t>Design patterns	</a:t>
                      </a:r>
                    </a:p>
                  </a:txBody>
                  <a:tcPr/>
                </a:tc>
                <a:tc>
                  <a:txBody>
                    <a:bodyPr/>
                    <a:lstStyle/>
                    <a:p>
                      <a:r>
                        <a:rPr lang="en-US" sz="1800" b="0" i="0" u="none" strike="noStrike" kern="1200" baseline="0" dirty="0" smtClean="0">
                          <a:solidFill>
                            <a:schemeClr val="dk1"/>
                          </a:solidFill>
                          <a:latin typeface="+mn-lt"/>
                          <a:ea typeface="+mn-ea"/>
                          <a:cs typeface="+mn-cs"/>
                        </a:rPr>
                        <a:t>Design models	</a:t>
                      </a:r>
                    </a:p>
                    <a:p>
                      <a:endParaRPr lang="en-US" dirty="0"/>
                    </a:p>
                  </a:txBody>
                  <a:tcPr/>
                </a:tc>
              </a:tr>
              <a:tr h="1315049">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Data Management design	</a:t>
                      </a:r>
                    </a:p>
                    <a:p>
                      <a:endParaRPr lang="en-US" dirty="0"/>
                    </a:p>
                  </a:txBody>
                  <a:tcPr/>
                </a:tc>
                <a:tc>
                  <a:txBody>
                    <a:bodyPr/>
                    <a:lstStyle/>
                    <a:p>
                      <a:r>
                        <a:rPr lang="en-US" sz="1800" b="0" i="0" u="none" strike="noStrike" kern="1200" baseline="0" dirty="0" smtClean="0">
                          <a:solidFill>
                            <a:schemeClr val="dk1"/>
                          </a:solidFill>
                          <a:latin typeface="+mn-lt"/>
                          <a:ea typeface="+mn-ea"/>
                          <a:cs typeface="+mn-cs"/>
                        </a:rPr>
                        <a:t>Class and object modeling</a:t>
                      </a:r>
                    </a:p>
                    <a:p>
                      <a:r>
                        <a:rPr lang="en-US" sz="1800" b="0" i="0" u="none" strike="noStrike" kern="1200" baseline="0" dirty="0" smtClean="0">
                          <a:solidFill>
                            <a:schemeClr val="dk1"/>
                          </a:solidFill>
                          <a:latin typeface="+mn-lt"/>
                          <a:ea typeface="+mn-ea"/>
                          <a:cs typeface="+mn-cs"/>
                        </a:rPr>
                        <a:t>Interaction modeling</a:t>
                      </a:r>
                    </a:p>
                    <a:p>
                      <a:r>
                        <a:rPr lang="en-US" sz="1800" b="0" i="0" u="none" strike="noStrike" kern="1200" baseline="0" dirty="0" smtClean="0">
                          <a:solidFill>
                            <a:schemeClr val="dk1"/>
                          </a:solidFill>
                          <a:latin typeface="+mn-lt"/>
                          <a:ea typeface="+mn-ea"/>
                          <a:cs typeface="+mn-cs"/>
                        </a:rPr>
                        <a:t>State modeling</a:t>
                      </a:r>
                    </a:p>
                    <a:p>
                      <a:r>
                        <a:rPr lang="en-US" sz="1800" b="0" i="0" u="none" strike="noStrike" kern="1200" baseline="0" dirty="0" smtClean="0">
                          <a:solidFill>
                            <a:schemeClr val="dk1"/>
                          </a:solidFill>
                          <a:latin typeface="+mn-lt"/>
                          <a:ea typeface="+mn-ea"/>
                          <a:cs typeface="+mn-cs"/>
                        </a:rPr>
                        <a:t>Package modeling</a:t>
                      </a:r>
                    </a:p>
                  </a:txBody>
                  <a:tcPr/>
                </a:tc>
                <a:tc>
                  <a:txBody>
                    <a:bodyPr/>
                    <a:lstStyle/>
                    <a:p>
                      <a:r>
                        <a:rPr lang="en-US" sz="1800" b="0" i="0" u="none" strike="noStrike" kern="1200" baseline="0" dirty="0" smtClean="0">
                          <a:solidFill>
                            <a:schemeClr val="dk1"/>
                          </a:solidFill>
                          <a:latin typeface="+mn-lt"/>
                          <a:ea typeface="+mn-ea"/>
                          <a:cs typeface="+mn-cs"/>
                        </a:rPr>
                        <a:t>Design models with database specification</a:t>
                      </a:r>
                    </a:p>
                    <a:p>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9968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Activities in USDP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609206"/>
              </p:ext>
            </p:extLst>
          </p:nvPr>
        </p:nvGraphicFramePr>
        <p:xfrm>
          <a:off x="457200" y="1600201"/>
          <a:ext cx="8229600" cy="3759664"/>
        </p:xfrm>
        <a:graphic>
          <a:graphicData uri="http://schemas.openxmlformats.org/drawingml/2006/table">
            <a:tbl>
              <a:tblPr firstRow="1" bandRow="1">
                <a:tableStyleId>{5C22544A-7EE6-4342-B048-85BDC9FD1C3A}</a:tableStyleId>
              </a:tblPr>
              <a:tblGrid>
                <a:gridCol w="2743200"/>
                <a:gridCol w="2743200"/>
                <a:gridCol w="2743200"/>
              </a:tblGrid>
              <a:tr h="405935">
                <a:tc>
                  <a:txBody>
                    <a:bodyPr/>
                    <a:lstStyle/>
                    <a:p>
                      <a:pPr algn="ctr"/>
                      <a:r>
                        <a:rPr lang="en-US" dirty="0" smtClean="0"/>
                        <a:t>Activity</a:t>
                      </a:r>
                      <a:endParaRPr lang="en-US" dirty="0"/>
                    </a:p>
                  </a:txBody>
                  <a:tcPr/>
                </a:tc>
                <a:tc>
                  <a:txBody>
                    <a:bodyPr/>
                    <a:lstStyle/>
                    <a:p>
                      <a:pPr algn="ctr"/>
                      <a:r>
                        <a:rPr lang="en-US" dirty="0" smtClean="0"/>
                        <a:t>Technique</a:t>
                      </a:r>
                      <a:endParaRPr lang="en-US" dirty="0"/>
                    </a:p>
                  </a:txBody>
                  <a:tcPr/>
                </a:tc>
                <a:tc>
                  <a:txBody>
                    <a:bodyPr/>
                    <a:lstStyle/>
                    <a:p>
                      <a:pPr algn="ctr"/>
                      <a:r>
                        <a:rPr lang="en-US" dirty="0" smtClean="0"/>
                        <a:t>Deliverable</a:t>
                      </a:r>
                      <a:endParaRPr lang="en-US" dirty="0"/>
                    </a:p>
                  </a:txBody>
                  <a:tcPr/>
                </a:tc>
              </a:tr>
              <a:tr h="1901779">
                <a:tc>
                  <a:txBody>
                    <a:bodyPr/>
                    <a:lstStyle/>
                    <a:p>
                      <a:r>
                        <a:rPr lang="en-US" sz="1800" b="0" i="0" u="none" strike="noStrike" kern="1200" baseline="0" dirty="0" smtClean="0">
                          <a:solidFill>
                            <a:schemeClr val="dk1"/>
                          </a:solidFill>
                          <a:latin typeface="+mn-lt"/>
                          <a:ea typeface="+mn-ea"/>
                          <a:cs typeface="+mn-cs"/>
                        </a:rPr>
                        <a:t>Interface Design	</a:t>
                      </a:r>
                    </a:p>
                  </a:txBody>
                  <a:tcPr/>
                </a:tc>
                <a:tc>
                  <a:txBody>
                    <a:bodyPr/>
                    <a:lstStyle/>
                    <a:p>
                      <a:r>
                        <a:rPr lang="en-US" sz="1800" b="0" i="0" u="none" strike="noStrike" kern="1200" baseline="0" dirty="0" smtClean="0">
                          <a:solidFill>
                            <a:schemeClr val="dk1"/>
                          </a:solidFill>
                          <a:latin typeface="+mn-lt"/>
                          <a:ea typeface="+mn-ea"/>
                          <a:cs typeface="+mn-cs"/>
                        </a:rPr>
                        <a:t>Class and object modeling </a:t>
                      </a:r>
                    </a:p>
                    <a:p>
                      <a:r>
                        <a:rPr lang="en-US" sz="1800" b="0" i="0" u="none" strike="noStrike" kern="1200" baseline="0" dirty="0" smtClean="0">
                          <a:solidFill>
                            <a:schemeClr val="dk1"/>
                          </a:solidFill>
                          <a:latin typeface="+mn-lt"/>
                          <a:ea typeface="+mn-ea"/>
                          <a:cs typeface="+mn-cs"/>
                        </a:rPr>
                        <a:t>Interaction modeling</a:t>
                      </a:r>
                    </a:p>
                    <a:p>
                      <a:r>
                        <a:rPr lang="en-US" sz="1800" b="0" i="0" u="none" strike="noStrike" kern="1200" baseline="0" dirty="0" smtClean="0">
                          <a:solidFill>
                            <a:schemeClr val="dk1"/>
                          </a:solidFill>
                          <a:latin typeface="+mn-lt"/>
                          <a:ea typeface="+mn-ea"/>
                          <a:cs typeface="+mn-cs"/>
                        </a:rPr>
                        <a:t>State modeling </a:t>
                      </a:r>
                    </a:p>
                    <a:p>
                      <a:r>
                        <a:rPr lang="en-US" sz="1800" b="0" i="0" u="none" strike="noStrike" kern="1200" baseline="0" dirty="0" smtClean="0">
                          <a:solidFill>
                            <a:schemeClr val="dk1"/>
                          </a:solidFill>
                          <a:latin typeface="+mn-lt"/>
                          <a:ea typeface="+mn-ea"/>
                          <a:cs typeface="+mn-cs"/>
                        </a:rPr>
                        <a:t>Package modeling</a:t>
                      </a:r>
                    </a:p>
                    <a:p>
                      <a:r>
                        <a:rPr lang="en-US" sz="1800" b="0" i="0" u="none" strike="noStrike" kern="1200" baseline="0" dirty="0" smtClean="0">
                          <a:solidFill>
                            <a:schemeClr val="dk1"/>
                          </a:solidFill>
                          <a:latin typeface="+mn-lt"/>
                          <a:ea typeface="+mn-ea"/>
                          <a:cs typeface="+mn-cs"/>
                        </a:rPr>
                        <a:t>Prototyping</a:t>
                      </a:r>
                    </a:p>
                    <a:p>
                      <a:r>
                        <a:rPr lang="en-US" sz="1800" b="0" i="0" u="none" strike="noStrike" kern="1200" baseline="0" dirty="0" smtClean="0">
                          <a:solidFill>
                            <a:schemeClr val="dk1"/>
                          </a:solidFill>
                          <a:latin typeface="+mn-lt"/>
                          <a:ea typeface="+mn-ea"/>
                          <a:cs typeface="+mn-cs"/>
                        </a:rPr>
                        <a:t>Design patterns	</a:t>
                      </a:r>
                    </a:p>
                  </a:txBody>
                  <a:tcPr/>
                </a:tc>
                <a:tc>
                  <a:txBody>
                    <a:bodyPr/>
                    <a:lstStyle/>
                    <a:p>
                      <a:pPr algn="l"/>
                      <a:r>
                        <a:rPr lang="en-US" sz="1800" b="0" i="0" u="none" strike="noStrike" kern="1200" baseline="0" dirty="0" smtClean="0">
                          <a:solidFill>
                            <a:schemeClr val="dk1"/>
                          </a:solidFill>
                          <a:latin typeface="+mn-lt"/>
                          <a:ea typeface="+mn-ea"/>
                          <a:cs typeface="+mn-cs"/>
                        </a:rPr>
                        <a:t>Design models with interface specification	</a:t>
                      </a:r>
                    </a:p>
                  </a:txBody>
                  <a:tcPr/>
                </a:tc>
              </a:tr>
              <a:tr h="405935">
                <a:tc>
                  <a:txBody>
                    <a:bodyPr/>
                    <a:lstStyle/>
                    <a:p>
                      <a:r>
                        <a:rPr lang="en-US" sz="1800" b="0" i="0" u="none" strike="noStrike" kern="1200" baseline="0" dirty="0" smtClean="0">
                          <a:solidFill>
                            <a:schemeClr val="dk1"/>
                          </a:solidFill>
                          <a:latin typeface="+mn-lt"/>
                          <a:ea typeface="+mn-ea"/>
                          <a:cs typeface="+mn-cs"/>
                        </a:rPr>
                        <a:t>Construction	</a:t>
                      </a:r>
                    </a:p>
                  </a:txBody>
                  <a:tcPr/>
                </a:tc>
                <a:tc>
                  <a:txBody>
                    <a:bodyPr/>
                    <a:lstStyle/>
                    <a:p>
                      <a:pPr algn="just"/>
                      <a:r>
                        <a:rPr lang="en-US" sz="1800" b="0" i="0" u="none" strike="noStrike" kern="1200" baseline="0" dirty="0" smtClean="0">
                          <a:solidFill>
                            <a:schemeClr val="dk1"/>
                          </a:solidFill>
                          <a:latin typeface="+mn-lt"/>
                          <a:ea typeface="+mn-ea"/>
                          <a:cs typeface="+mn-cs"/>
                        </a:rPr>
                        <a:t>Component reuse, DDL</a:t>
                      </a:r>
                    </a:p>
                  </a:txBody>
                  <a:tcPr/>
                </a:tc>
                <a:tc>
                  <a:txBody>
                    <a:bodyPr/>
                    <a:lstStyle/>
                    <a:p>
                      <a:pPr algn="l"/>
                      <a:r>
                        <a:rPr lang="en-US" dirty="0" smtClean="0"/>
                        <a:t>Constructed system documentation</a:t>
                      </a:r>
                      <a:endParaRPr lang="en-US" dirty="0"/>
                    </a:p>
                  </a:txBody>
                  <a:tcPr/>
                </a:tc>
              </a:tr>
              <a:tr h="405935">
                <a:tc>
                  <a:txBody>
                    <a:bodyPr/>
                    <a:lstStyle/>
                    <a:p>
                      <a:pPr algn="just"/>
                      <a:r>
                        <a:rPr lang="en-US" sz="1800" b="0" i="0" u="none" strike="noStrike" kern="1200" baseline="0" dirty="0" smtClean="0">
                          <a:solidFill>
                            <a:schemeClr val="dk1"/>
                          </a:solidFill>
                          <a:latin typeface="+mn-lt"/>
                          <a:ea typeface="+mn-ea"/>
                          <a:cs typeface="+mn-cs"/>
                        </a:rPr>
                        <a:t>Testing</a:t>
                      </a:r>
                    </a:p>
                  </a:txBody>
                  <a:tcPr/>
                </a:tc>
                <a:tc>
                  <a:txBody>
                    <a:bodyPr/>
                    <a:lstStyle/>
                    <a:p>
                      <a:pPr algn="just"/>
                      <a:r>
                        <a:rPr lang="en-US" sz="1800" b="0" i="0" u="none" strike="noStrike" kern="1200" baseline="0" dirty="0" smtClean="0">
                          <a:solidFill>
                            <a:schemeClr val="dk1"/>
                          </a:solidFill>
                          <a:latin typeface="+mn-lt"/>
                          <a:ea typeface="+mn-ea"/>
                          <a:cs typeface="+mn-cs"/>
                        </a:rPr>
                        <a:t>Test procedures</a:t>
                      </a:r>
                    </a:p>
                  </a:txBody>
                  <a:tcPr/>
                </a:tc>
                <a:tc>
                  <a:txBody>
                    <a:bodyPr/>
                    <a:lstStyle/>
                    <a:p>
                      <a:pPr algn="just"/>
                      <a:r>
                        <a:rPr lang="en-US" dirty="0" smtClean="0"/>
                        <a:t>Tested system</a:t>
                      </a:r>
                      <a:endParaRPr lang="en-US" dirty="0"/>
                    </a:p>
                  </a:txBody>
                  <a:tcPr/>
                </a:tc>
              </a:tr>
              <a:tr h="405935">
                <a:tc>
                  <a:txBody>
                    <a:bodyPr/>
                    <a:lstStyle/>
                    <a:p>
                      <a:r>
                        <a:rPr lang="en-US" dirty="0" smtClean="0"/>
                        <a:t>Implementation </a:t>
                      </a:r>
                      <a:endParaRPr lang="en-US" dirty="0"/>
                    </a:p>
                  </a:txBody>
                  <a:tcPr/>
                </a:tc>
                <a:tc>
                  <a:txBody>
                    <a:bodyPr/>
                    <a:lstStyle/>
                    <a:p>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Tested system</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5286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Unified Software Development Process(USDP)</a:t>
            </a:r>
          </a:p>
        </p:txBody>
      </p:sp>
      <p:sp>
        <p:nvSpPr>
          <p:cNvPr id="3" name="Content Placeholder 2"/>
          <p:cNvSpPr>
            <a:spLocks noGrp="1"/>
          </p:cNvSpPr>
          <p:nvPr>
            <p:ph idx="1"/>
          </p:nvPr>
        </p:nvSpPr>
        <p:spPr>
          <a:xfrm>
            <a:off x="457200" y="1905001"/>
            <a:ext cx="8229600" cy="3581400"/>
          </a:xfrm>
        </p:spPr>
        <p:style>
          <a:lnRef idx="2">
            <a:schemeClr val="dk1"/>
          </a:lnRef>
          <a:fillRef idx="1">
            <a:schemeClr val="lt1"/>
          </a:fillRef>
          <a:effectRef idx="0">
            <a:schemeClr val="dk1"/>
          </a:effectRef>
          <a:fontRef idx="minor">
            <a:schemeClr val="dk1"/>
          </a:fontRef>
        </p:style>
        <p:txBody>
          <a:bodyPr/>
          <a:lstStyle/>
          <a:p>
            <a:pPr marL="0" indent="0" algn="just">
              <a:buNone/>
            </a:pPr>
            <a:r>
              <a:rPr lang="en-US" dirty="0"/>
              <a:t>The Unified Software Development Process or Unified Process is a </a:t>
            </a:r>
            <a:r>
              <a:rPr lang="en-US" dirty="0" smtClean="0"/>
              <a:t>iterative </a:t>
            </a:r>
            <a:r>
              <a:rPr lang="en-US" dirty="0"/>
              <a:t>and incremental software development process framework. The best-known and extensively documented refinement of the Unified Process is the Rational Unified Process (RUP). Other examples are </a:t>
            </a:r>
            <a:r>
              <a:rPr lang="en-US" dirty="0" err="1"/>
              <a:t>OpenUP</a:t>
            </a:r>
            <a:r>
              <a:rPr lang="en-US" dirty="0"/>
              <a:t> and Agile Unified Process.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0462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SLIATE LMS Template Powerpoint</Template>
  <TotalTime>1450</TotalTime>
  <Words>853</Words>
  <Application>Microsoft Office PowerPoint</Application>
  <PresentationFormat>On-screen Show (4:3)</PresentationFormat>
  <Paragraphs>157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HNDIT</vt:lpstr>
      <vt:lpstr>Object Oriented Analysis and Design</vt:lpstr>
      <vt:lpstr>Advantages of Efficient Software Development methodology</vt:lpstr>
      <vt:lpstr>Advantages of Efficient Software Development methodology</vt:lpstr>
      <vt:lpstr>Advantages of Efficient Software Development methodology</vt:lpstr>
      <vt:lpstr>Unified Software Development Process(USDP)</vt:lpstr>
      <vt:lpstr>Unified Software Development Process(USDP)</vt:lpstr>
      <vt:lpstr>Main Activities in USDP</vt:lpstr>
      <vt:lpstr>Main Activities in USDP</vt:lpstr>
      <vt:lpstr>Unified Software Development Process(USDP)</vt:lpstr>
      <vt:lpstr>Rational Unified Process</vt:lpstr>
      <vt:lpstr>Rational Unified Process</vt:lpstr>
      <vt:lpstr>Phases in RUP</vt:lpstr>
      <vt:lpstr>Phases in RUP</vt:lpstr>
      <vt:lpstr>Phases in RUP</vt:lpstr>
      <vt:lpstr>Phases in RUP</vt:lpstr>
      <vt:lpstr>Phases in RUP</vt:lpstr>
      <vt:lpstr>Phases in RUP</vt:lpstr>
      <vt:lpstr>Phases in RUP</vt:lpstr>
      <vt:lpstr>Phases in RUP</vt:lpstr>
      <vt:lpstr>Phases in RUP</vt:lpstr>
      <vt:lpstr>Phases in RUP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Janaka</dc:creator>
  <cp:lastModifiedBy>pc</cp:lastModifiedBy>
  <cp:revision>323</cp:revision>
  <dcterms:created xsi:type="dcterms:W3CDTF">2006-08-16T00:00:00Z</dcterms:created>
  <dcterms:modified xsi:type="dcterms:W3CDTF">2018-07-27T16:26:38Z</dcterms:modified>
</cp:coreProperties>
</file>