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4" r:id="rId3"/>
    <p:sldId id="281" r:id="rId4"/>
    <p:sldId id="282" r:id="rId5"/>
    <p:sldId id="283" r:id="rId6"/>
    <p:sldId id="265" r:id="rId7"/>
    <p:sldId id="266" r:id="rId8"/>
    <p:sldId id="267" r:id="rId9"/>
    <p:sldId id="271" r:id="rId10"/>
    <p:sldId id="286" r:id="rId11"/>
    <p:sldId id="287" r:id="rId12"/>
    <p:sldId id="288" r:id="rId13"/>
    <p:sldId id="289" r:id="rId14"/>
    <p:sldId id="290" r:id="rId15"/>
    <p:sldId id="291" r:id="rId16"/>
    <p:sldId id="273" r:id="rId17"/>
    <p:sldId id="274" r:id="rId18"/>
    <p:sldId id="275" r:id="rId19"/>
    <p:sldId id="278" r:id="rId20"/>
    <p:sldId id="292" r:id="rId21"/>
    <p:sldId id="279" r:id="rId22"/>
    <p:sldId id="302" r:id="rId23"/>
    <p:sldId id="293" r:id="rId24"/>
    <p:sldId id="299" r:id="rId25"/>
    <p:sldId id="298" r:id="rId26"/>
    <p:sldId id="301" r:id="rId27"/>
    <p:sldId id="297" r:id="rId28"/>
    <p:sldId id="280" r:id="rId29"/>
    <p:sldId id="296" r:id="rId30"/>
    <p:sldId id="294" r:id="rId31"/>
    <p:sldId id="303" r:id="rId32"/>
    <p:sldId id="304" r:id="rId33"/>
    <p:sldId id="305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34A7D1-0FDB-4E3A-8DF9-C6D0E1EFBE8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693738"/>
            <a:ext cx="5646738" cy="4235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5313363"/>
            <a:ext cx="5100638" cy="3233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7116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Class Diagrams and Object Diagrams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/>
              <a:t>Public</a:t>
            </a:r>
          </a:p>
          <a:p>
            <a:r>
              <a:rPr lang="en-US" dirty="0" smtClean="0"/>
              <a:t>‐ </a:t>
            </a:r>
            <a:r>
              <a:rPr lang="en-US" dirty="0"/>
              <a:t>Private</a:t>
            </a:r>
          </a:p>
          <a:p>
            <a:r>
              <a:rPr lang="en-US" dirty="0" smtClean="0"/>
              <a:t> </a:t>
            </a:r>
            <a:r>
              <a:rPr lang="en-US" dirty="0"/>
              <a:t># Protected</a:t>
            </a:r>
          </a:p>
          <a:p>
            <a:r>
              <a:rPr lang="en-US" dirty="0" smtClean="0"/>
              <a:t> </a:t>
            </a:r>
            <a:r>
              <a:rPr lang="en-US" dirty="0"/>
              <a:t>~ Package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Stereotypes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1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/>
              <a:t>A Stereotype is a mechanism use to categorize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52800"/>
            <a:ext cx="82296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Primary </a:t>
            </a:r>
            <a:r>
              <a:rPr lang="en-US" dirty="0"/>
              <a:t>class stereotypes in UML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4209434" cy="288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50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Provide </a:t>
            </a:r>
            <a:r>
              <a:rPr lang="en-US" dirty="0"/>
              <a:t>the interface to a user or another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Handles communication between </a:t>
            </a:r>
            <a:r>
              <a:rPr lang="en-US" dirty="0" smtClean="0"/>
              <a:t>system surroundings </a:t>
            </a:r>
            <a:r>
              <a:rPr lang="en-US" dirty="0"/>
              <a:t>and the inside of the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User interface classes</a:t>
            </a:r>
          </a:p>
          <a:p>
            <a:pPr lvl="1" algn="just"/>
            <a:r>
              <a:rPr lang="en-US" dirty="0" smtClean="0"/>
              <a:t>System interface classes</a:t>
            </a:r>
          </a:p>
          <a:p>
            <a:pPr lvl="1" algn="just"/>
            <a:r>
              <a:rPr lang="en-US" dirty="0" smtClean="0"/>
              <a:t>Device interface classes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building block which perform </a:t>
            </a:r>
            <a:r>
              <a:rPr lang="en-US" dirty="0"/>
              <a:t>internal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Represent real world entity</a:t>
            </a:r>
          </a:p>
          <a:p>
            <a:r>
              <a:rPr lang="en-US" dirty="0" smtClean="0"/>
              <a:t>They </a:t>
            </a:r>
            <a:r>
              <a:rPr lang="en-US" dirty="0"/>
              <a:t>correspond to database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mediate between boundaries and entities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Typically </a:t>
            </a:r>
            <a:r>
              <a:rPr lang="en-US" dirty="0"/>
              <a:t>one control class per </a:t>
            </a:r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  <a:p>
            <a:r>
              <a:rPr lang="en-US" dirty="0"/>
              <a:t>Aggregation/Composition</a:t>
            </a:r>
          </a:p>
          <a:p>
            <a:r>
              <a:rPr lang="en-US" dirty="0" smtClean="0"/>
              <a:t>Generalization/Inheritance</a:t>
            </a:r>
            <a:endParaRPr lang="en-US" dirty="0"/>
          </a:p>
          <a:p>
            <a:r>
              <a:rPr lang="en-US" dirty="0"/>
              <a:t>Dependency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4340" y="2080418"/>
            <a:ext cx="8229600" cy="4221163"/>
          </a:xfrm>
        </p:spPr>
        <p:txBody>
          <a:bodyPr/>
          <a:lstStyle/>
          <a:p>
            <a:r>
              <a:rPr lang="en-US" dirty="0"/>
              <a:t>Link between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932" y="2590800"/>
            <a:ext cx="854926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95800"/>
            <a:ext cx="848868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2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Type of relationship</a:t>
            </a:r>
          </a:p>
          <a:p>
            <a:pPr algn="just"/>
            <a:r>
              <a:rPr lang="en-US" dirty="0" smtClean="0"/>
              <a:t>The number of objects from one class that relate with a single object in an associated class</a:t>
            </a:r>
          </a:p>
          <a:p>
            <a:pPr lvl="2">
              <a:buNone/>
            </a:pPr>
            <a:r>
              <a:rPr lang="en-US" dirty="0"/>
              <a:t>1 </a:t>
            </a:r>
            <a:r>
              <a:rPr lang="en-US" dirty="0" smtClean="0"/>
              <a:t>		Exactly </a:t>
            </a:r>
            <a:r>
              <a:rPr lang="en-US" dirty="0"/>
              <a:t>one</a:t>
            </a:r>
          </a:p>
          <a:p>
            <a:pPr lvl="2">
              <a:buNone/>
            </a:pPr>
            <a:r>
              <a:rPr lang="en-US" dirty="0"/>
              <a:t>0..* </a:t>
            </a:r>
            <a:r>
              <a:rPr lang="en-US" dirty="0" smtClean="0"/>
              <a:t>	Zero </a:t>
            </a:r>
            <a:r>
              <a:rPr lang="en-US" dirty="0"/>
              <a:t>or more</a:t>
            </a:r>
          </a:p>
          <a:p>
            <a:pPr lvl="2">
              <a:buNone/>
            </a:pPr>
            <a:r>
              <a:rPr lang="en-US" dirty="0"/>
              <a:t>1..* </a:t>
            </a:r>
            <a:r>
              <a:rPr lang="en-US" dirty="0" smtClean="0"/>
              <a:t>	One </a:t>
            </a:r>
            <a:r>
              <a:rPr lang="en-US" dirty="0"/>
              <a:t>or more</a:t>
            </a:r>
          </a:p>
          <a:p>
            <a:pPr lvl="2">
              <a:buNone/>
            </a:pPr>
            <a:r>
              <a:rPr lang="en-US" dirty="0"/>
              <a:t>0..1 </a:t>
            </a:r>
            <a:r>
              <a:rPr lang="en-US" dirty="0" smtClean="0"/>
              <a:t>	Zero </a:t>
            </a:r>
            <a:r>
              <a:rPr lang="en-US" dirty="0"/>
              <a:t>or one</a:t>
            </a:r>
          </a:p>
          <a:p>
            <a:pPr lvl="2">
              <a:buNone/>
            </a:pPr>
            <a:r>
              <a:rPr lang="en-US" dirty="0"/>
              <a:t>5..8 </a:t>
            </a:r>
            <a:r>
              <a:rPr lang="en-US" dirty="0" smtClean="0"/>
              <a:t>	Specific </a:t>
            </a:r>
            <a:r>
              <a:rPr lang="en-US" dirty="0"/>
              <a:t>Range (5,6,7 or 8)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3276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9614" y="457200"/>
            <a:ext cx="538641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17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whole and it’ part</a:t>
            </a:r>
          </a:p>
          <a:p>
            <a:r>
              <a:rPr lang="en-US" dirty="0" smtClean="0"/>
              <a:t>Containing class with a diamonded single line and contained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Aggregation (Shared Association)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733800"/>
            <a:ext cx="7034213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18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95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dirty="0" smtClean="0"/>
              <a:t>Collection of group </a:t>
            </a:r>
            <a:r>
              <a:rPr lang="en-US" sz="3200" dirty="0" smtClean="0"/>
              <a:t>of </a:t>
            </a:r>
            <a:r>
              <a:rPr lang="en-US" sz="3200" dirty="0"/>
              <a:t>things that have the same attributes and the same behaviors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Composition(Not-Shared Association)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Stronger type aggregation</a:t>
            </a:r>
          </a:p>
          <a:p>
            <a:r>
              <a:rPr lang="en-US" dirty="0" smtClean="0"/>
              <a:t>Each </a:t>
            </a:r>
            <a:r>
              <a:rPr lang="en-US" dirty="0"/>
              <a:t>component in a composite can belong to just </a:t>
            </a:r>
            <a:r>
              <a:rPr lang="en-US" dirty="0" smtClean="0"/>
              <a:t>only one </a:t>
            </a:r>
            <a:r>
              <a:rPr lang="en-US" dirty="0"/>
              <a:t>whole</a:t>
            </a:r>
          </a:p>
          <a:p>
            <a:r>
              <a:rPr lang="en-US" dirty="0" smtClean="0"/>
              <a:t>Child </a:t>
            </a:r>
            <a:r>
              <a:rPr lang="en-US" dirty="0"/>
              <a:t>class's instance </a:t>
            </a:r>
            <a:r>
              <a:rPr lang="en-US" b="1" dirty="0"/>
              <a:t>lifecycle is dependent on the parent class's instance lifecycle.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4" y="4800600"/>
            <a:ext cx="874871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6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 Vs. Composition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599"/>
            <a:ext cx="5182408" cy="299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09" y="3300239"/>
            <a:ext cx="3961591" cy="294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5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25" y="990600"/>
            <a:ext cx="52101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class or root class.</a:t>
            </a:r>
          </a:p>
          <a:p>
            <a:pPr lvl="1"/>
            <a:r>
              <a:rPr lang="en-US" dirty="0" smtClean="0"/>
              <a:t>No parents</a:t>
            </a:r>
          </a:p>
          <a:p>
            <a:r>
              <a:rPr lang="en-US" dirty="0" smtClean="0"/>
              <a:t>leaf  class</a:t>
            </a:r>
          </a:p>
          <a:p>
            <a:pPr lvl="1"/>
            <a:r>
              <a:rPr lang="en-US" dirty="0" smtClean="0"/>
              <a:t>No children</a:t>
            </a:r>
          </a:p>
          <a:p>
            <a:r>
              <a:rPr lang="en-US" dirty="0" smtClean="0"/>
              <a:t>Single inheritance</a:t>
            </a:r>
          </a:p>
          <a:p>
            <a:pPr lvl="1"/>
            <a:r>
              <a:rPr lang="en-US" dirty="0" smtClean="0"/>
              <a:t>Single parent</a:t>
            </a:r>
          </a:p>
          <a:p>
            <a:r>
              <a:rPr lang="en-US" dirty="0" smtClean="0"/>
              <a:t>Multiple inheritance</a:t>
            </a:r>
          </a:p>
          <a:p>
            <a:pPr lvl="1"/>
            <a:r>
              <a:rPr lang="en-US" dirty="0" smtClean="0"/>
              <a:t>More than one parent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086600" cy="1143000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hierarchy of classes</a:t>
            </a:r>
          </a:p>
          <a:p>
            <a:pPr algn="just"/>
            <a:r>
              <a:rPr lang="en-US" dirty="0" smtClean="0"/>
              <a:t>Classes at the top of hierarchy known as super class</a:t>
            </a:r>
          </a:p>
          <a:p>
            <a:pPr algn="just"/>
            <a:r>
              <a:rPr lang="en-US" dirty="0" smtClean="0"/>
              <a:t>Super classes holding the common information</a:t>
            </a:r>
          </a:p>
          <a:p>
            <a:pPr algn="just"/>
            <a:r>
              <a:rPr lang="en-US" dirty="0" smtClean="0"/>
              <a:t>Sub classes inherit all the features of super classes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Generalization/</a:t>
            </a:r>
            <a:r>
              <a:rPr lang="en-US" dirty="0"/>
              <a:t> Specialization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Generalization</a:t>
            </a:r>
          </a:p>
          <a:p>
            <a:pPr lvl="1" algn="just"/>
            <a:r>
              <a:rPr lang="en-US" dirty="0" smtClean="0"/>
              <a:t>Create super class encapsulate structure and behavior common to number of classes</a:t>
            </a:r>
            <a:endParaRPr lang="en-US" dirty="0"/>
          </a:p>
          <a:p>
            <a:pPr algn="just"/>
            <a:r>
              <a:rPr lang="en-US" dirty="0" smtClean="0"/>
              <a:t>Specialization </a:t>
            </a:r>
          </a:p>
          <a:p>
            <a:pPr lvl="1" algn="just"/>
            <a:r>
              <a:rPr lang="en-US" dirty="0" smtClean="0"/>
              <a:t>Create sub class that represent refinement to super class.</a:t>
            </a:r>
          </a:p>
          <a:p>
            <a:pPr lvl="1" algn="just"/>
            <a:r>
              <a:rPr lang="en-US" dirty="0" smtClean="0"/>
              <a:t>Specific </a:t>
            </a:r>
            <a:r>
              <a:rPr lang="en-US" dirty="0"/>
              <a:t>structure and </a:t>
            </a:r>
            <a:r>
              <a:rPr lang="en-US" dirty="0" smtClean="0"/>
              <a:t>behavior are added to sub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Generalization/ Specialization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84216" y="1944111"/>
            <a:ext cx="2320925" cy="4144962"/>
            <a:chOff x="4953000" y="1722438"/>
            <a:chExt cx="2320925" cy="4144962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5715000" y="2438400"/>
              <a:ext cx="838200" cy="2819400"/>
            </a:xfrm>
            <a:prstGeom prst="upDownArrow">
              <a:avLst>
                <a:gd name="adj1" fmla="val 50000"/>
                <a:gd name="adj2" fmla="val 67273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1430" tIns="45715" rIns="91430" bIns="45715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13325" y="1722438"/>
              <a:ext cx="226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Generalization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953000" y="5410200"/>
              <a:ext cx="2193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5" rIns="91430" bIns="45715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Specialization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38200" y="1944111"/>
            <a:ext cx="4343400" cy="4268355"/>
          </a:xfrm>
          <a:prstGeom prst="rect">
            <a:avLst/>
          </a:prstGeom>
        </p:spPr>
        <p:txBody>
          <a:bodyPr vert="horz" lIns="90479" tIns="44445" rIns="90479" bIns="4444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Finding Super classes</a:t>
            </a:r>
            <a:endParaRPr lang="en-US" altLang="en-US" sz="26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Needs </a:t>
            </a:r>
            <a:r>
              <a:rPr lang="en-US" altLang="en-US" sz="2000" i="1" dirty="0" smtClean="0"/>
              <a:t>abstract </a:t>
            </a:r>
            <a:r>
              <a:rPr lang="en-US" altLang="en-US" sz="2000" dirty="0" smtClean="0"/>
              <a:t>thinking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Domain knowledge helpful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Helps in </a:t>
            </a:r>
            <a:r>
              <a:rPr lang="en-US" altLang="en-US" sz="2000" i="1" dirty="0" smtClean="0"/>
              <a:t>creating </a:t>
            </a:r>
            <a:r>
              <a:rPr lang="en-US" altLang="en-US" sz="2000" dirty="0" smtClean="0"/>
              <a:t>reusable Classes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Finding Subclasses</a:t>
            </a:r>
            <a:endParaRPr lang="en-US" altLang="en-US" sz="26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 smtClean="0"/>
              <a:t>Concrete </a:t>
            </a:r>
            <a:r>
              <a:rPr lang="en-US" altLang="en-US" sz="2000" dirty="0" smtClean="0"/>
              <a:t>lower level implementation thinking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Helps in </a:t>
            </a:r>
            <a:r>
              <a:rPr lang="en-US" altLang="en-US" sz="2000" i="1" dirty="0" smtClean="0"/>
              <a:t>using </a:t>
            </a:r>
            <a:r>
              <a:rPr lang="en-US" altLang="en-US" sz="2000" dirty="0" smtClean="0"/>
              <a:t>reusable Classes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367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87" y="609601"/>
            <a:ext cx="8891913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457200" y="609600"/>
            <a:ext cx="327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Reflexive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68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Relationship of a class to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971800"/>
            <a:ext cx="8229600" cy="304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Possible when </a:t>
            </a:r>
            <a:r>
              <a:rPr lang="en-US" dirty="0"/>
              <a:t>a class has </a:t>
            </a:r>
            <a:r>
              <a:rPr lang="en-US" dirty="0" smtClean="0"/>
              <a:t>objects that </a:t>
            </a:r>
            <a:r>
              <a:rPr lang="en-US" dirty="0"/>
              <a:t>can play a variety of roles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9854" y="4191000"/>
            <a:ext cx="6748771" cy="231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46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classDiagramAggregation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587500"/>
            <a:ext cx="7680325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75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Object </a:t>
            </a:r>
            <a:r>
              <a:rPr lang="en-US" dirty="0"/>
              <a:t>diagram is an instance of a class diagram; it shows a snapshot of the detailed state of a system at a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Class </a:t>
            </a:r>
            <a:r>
              <a:rPr lang="en-US" dirty="0"/>
              <a:t>diagram describes the types of objects in the system and the various kinds of static relationships that exist among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also shows the attributes and services of a class and the constraints that apply to the way objects are connected.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en-US" altLang="ko-KR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Also known as instance diagrams</a:t>
            </a:r>
          </a:p>
          <a:p>
            <a:pPr algn="just"/>
            <a:r>
              <a:rPr lang="en-US" altLang="ko-KR" dirty="0"/>
              <a:t>Useful for exploring real world examples of objects and the relationships between them.</a:t>
            </a:r>
            <a:r>
              <a:rPr lang="en-US" altLang="ko-KR" dirty="0">
                <a:latin typeface="Arial" panose="020B0604020202020204" pitchFamily="34" charset="0"/>
              </a:rPr>
              <a:t> </a:t>
            </a:r>
          </a:p>
          <a:p>
            <a:pPr algn="just"/>
            <a:r>
              <a:rPr lang="en-US" altLang="ko-KR" dirty="0"/>
              <a:t>It shows instances instead of classes. 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They </a:t>
            </a:r>
            <a:r>
              <a:rPr lang="en-US" altLang="ko-KR" dirty="0"/>
              <a:t>are useful for explaining small pieces with complicated relationships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diagram specify object name and </a:t>
            </a:r>
            <a:r>
              <a:rPr lang="en-US" dirty="0" smtClean="0"/>
              <a:t>values </a:t>
            </a:r>
            <a:r>
              <a:rPr lang="en-US" dirty="0" smtClean="0"/>
              <a:t>of the class attributes</a:t>
            </a:r>
          </a:p>
          <a:p>
            <a:r>
              <a:rPr lang="en-US" dirty="0" smtClean="0"/>
              <a:t>Name is </a:t>
            </a:r>
            <a:r>
              <a:rPr lang="en-US" dirty="0" smtClean="0"/>
              <a:t>underlined</a:t>
            </a:r>
          </a:p>
          <a:p>
            <a:r>
              <a:rPr lang="en-US" dirty="0" smtClean="0"/>
              <a:t>Name s</a:t>
            </a:r>
            <a:r>
              <a:rPr lang="en-US" dirty="0" smtClean="0"/>
              <a:t>tars with</a:t>
            </a:r>
            <a:r>
              <a:rPr lang="en-US" dirty="0" smtClean="0"/>
              <a:t> </a:t>
            </a:r>
            <a:r>
              <a:rPr lang="en-US" dirty="0" smtClean="0"/>
              <a:t>simple </a:t>
            </a:r>
            <a:r>
              <a:rPr lang="en-US" dirty="0" smtClean="0"/>
              <a:t>letter</a:t>
            </a:r>
          </a:p>
          <a:p>
            <a:r>
              <a:rPr lang="en-US" dirty="0" smtClean="0"/>
              <a:t>Only first </a:t>
            </a:r>
            <a:r>
              <a:rPr lang="en-US" dirty="0" smtClean="0"/>
              <a:t>letter of other words </a:t>
            </a:r>
            <a:r>
              <a:rPr lang="en-US" dirty="0" smtClean="0"/>
              <a:t>are </a:t>
            </a:r>
            <a:r>
              <a:rPr lang="en-US" dirty="0" smtClean="0"/>
              <a:t>Capital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821382"/>
            <a:ext cx="39338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4876800"/>
            <a:ext cx="38100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 smtClean="0"/>
              <a:t>instanceName:ClassNam</a:t>
            </a:r>
            <a:r>
              <a:rPr lang="en-US" sz="2000" dirty="0" err="1" smtClean="0"/>
              <a:t>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6248400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notation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6248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values of attributes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36555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0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Anonymous </a:t>
            </a:r>
            <a:r>
              <a:rPr lang="en-US" dirty="0" smtClean="0"/>
              <a:t>object</a:t>
            </a:r>
          </a:p>
          <a:p>
            <a:pPr lvl="1" algn="just"/>
            <a:r>
              <a:rPr lang="en-US" dirty="0" smtClean="0"/>
              <a:t>Just means </a:t>
            </a:r>
            <a:r>
              <a:rPr lang="en-US" dirty="0"/>
              <a:t>that </a:t>
            </a:r>
            <a:r>
              <a:rPr lang="en-US" dirty="0" smtClean="0"/>
              <a:t>don't </a:t>
            </a:r>
            <a:r>
              <a:rPr lang="en-US" dirty="0"/>
              <a:t>supply a specific name for the object, although </a:t>
            </a:r>
            <a:r>
              <a:rPr lang="en-US" dirty="0" smtClean="0"/>
              <a:t>show </a:t>
            </a:r>
            <a:r>
              <a:rPr lang="en-US" dirty="0"/>
              <a:t>the class </a:t>
            </a:r>
            <a:r>
              <a:rPr lang="en-US" dirty="0" smtClean="0"/>
              <a:t>it belongs </a:t>
            </a:r>
            <a:r>
              <a:rPr lang="en-US" dirty="0"/>
              <a:t>to</a:t>
            </a:r>
            <a:r>
              <a:rPr lang="en-US" dirty="0" smtClean="0"/>
              <a:t>.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05" y="3657600"/>
            <a:ext cx="658971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4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 descr="Image result for Objec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" y="2411942"/>
            <a:ext cx="8940471" cy="429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13075" y="2320925"/>
            <a:ext cx="4530725" cy="36290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10075" y="2667000"/>
            <a:ext cx="14811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700">
                <a:latin typeface="Book Antiqua" panose="02040602050305030304" pitchFamily="18" charset="0"/>
              </a:rPr>
              <a:t>Patient</a:t>
            </a:r>
            <a:endParaRPr lang="en-US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013075" y="3355975"/>
            <a:ext cx="451643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013075" y="4983163"/>
            <a:ext cx="45164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143250" y="3438525"/>
            <a:ext cx="3117841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100" dirty="0" smtClean="0">
                <a:latin typeface="Book Antiqua" panose="02040602050305030304" pitchFamily="18" charset="0"/>
              </a:rPr>
              <a:t>-name </a:t>
            </a:r>
            <a:r>
              <a:rPr lang="en-US" altLang="en-US" sz="4100" dirty="0">
                <a:latin typeface="Book Antiqua" panose="02040602050305030304" pitchFamily="18" charset="0"/>
              </a:rPr>
              <a:t>: </a:t>
            </a:r>
            <a:r>
              <a:rPr lang="en-US" altLang="en-US" sz="3300" dirty="0">
                <a:latin typeface="Book Antiqua" panose="02040602050305030304" pitchFamily="18" charset="0"/>
              </a:rPr>
              <a:t>CHAR</a:t>
            </a:r>
            <a:endParaRPr lang="en-US" altLang="en-US" sz="1600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048000" y="4092575"/>
            <a:ext cx="436497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100" dirty="0" smtClean="0">
                <a:latin typeface="Book Antiqua" panose="02040602050305030304" pitchFamily="18" charset="0"/>
              </a:rPr>
              <a:t>-</a:t>
            </a:r>
            <a:r>
              <a:rPr lang="en-US" altLang="en-US" sz="4100" dirty="0" err="1" smtClean="0">
                <a:latin typeface="Book Antiqua" panose="02040602050305030304" pitchFamily="18" charset="0"/>
              </a:rPr>
              <a:t>dateOfBirth</a:t>
            </a:r>
            <a:r>
              <a:rPr lang="en-US" altLang="en-US" sz="4100" dirty="0">
                <a:latin typeface="Book Antiqua" panose="02040602050305030304" pitchFamily="18" charset="0"/>
              </a:rPr>
              <a:t>: </a:t>
            </a:r>
            <a:r>
              <a:rPr lang="en-US" altLang="en-US" sz="3300" dirty="0">
                <a:latin typeface="Book Antiqua" panose="02040602050305030304" pitchFamily="18" charset="0"/>
              </a:rPr>
              <a:t>DATE</a:t>
            </a:r>
            <a:endParaRPr lang="en-US" altLang="en-US" sz="1600" dirty="0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200400" y="5029200"/>
            <a:ext cx="2903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4100">
                <a:latin typeface="Book Antiqua" panose="02040602050305030304" pitchFamily="18" charset="0"/>
              </a:rPr>
              <a:t>+getName ()</a:t>
            </a:r>
            <a:endParaRPr lang="en-US" altLang="en-US" sz="1400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543050" y="282575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1543050" y="404495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1543050" y="5264150"/>
            <a:ext cx="1447800" cy="304800"/>
          </a:xfrm>
          <a:prstGeom prst="right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12725" y="2501900"/>
            <a:ext cx="269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badi MT Condensed" pitchFamily="34" charset="0"/>
              </a:rPr>
              <a:t>Name of the Class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82563" y="3644900"/>
            <a:ext cx="242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badi MT Condensed" pitchFamily="34" charset="0"/>
              </a:rPr>
              <a:t>Attributes of the </a:t>
            </a:r>
          </a:p>
          <a:p>
            <a:r>
              <a:rPr lang="en-US" altLang="en-US">
                <a:latin typeface="Abadi MT Condensed" pitchFamily="34" charset="0"/>
              </a:rPr>
              <a:t>Class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36525" y="4864100"/>
            <a:ext cx="2630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badi MT Condensed" pitchFamily="34" charset="0"/>
              </a:rPr>
              <a:t>Operations of the </a:t>
            </a:r>
          </a:p>
          <a:p>
            <a:r>
              <a:rPr lang="en-US" altLang="en-US">
                <a:latin typeface="Abadi MT Condensed" pitchFamily="34" charset="0"/>
              </a:rPr>
              <a:t>Class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152900" y="2274888"/>
            <a:ext cx="1857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900">
                <a:latin typeface="Book Antiqua" panose="02040602050305030304" pitchFamily="18" charset="0"/>
              </a:rPr>
              <a:t>&lt;&lt;entity&gt;&gt;</a:t>
            </a:r>
            <a:endParaRPr lang="en-US" altLang="en-US" sz="180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 rot="9103026">
            <a:off x="5364163" y="1916113"/>
            <a:ext cx="720725" cy="304800"/>
          </a:xfrm>
          <a:prstGeom prst="rightArrow">
            <a:avLst>
              <a:gd name="adj1" fmla="val 50000"/>
              <a:gd name="adj2" fmla="val 591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156325" y="1196975"/>
            <a:ext cx="25606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Abadi MT Condensed" pitchFamily="34" charset="0"/>
              </a:rPr>
              <a:t>Stereotype:</a:t>
            </a:r>
          </a:p>
          <a:p>
            <a:r>
              <a:rPr lang="en-US" altLang="en-US" sz="2000" dirty="0">
                <a:latin typeface="Abadi MT Condensed" pitchFamily="34" charset="0"/>
              </a:rPr>
              <a:t>Type of the Class;</a:t>
            </a:r>
          </a:p>
          <a:p>
            <a:r>
              <a:rPr lang="en-US" altLang="en-US" sz="2000" b="1" dirty="0">
                <a:latin typeface="Courier" pitchFamily="49" charset="0"/>
              </a:rPr>
              <a:t>entity</a:t>
            </a:r>
            <a:r>
              <a:rPr lang="en-US" altLang="en-US" sz="2000" dirty="0">
                <a:latin typeface="Abadi MT Condensed" pitchFamily="34" charset="0"/>
              </a:rPr>
              <a:t> for Analysis.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A9E4B5-A22C-4328-AFE1-6D375B9D903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797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648200" y="1143000"/>
            <a:ext cx="12700" cy="4902200"/>
          </a:xfrm>
          <a:prstGeom prst="lin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33638" y="1808163"/>
            <a:ext cx="11731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Class: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With 3 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Compartments</a:t>
            </a: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Inheritance</a:t>
            </a: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Association</a:t>
            </a: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24663" y="1808163"/>
            <a:ext cx="114458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Class 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Description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Contains 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Attributes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&amp;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Operations</a:t>
            </a: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Multiplicity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At each end</a:t>
            </a: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Of Association</a:t>
            </a: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endParaRPr lang="en-US" altLang="en-US" sz="1400">
              <a:latin typeface="Copperplate Gothic Light" panose="020E0507020206020404" pitchFamily="34" charset="0"/>
            </a:endParaRPr>
          </a:p>
          <a:p>
            <a:pPr algn="ctr"/>
            <a:r>
              <a:rPr lang="en-US" altLang="en-US" sz="1400">
                <a:latin typeface="Copperplate Gothic Light" panose="020E0507020206020404" pitchFamily="34" charset="0"/>
              </a:rPr>
              <a:t>Notes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4688" y="1504950"/>
            <a:ext cx="1443037" cy="1257300"/>
          </a:xfrm>
          <a:prstGeom prst="rect">
            <a:avLst/>
          </a:prstGeom>
          <a:solidFill>
            <a:srgbClr val="C8C8C8"/>
          </a:solidFill>
          <a:ln w="0">
            <a:solidFill>
              <a:srgbClr val="C8C8C8"/>
            </a:solidFill>
            <a:miter lim="800000"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674688" y="1989138"/>
            <a:ext cx="1443037" cy="1587"/>
          </a:xfrm>
          <a:prstGeom prst="line">
            <a:avLst/>
          </a:prstGeom>
          <a:noFill/>
          <a:ln w="0">
            <a:solidFill>
              <a:srgbClr val="C8C8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674688" y="2452688"/>
            <a:ext cx="1443037" cy="1587"/>
          </a:xfrm>
          <a:prstGeom prst="line">
            <a:avLst/>
          </a:prstGeom>
          <a:noFill/>
          <a:ln w="0">
            <a:solidFill>
              <a:srgbClr val="C8C8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54050" y="1484313"/>
            <a:ext cx="1443038" cy="1257300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54050" y="1968500"/>
            <a:ext cx="1443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654050" y="2433638"/>
            <a:ext cx="1443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773113" y="1484313"/>
            <a:ext cx="1206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900">
                <a:solidFill>
                  <a:srgbClr val="333399"/>
                </a:solidFill>
                <a:latin typeface="Copperplate Gothic Light" panose="020E0507020206020404" pitchFamily="34" charset="0"/>
              </a:rPr>
              <a:t>&lt;&lt;entity&gt;&gt;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379538" y="1504950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933450" y="1681163"/>
            <a:ext cx="885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54050" y="2473325"/>
            <a:ext cx="14017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379538" y="1504950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933450" y="1681163"/>
            <a:ext cx="8858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058863" y="1700213"/>
            <a:ext cx="619125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Patient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54050" y="2473325"/>
            <a:ext cx="14017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297113" y="2124075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297113" y="2124075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994275" y="1595438"/>
            <a:ext cx="1443038" cy="1257300"/>
          </a:xfrm>
          <a:prstGeom prst="rect">
            <a:avLst/>
          </a:prstGeom>
          <a:solidFill>
            <a:srgbClr val="C8C8C8"/>
          </a:solidFill>
          <a:ln w="0">
            <a:solidFill>
              <a:srgbClr val="C8C8C8"/>
            </a:solidFill>
            <a:miter lim="800000"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994275" y="2079625"/>
            <a:ext cx="1443038" cy="1588"/>
          </a:xfrm>
          <a:prstGeom prst="line">
            <a:avLst/>
          </a:prstGeom>
          <a:noFill/>
          <a:ln w="0">
            <a:solidFill>
              <a:srgbClr val="C8C8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994275" y="2543175"/>
            <a:ext cx="1443038" cy="1588"/>
          </a:xfrm>
          <a:prstGeom prst="line">
            <a:avLst/>
          </a:prstGeom>
          <a:noFill/>
          <a:ln w="0">
            <a:solidFill>
              <a:srgbClr val="C8C8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4973638" y="1574800"/>
            <a:ext cx="1443037" cy="1257300"/>
          </a:xfrm>
          <a:prstGeom prst="rect">
            <a:avLst/>
          </a:prstGeom>
          <a:solidFill>
            <a:srgbClr val="F3F2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973638" y="2058988"/>
            <a:ext cx="14430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4973638" y="2524125"/>
            <a:ext cx="14430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5530850" y="1595438"/>
            <a:ext cx="330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5699125" y="1595438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5253038" y="1771650"/>
            <a:ext cx="8858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5453063" y="1771650"/>
            <a:ext cx="5842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Doctor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973638" y="2100263"/>
            <a:ext cx="88741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5145088" y="2100263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-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5173663" y="2100263"/>
            <a:ext cx="6064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DoctorID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4973638" y="2286000"/>
            <a:ext cx="114458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5143500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: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184775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283200" y="2297113"/>
            <a:ext cx="3238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Qual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627688" y="2297113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5673725" y="2297113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C08000"/>
                </a:solidFill>
                <a:latin typeface="Arial" panose="020B0604020202020204" pitchFamily="34" charset="0"/>
              </a:rPr>
              <a:t>0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749925" y="229711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..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5837238" y="2297113"/>
            <a:ext cx="1095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606060"/>
                </a:solidFill>
                <a:latin typeface="Arial" panose="020B0604020202020204" pitchFamily="34" charset="0"/>
              </a:rPr>
              <a:t>N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5799138" y="2441575"/>
            <a:ext cx="123825" cy="20638"/>
          </a:xfrm>
          <a:custGeom>
            <a:avLst/>
            <a:gdLst>
              <a:gd name="T0" fmla="*/ 0 w 12"/>
              <a:gd name="T1" fmla="*/ 0 h 2"/>
              <a:gd name="T2" fmla="*/ 2147483647 w 12"/>
              <a:gd name="T3" fmla="*/ 2147483647 h 2"/>
              <a:gd name="T4" fmla="*/ 2147483647 w 12"/>
              <a:gd name="T5" fmla="*/ 0 h 2"/>
              <a:gd name="T6" fmla="*/ 2147483647 w 12"/>
              <a:gd name="T7" fmla="*/ 2147483647 h 2"/>
              <a:gd name="T8" fmla="*/ 2147483647 w 12"/>
              <a:gd name="T9" fmla="*/ 0 h 2"/>
              <a:gd name="T10" fmla="*/ 2147483647 w 12"/>
              <a:gd name="T11" fmla="*/ 2147483647 h 2"/>
              <a:gd name="T12" fmla="*/ 2147483647 w 12"/>
              <a:gd name="T13" fmla="*/ 0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"/>
              <a:gd name="T23" fmla="*/ 12 w 12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">
                <a:moveTo>
                  <a:pt x="0" y="0"/>
                </a:move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8" y="0"/>
                </a:lnTo>
                <a:lnTo>
                  <a:pt x="10" y="2"/>
                </a:lnTo>
                <a:lnTo>
                  <a:pt x="1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5937250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73638" y="2563813"/>
            <a:ext cx="14017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5146675" y="2574925"/>
            <a:ext cx="88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+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5246688" y="2574925"/>
            <a:ext cx="874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</a:rPr>
              <a:t>getDoctorDtls</a:t>
            </a:r>
            <a:endParaRPr lang="en-AU" altLang="en-US" sz="1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6091238" y="2574925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6134100" y="2574925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6184900" y="2574925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5530850" y="1595438"/>
            <a:ext cx="330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5699125" y="1595438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5253038" y="1771650"/>
            <a:ext cx="8858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4973638" y="2100263"/>
            <a:ext cx="887412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5145088" y="2100263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-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6" name="Rectangle 56"/>
          <p:cNvSpPr>
            <a:spLocks noChangeArrowheads="1"/>
          </p:cNvSpPr>
          <p:nvPr/>
        </p:nvSpPr>
        <p:spPr bwMode="auto">
          <a:xfrm>
            <a:off x="4973638" y="2286000"/>
            <a:ext cx="114458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7" name="Rectangle 57"/>
          <p:cNvSpPr>
            <a:spLocks noChangeArrowheads="1"/>
          </p:cNvSpPr>
          <p:nvPr/>
        </p:nvSpPr>
        <p:spPr bwMode="auto">
          <a:xfrm>
            <a:off x="5143500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: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5184775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5627688" y="2297113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5673725" y="2297113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C08000"/>
                </a:solidFill>
                <a:latin typeface="Arial" panose="020B0604020202020204" pitchFamily="34" charset="0"/>
              </a:rPr>
              <a:t>0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1" name="Rectangle 61"/>
          <p:cNvSpPr>
            <a:spLocks noChangeArrowheads="1"/>
          </p:cNvSpPr>
          <p:nvPr/>
        </p:nvSpPr>
        <p:spPr bwMode="auto">
          <a:xfrm>
            <a:off x="5749925" y="2297113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..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5837238" y="2297113"/>
            <a:ext cx="1095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606060"/>
                </a:solidFill>
                <a:latin typeface="Arial" panose="020B0604020202020204" pitchFamily="34" charset="0"/>
              </a:rPr>
              <a:t>N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3" name="Freeform 63"/>
          <p:cNvSpPr>
            <a:spLocks/>
          </p:cNvSpPr>
          <p:nvPr/>
        </p:nvSpPr>
        <p:spPr bwMode="auto">
          <a:xfrm>
            <a:off x="5799138" y="2441575"/>
            <a:ext cx="123825" cy="20638"/>
          </a:xfrm>
          <a:custGeom>
            <a:avLst/>
            <a:gdLst>
              <a:gd name="T0" fmla="*/ 0 w 12"/>
              <a:gd name="T1" fmla="*/ 0 h 2"/>
              <a:gd name="T2" fmla="*/ 2147483647 w 12"/>
              <a:gd name="T3" fmla="*/ 2147483647 h 2"/>
              <a:gd name="T4" fmla="*/ 2147483647 w 12"/>
              <a:gd name="T5" fmla="*/ 0 h 2"/>
              <a:gd name="T6" fmla="*/ 2147483647 w 12"/>
              <a:gd name="T7" fmla="*/ 2147483647 h 2"/>
              <a:gd name="T8" fmla="*/ 2147483647 w 12"/>
              <a:gd name="T9" fmla="*/ 0 h 2"/>
              <a:gd name="T10" fmla="*/ 2147483647 w 12"/>
              <a:gd name="T11" fmla="*/ 2147483647 h 2"/>
              <a:gd name="T12" fmla="*/ 2147483647 w 12"/>
              <a:gd name="T13" fmla="*/ 0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"/>
              <a:gd name="T23" fmla="*/ 12 w 12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">
                <a:moveTo>
                  <a:pt x="0" y="0"/>
                </a:move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8" y="0"/>
                </a:lnTo>
                <a:lnTo>
                  <a:pt x="10" y="2"/>
                </a:lnTo>
                <a:lnTo>
                  <a:pt x="1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4" name="Rectangle 64"/>
          <p:cNvSpPr>
            <a:spLocks noChangeArrowheads="1"/>
          </p:cNvSpPr>
          <p:nvPr/>
        </p:nvSpPr>
        <p:spPr bwMode="auto">
          <a:xfrm>
            <a:off x="5937250" y="229711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4973638" y="2563813"/>
            <a:ext cx="14017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5146675" y="2574925"/>
            <a:ext cx="88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+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7" name="Rectangle 67"/>
          <p:cNvSpPr>
            <a:spLocks noChangeArrowheads="1"/>
          </p:cNvSpPr>
          <p:nvPr/>
        </p:nvSpPr>
        <p:spPr bwMode="auto">
          <a:xfrm>
            <a:off x="6091238" y="2574925"/>
            <a:ext cx="42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8" name="Rectangle 68"/>
          <p:cNvSpPr>
            <a:spLocks noChangeArrowheads="1"/>
          </p:cNvSpPr>
          <p:nvPr/>
        </p:nvSpPr>
        <p:spPr bwMode="auto">
          <a:xfrm>
            <a:off x="6134100" y="2574925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09" name="Rectangle 69"/>
          <p:cNvSpPr>
            <a:spLocks noChangeArrowheads="1"/>
          </p:cNvSpPr>
          <p:nvPr/>
        </p:nvSpPr>
        <p:spPr bwMode="auto">
          <a:xfrm>
            <a:off x="6184900" y="2574925"/>
            <a:ext cx="50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6616700" y="221456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1" name="Rectangle 71"/>
          <p:cNvSpPr>
            <a:spLocks noChangeArrowheads="1"/>
          </p:cNvSpPr>
          <p:nvPr/>
        </p:nvSpPr>
        <p:spPr bwMode="auto">
          <a:xfrm>
            <a:off x="6616700" y="2214563"/>
            <a:ext cx="42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2" name="Freeform 72"/>
          <p:cNvSpPr>
            <a:spLocks/>
          </p:cNvSpPr>
          <p:nvPr/>
        </p:nvSpPr>
        <p:spPr bwMode="auto">
          <a:xfrm>
            <a:off x="4932363" y="5084763"/>
            <a:ext cx="1655762" cy="550862"/>
          </a:xfrm>
          <a:custGeom>
            <a:avLst/>
            <a:gdLst>
              <a:gd name="T0" fmla="*/ 0 w 1364"/>
              <a:gd name="T1" fmla="*/ 0 h 454"/>
              <a:gd name="T2" fmla="*/ 2147483647 w 1364"/>
              <a:gd name="T3" fmla="*/ 0 h 454"/>
              <a:gd name="T4" fmla="*/ 2147483647 w 1364"/>
              <a:gd name="T5" fmla="*/ 2147483647 h 454"/>
              <a:gd name="T6" fmla="*/ 2147483647 w 1364"/>
              <a:gd name="T7" fmla="*/ 2147483647 h 454"/>
              <a:gd name="T8" fmla="*/ 0 w 1364"/>
              <a:gd name="T9" fmla="*/ 2147483647 h 454"/>
              <a:gd name="T10" fmla="*/ 0 w 1364"/>
              <a:gd name="T11" fmla="*/ 0 h 4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4"/>
              <a:gd name="T19" fmla="*/ 0 h 454"/>
              <a:gd name="T20" fmla="*/ 1364 w 1364"/>
              <a:gd name="T21" fmla="*/ 454 h 4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4" h="454">
                <a:moveTo>
                  <a:pt x="0" y="0"/>
                </a:moveTo>
                <a:lnTo>
                  <a:pt x="1279" y="0"/>
                </a:lnTo>
                <a:lnTo>
                  <a:pt x="1364" y="110"/>
                </a:lnTo>
                <a:lnTo>
                  <a:pt x="1364" y="454"/>
                </a:lnTo>
                <a:lnTo>
                  <a:pt x="0" y="454"/>
                </a:lnTo>
                <a:lnTo>
                  <a:pt x="0" y="0"/>
                </a:lnTo>
                <a:close/>
              </a:path>
            </a:pathLst>
          </a:custGeom>
          <a:solidFill>
            <a:srgbClr val="F3F2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3" name="Freeform 73"/>
          <p:cNvSpPr>
            <a:spLocks/>
          </p:cNvSpPr>
          <p:nvPr/>
        </p:nvSpPr>
        <p:spPr bwMode="auto">
          <a:xfrm>
            <a:off x="4805363" y="4264025"/>
            <a:ext cx="1711325" cy="1588"/>
          </a:xfrm>
          <a:custGeom>
            <a:avLst/>
            <a:gdLst>
              <a:gd name="T0" fmla="*/ 0 w 1078"/>
              <a:gd name="T1" fmla="*/ 0 h 1588"/>
              <a:gd name="T2" fmla="*/ 2147483647 w 1078"/>
              <a:gd name="T3" fmla="*/ 0 h 1588"/>
              <a:gd name="T4" fmla="*/ 2147483647 w 1078"/>
              <a:gd name="T5" fmla="*/ 0 h 1588"/>
              <a:gd name="T6" fmla="*/ 2147483647 w 1078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078"/>
              <a:gd name="T13" fmla="*/ 0 h 1588"/>
              <a:gd name="T14" fmla="*/ 1078 w 1078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8" h="1588">
                <a:moveTo>
                  <a:pt x="0" y="0"/>
                </a:moveTo>
                <a:lnTo>
                  <a:pt x="565" y="0"/>
                </a:lnTo>
                <a:lnTo>
                  <a:pt x="107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6122988" y="4295775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C08000"/>
                </a:solidFill>
                <a:latin typeface="Arial" panose="020B0604020202020204" pitchFamily="34" charset="0"/>
              </a:rPr>
              <a:t>0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5" name="Rectangle 75"/>
          <p:cNvSpPr>
            <a:spLocks noChangeArrowheads="1"/>
          </p:cNvSpPr>
          <p:nvPr/>
        </p:nvSpPr>
        <p:spPr bwMode="auto">
          <a:xfrm>
            <a:off x="6286500" y="4295775"/>
            <a:ext cx="1095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606060"/>
                </a:solidFill>
                <a:latin typeface="Arial" panose="020B0604020202020204" pitchFamily="34" charset="0"/>
              </a:rPr>
              <a:t>N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6" name="Freeform 76"/>
          <p:cNvSpPr>
            <a:spLocks/>
          </p:cNvSpPr>
          <p:nvPr/>
        </p:nvSpPr>
        <p:spPr bwMode="auto">
          <a:xfrm>
            <a:off x="6248400" y="4438650"/>
            <a:ext cx="123825" cy="20638"/>
          </a:xfrm>
          <a:custGeom>
            <a:avLst/>
            <a:gdLst>
              <a:gd name="T0" fmla="*/ 0 w 12"/>
              <a:gd name="T1" fmla="*/ 0 h 2"/>
              <a:gd name="T2" fmla="*/ 2147483647 w 12"/>
              <a:gd name="T3" fmla="*/ 2147483647 h 2"/>
              <a:gd name="T4" fmla="*/ 2147483647 w 12"/>
              <a:gd name="T5" fmla="*/ 0 h 2"/>
              <a:gd name="T6" fmla="*/ 2147483647 w 12"/>
              <a:gd name="T7" fmla="*/ 2147483647 h 2"/>
              <a:gd name="T8" fmla="*/ 2147483647 w 12"/>
              <a:gd name="T9" fmla="*/ 0 h 2"/>
              <a:gd name="T10" fmla="*/ 2147483647 w 12"/>
              <a:gd name="T11" fmla="*/ 2147483647 h 2"/>
              <a:gd name="T12" fmla="*/ 2147483647 w 12"/>
              <a:gd name="T13" fmla="*/ 0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"/>
              <a:gd name="T23" fmla="*/ 12 w 12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">
                <a:moveTo>
                  <a:pt x="0" y="0"/>
                </a:moveTo>
                <a:lnTo>
                  <a:pt x="2" y="2"/>
                </a:lnTo>
                <a:lnTo>
                  <a:pt x="4" y="0"/>
                </a:lnTo>
                <a:lnTo>
                  <a:pt x="6" y="2"/>
                </a:lnTo>
                <a:lnTo>
                  <a:pt x="8" y="0"/>
                </a:lnTo>
                <a:lnTo>
                  <a:pt x="10" y="2"/>
                </a:lnTo>
                <a:lnTo>
                  <a:pt x="1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7" name="Rectangle 77"/>
          <p:cNvSpPr>
            <a:spLocks noChangeArrowheads="1"/>
          </p:cNvSpPr>
          <p:nvPr/>
        </p:nvSpPr>
        <p:spPr bwMode="auto">
          <a:xfrm>
            <a:off x="4859338" y="4325938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C08000"/>
                </a:solidFill>
                <a:latin typeface="Arial" panose="020B0604020202020204" pitchFamily="34" charset="0"/>
              </a:rPr>
              <a:t>1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4935538" y="4325938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4020C0"/>
                </a:solidFill>
                <a:latin typeface="Arial" panose="020B0604020202020204" pitchFamily="34" charset="0"/>
              </a:rPr>
              <a:t>..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5022850" y="4325938"/>
            <a:ext cx="1095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200">
                <a:solidFill>
                  <a:srgbClr val="606060"/>
                </a:solidFill>
                <a:latin typeface="Arial" panose="020B0604020202020204" pitchFamily="34" charset="0"/>
              </a:rPr>
              <a:t>N</a:t>
            </a:r>
            <a:endParaRPr lang="en-AU" altLang="en-US" sz="28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10320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249362" y="2863851"/>
            <a:ext cx="3095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1" name="Freeform 81"/>
          <p:cNvSpPr>
            <a:spLocks/>
          </p:cNvSpPr>
          <p:nvPr/>
        </p:nvSpPr>
        <p:spPr bwMode="auto">
          <a:xfrm flipV="1">
            <a:off x="827088" y="4005263"/>
            <a:ext cx="1008062" cy="71437"/>
          </a:xfrm>
          <a:custGeom>
            <a:avLst/>
            <a:gdLst>
              <a:gd name="T0" fmla="*/ 0 w 1078"/>
              <a:gd name="T1" fmla="*/ 0 h 71437"/>
              <a:gd name="T2" fmla="*/ 2147483647 w 1078"/>
              <a:gd name="T3" fmla="*/ 0 h 71437"/>
              <a:gd name="T4" fmla="*/ 2147483647 w 1078"/>
              <a:gd name="T5" fmla="*/ 0 h 71437"/>
              <a:gd name="T6" fmla="*/ 2147483647 w 1078"/>
              <a:gd name="T7" fmla="*/ 0 h 71437"/>
              <a:gd name="T8" fmla="*/ 0 60000 65536"/>
              <a:gd name="T9" fmla="*/ 0 60000 65536"/>
              <a:gd name="T10" fmla="*/ 0 60000 65536"/>
              <a:gd name="T11" fmla="*/ 0 60000 65536"/>
              <a:gd name="T12" fmla="*/ 0 w 1078"/>
              <a:gd name="T13" fmla="*/ 0 h 71437"/>
              <a:gd name="T14" fmla="*/ 1078 w 1078"/>
              <a:gd name="T15" fmla="*/ 71437 h 714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8" h="71437">
                <a:moveTo>
                  <a:pt x="0" y="0"/>
                </a:moveTo>
                <a:lnTo>
                  <a:pt x="565" y="0"/>
                </a:lnTo>
                <a:lnTo>
                  <a:pt x="1078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2" name="AutoShape 82"/>
          <p:cNvSpPr>
            <a:spLocks noChangeAspect="1" noChangeArrowheads="1" noTextEdit="1"/>
          </p:cNvSpPr>
          <p:nvPr/>
        </p:nvSpPr>
        <p:spPr bwMode="auto">
          <a:xfrm>
            <a:off x="827088" y="4538663"/>
            <a:ext cx="10795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en-US"/>
          </a:p>
        </p:txBody>
      </p:sp>
      <p:sp>
        <p:nvSpPr>
          <p:cNvPr id="10323" name="Rectangle 85"/>
          <p:cNvSpPr>
            <a:spLocks noChangeArrowheads="1"/>
          </p:cNvSpPr>
          <p:nvPr/>
        </p:nvSpPr>
        <p:spPr bwMode="auto">
          <a:xfrm>
            <a:off x="1184275" y="4538663"/>
            <a:ext cx="355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4" name="Rectangle 86"/>
          <p:cNvSpPr>
            <a:spLocks noChangeArrowheads="1"/>
          </p:cNvSpPr>
          <p:nvPr/>
        </p:nvSpPr>
        <p:spPr bwMode="auto">
          <a:xfrm>
            <a:off x="1371600" y="454818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32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25" name="Rectangle 87"/>
          <p:cNvSpPr>
            <a:spLocks noChangeArrowheads="1"/>
          </p:cNvSpPr>
          <p:nvPr/>
        </p:nvSpPr>
        <p:spPr bwMode="auto">
          <a:xfrm>
            <a:off x="1539875" y="4557713"/>
            <a:ext cx="357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6" name="Rectangle 88"/>
          <p:cNvSpPr>
            <a:spLocks noChangeArrowheads="1"/>
          </p:cNvSpPr>
          <p:nvPr/>
        </p:nvSpPr>
        <p:spPr bwMode="auto">
          <a:xfrm>
            <a:off x="1522413" y="4764088"/>
            <a:ext cx="355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7" name="Rectangle 89"/>
          <p:cNvSpPr>
            <a:spLocks noChangeArrowheads="1"/>
          </p:cNvSpPr>
          <p:nvPr/>
        </p:nvSpPr>
        <p:spPr bwMode="auto">
          <a:xfrm>
            <a:off x="1738313" y="4773613"/>
            <a:ext cx="460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32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28" name="Rectangle 91"/>
          <p:cNvSpPr>
            <a:spLocks noChangeArrowheads="1"/>
          </p:cNvSpPr>
          <p:nvPr/>
        </p:nvSpPr>
        <p:spPr bwMode="auto">
          <a:xfrm>
            <a:off x="1006475" y="47736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32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29" name="Rectangle 93"/>
          <p:cNvSpPr>
            <a:spLocks noChangeArrowheads="1"/>
          </p:cNvSpPr>
          <p:nvPr/>
        </p:nvSpPr>
        <p:spPr bwMode="auto">
          <a:xfrm>
            <a:off x="1006475" y="4557713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13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AU" altLang="en-US" sz="3200">
              <a:solidFill>
                <a:srgbClr val="333399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330" name="Rectangle 94"/>
          <p:cNvSpPr>
            <a:spLocks noChangeArrowheads="1"/>
          </p:cNvSpPr>
          <p:nvPr/>
        </p:nvSpPr>
        <p:spPr bwMode="auto">
          <a:xfrm>
            <a:off x="1897063" y="4941888"/>
            <a:ext cx="9525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1" name="Rectangle 95"/>
          <p:cNvSpPr>
            <a:spLocks noChangeArrowheads="1"/>
          </p:cNvSpPr>
          <p:nvPr/>
        </p:nvSpPr>
        <p:spPr bwMode="auto">
          <a:xfrm>
            <a:off x="5165725" y="1557338"/>
            <a:ext cx="1206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AU" altLang="en-US" sz="900">
                <a:solidFill>
                  <a:srgbClr val="333399"/>
                </a:solidFill>
                <a:latin typeface="Copperplate Gothic Light" panose="020E0507020206020404" pitchFamily="34" charset="0"/>
              </a:rPr>
              <a:t>&lt;&lt;entity&gt;&gt;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C2E569-B90A-4588-92C1-A37A5D7EFC3D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537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3087374" cy="416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All words start in capital  </a:t>
            </a:r>
          </a:p>
          <a:p>
            <a:pPr lvl="1"/>
            <a:r>
              <a:rPr lang="en-US" dirty="0" smtClean="0"/>
              <a:t>No spaces</a:t>
            </a:r>
          </a:p>
          <a:p>
            <a:r>
              <a:rPr lang="en-US" dirty="0" smtClean="0"/>
              <a:t>List of attributes</a:t>
            </a:r>
          </a:p>
          <a:p>
            <a:pPr lvl="1"/>
            <a:r>
              <a:rPr lang="en-US" dirty="0"/>
              <a:t>No capitals in first word </a:t>
            </a:r>
          </a:p>
          <a:p>
            <a:pPr lvl="1"/>
            <a:r>
              <a:rPr lang="en-US" dirty="0"/>
              <a:t>All other words only start with capital</a:t>
            </a:r>
          </a:p>
          <a:p>
            <a:pPr lvl="1"/>
            <a:r>
              <a:rPr lang="en-US" dirty="0"/>
              <a:t>No space</a:t>
            </a:r>
          </a:p>
          <a:p>
            <a:r>
              <a:rPr lang="en-US" dirty="0" smtClean="0"/>
              <a:t>List of methods</a:t>
            </a:r>
          </a:p>
          <a:p>
            <a:pPr lvl="1"/>
            <a:r>
              <a:rPr lang="en-US" dirty="0" smtClean="0"/>
              <a:t>No capitals in first word </a:t>
            </a:r>
          </a:p>
          <a:p>
            <a:pPr lvl="1"/>
            <a:r>
              <a:rPr lang="en-US" dirty="0" smtClean="0"/>
              <a:t>All other words only start with capital</a:t>
            </a:r>
          </a:p>
          <a:p>
            <a:pPr lvl="1"/>
            <a:r>
              <a:rPr lang="en-US" dirty="0" smtClean="0"/>
              <a:t>No space</a:t>
            </a:r>
          </a:p>
          <a:p>
            <a:pPr lvl="1"/>
            <a:r>
              <a:rPr lang="en-US" dirty="0" smtClean="0"/>
              <a:t>Parentheses at the 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Indicating data type and default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514601"/>
            <a:ext cx="57340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57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</a:t>
            </a:r>
          </a:p>
          <a:p>
            <a:pPr lvl="1"/>
            <a:r>
              <a:rPr lang="en-US" dirty="0" err="1" smtClean="0"/>
              <a:t>acceptCloths</a:t>
            </a:r>
            <a:r>
              <a:rPr lang="en-US" dirty="0" smtClean="0"/>
              <a:t>(</a:t>
            </a:r>
            <a:r>
              <a:rPr lang="en-US" dirty="0" err="1" smtClean="0"/>
              <a:t>c:String</a:t>
            </a:r>
            <a:r>
              <a:rPr lang="en-US" dirty="0" smtClean="0"/>
              <a:t>)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Function name  </a:t>
            </a:r>
            <a:r>
              <a:rPr lang="en-US" dirty="0" err="1" smtClean="0"/>
              <a:t>acceptCloth</a:t>
            </a:r>
            <a:r>
              <a:rPr lang="en-US" dirty="0" err="1"/>
              <a:t>s</a:t>
            </a:r>
            <a:endParaRPr lang="en-US" dirty="0" smtClean="0"/>
          </a:p>
          <a:p>
            <a:pPr lvl="2"/>
            <a:r>
              <a:rPr lang="en-US" dirty="0" smtClean="0"/>
              <a:t>Parameter : String type c</a:t>
            </a:r>
          </a:p>
          <a:p>
            <a:pPr lvl="2"/>
            <a:r>
              <a:rPr lang="en-US" dirty="0" smtClean="0"/>
              <a:t>Return value :type is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7825" y="3009900"/>
            <a:ext cx="36099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2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constraints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5" y="3390900"/>
            <a:ext cx="9525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75" y="3390900"/>
            <a:ext cx="9525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0" y="2514600"/>
            <a:ext cx="65722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4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2083</TotalTime>
  <Words>730</Words>
  <Application>Microsoft Office PowerPoint</Application>
  <PresentationFormat>On-screen Show (4:3)</PresentationFormat>
  <Paragraphs>248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HNDIT</vt:lpstr>
      <vt:lpstr>Object Oriented Analysis and Design</vt:lpstr>
      <vt:lpstr>Class</vt:lpstr>
      <vt:lpstr>Class Diagram</vt:lpstr>
      <vt:lpstr>Class</vt:lpstr>
      <vt:lpstr>Major Components</vt:lpstr>
      <vt:lpstr>Class Diagram</vt:lpstr>
      <vt:lpstr>Class Diagram</vt:lpstr>
      <vt:lpstr>Class Diagram</vt:lpstr>
      <vt:lpstr>Class Diagram</vt:lpstr>
      <vt:lpstr>Visibility </vt:lpstr>
      <vt:lpstr>Stereotypes and Classes</vt:lpstr>
      <vt:lpstr>Boundary Classes</vt:lpstr>
      <vt:lpstr>Entity Classes</vt:lpstr>
      <vt:lpstr>Control Classes</vt:lpstr>
      <vt:lpstr>Relationships</vt:lpstr>
      <vt:lpstr>Associations</vt:lpstr>
      <vt:lpstr>Multiplicity</vt:lpstr>
      <vt:lpstr>Class Diagram</vt:lpstr>
      <vt:lpstr>Aggregation (Shared Association)</vt:lpstr>
      <vt:lpstr>Composition(Not-Shared Association)</vt:lpstr>
      <vt:lpstr>Aggregation Vs. Composition</vt:lpstr>
      <vt:lpstr>Inheritance</vt:lpstr>
      <vt:lpstr>Inheritance</vt:lpstr>
      <vt:lpstr>Generalization/ Specialization </vt:lpstr>
      <vt:lpstr>Generalization/ Specialization </vt:lpstr>
      <vt:lpstr>PowerPoint Presentation</vt:lpstr>
      <vt:lpstr>Reflexive Relations</vt:lpstr>
      <vt:lpstr>Example</vt:lpstr>
      <vt:lpstr>Object Diagram</vt:lpstr>
      <vt:lpstr>Object Diagram</vt:lpstr>
      <vt:lpstr>Object Diagram</vt:lpstr>
      <vt:lpstr>Object Diagram</vt:lpstr>
      <vt:lpstr>Object Diagram</vt:lpstr>
      <vt:lpstr>Object Diagram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651</cp:revision>
  <dcterms:created xsi:type="dcterms:W3CDTF">2006-08-16T00:00:00Z</dcterms:created>
  <dcterms:modified xsi:type="dcterms:W3CDTF">2018-06-03T01:52:24Z</dcterms:modified>
</cp:coreProperties>
</file>