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7" r:id="rId11"/>
    <p:sldId id="268" r:id="rId12"/>
    <p:sldId id="269" r:id="rId13"/>
    <p:sldId id="273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State Diagram /State Machine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Undergraduate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17145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6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059882" cy="626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8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" y="609600"/>
            <a:ext cx="8721361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2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Action</a:t>
            </a:r>
          </a:p>
          <a:p>
            <a:pPr lvl="1"/>
            <a:r>
              <a:rPr lang="en-US" dirty="0" smtClean="0"/>
              <a:t>Behavior that occurs while the object is transitioning to the state</a:t>
            </a:r>
          </a:p>
          <a:p>
            <a:pPr lvl="1"/>
            <a:r>
              <a:rPr lang="en-US" dirty="0" smtClean="0"/>
              <a:t>Shown inside the state proceeded by </a:t>
            </a:r>
            <a:r>
              <a:rPr lang="en-US" b="1" dirty="0" smtClean="0"/>
              <a:t>entry</a:t>
            </a:r>
            <a:r>
              <a:rPr lang="en-US" dirty="0" smtClean="0"/>
              <a:t> and colon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</a:p>
          <a:p>
            <a:pPr lvl="1"/>
            <a:r>
              <a:rPr lang="en-US" dirty="0" smtClean="0"/>
              <a:t>Behavior which an activity carries out while it is in a particular state</a:t>
            </a:r>
          </a:p>
          <a:p>
            <a:pPr lvl="1"/>
            <a:r>
              <a:rPr lang="en-US" dirty="0" smtClean="0"/>
              <a:t>Depicts inside the state preceded by </a:t>
            </a:r>
            <a:r>
              <a:rPr lang="en-US" dirty="0"/>
              <a:t>t</a:t>
            </a:r>
            <a:r>
              <a:rPr lang="en-US" dirty="0" smtClean="0"/>
              <a:t>he word </a:t>
            </a:r>
            <a:r>
              <a:rPr lang="en-US" b="1" dirty="0" smtClean="0"/>
              <a:t>Do</a:t>
            </a:r>
            <a:r>
              <a:rPr lang="en-US" dirty="0" smtClean="0"/>
              <a:t> and a semi colon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Exit Action</a:t>
            </a:r>
            <a:endParaRPr lang="en-US" dirty="0"/>
          </a:p>
          <a:p>
            <a:pPr lvl="1"/>
            <a:r>
              <a:rPr lang="en-US" dirty="0"/>
              <a:t>Behavior that occurs while the object is transitioning </a:t>
            </a:r>
            <a:r>
              <a:rPr lang="en-US" dirty="0" smtClean="0"/>
              <a:t>out from </a:t>
            </a:r>
            <a:r>
              <a:rPr lang="en-US" dirty="0"/>
              <a:t>the state</a:t>
            </a:r>
          </a:p>
          <a:p>
            <a:pPr lvl="1"/>
            <a:r>
              <a:rPr lang="en-US" dirty="0"/>
              <a:t>Shown inside the state proceeded by </a:t>
            </a:r>
            <a:r>
              <a:rPr lang="en-US" b="1" dirty="0" smtClean="0"/>
              <a:t>Exit </a:t>
            </a:r>
            <a:r>
              <a:rPr lang="en-US" dirty="0" smtClean="0"/>
              <a:t>and </a:t>
            </a:r>
            <a:r>
              <a:rPr lang="en-US" dirty="0"/>
              <a:t>colon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" y="1042931"/>
            <a:ext cx="9106617" cy="581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/State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59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A state </a:t>
            </a:r>
            <a:r>
              <a:rPr lang="en-US" dirty="0" smtClean="0"/>
              <a:t>Transition diagram</a:t>
            </a:r>
            <a:r>
              <a:rPr lang="en-US" dirty="0"/>
              <a:t>, </a:t>
            </a:r>
            <a:r>
              <a:rPr lang="en-US" dirty="0" smtClean="0"/>
              <a:t>also known</a:t>
            </a:r>
            <a:r>
              <a:rPr lang="en-US" dirty="0"/>
              <a:t> as a state machine diagram, is a type of behavioral diagram in the Unified Modeling Language (UML) that shows different states of a component / object in a system which may controlled by external or internal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State Diagram /State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Model </a:t>
            </a:r>
            <a:r>
              <a:rPr lang="en-US" dirty="0"/>
              <a:t>the dynamic nature of a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Describes </a:t>
            </a:r>
            <a:r>
              <a:rPr lang="en-US" dirty="0"/>
              <a:t>different states of a </a:t>
            </a:r>
            <a:r>
              <a:rPr lang="en-US" dirty="0" smtClean="0"/>
              <a:t>component / object </a:t>
            </a:r>
            <a:r>
              <a:rPr lang="en-US" dirty="0"/>
              <a:t>in a </a:t>
            </a:r>
            <a:r>
              <a:rPr lang="en-US" dirty="0" smtClean="0"/>
              <a:t>system which may controlled </a:t>
            </a:r>
            <a:r>
              <a:rPr lang="en-US" dirty="0"/>
              <a:t>by external or internal events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Main </a:t>
            </a:r>
            <a:r>
              <a:rPr lang="en-US" dirty="0"/>
              <a:t>purpose is to model the reactive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Draw a </a:t>
            </a:r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important objects to be analyzed.</a:t>
            </a:r>
          </a:p>
          <a:p>
            <a:r>
              <a:rPr lang="en-US" dirty="0"/>
              <a:t>Identify the states.</a:t>
            </a:r>
          </a:p>
          <a:p>
            <a:r>
              <a:rPr lang="en-US" dirty="0"/>
              <a:t>Identify the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states </a:t>
            </a:r>
            <a:r>
              <a:rPr lang="en-US" dirty="0"/>
              <a:t>of an object during its life time</a:t>
            </a:r>
            <a:endParaRPr lang="en-US" dirty="0" smtClean="0"/>
          </a:p>
          <a:p>
            <a:r>
              <a:rPr lang="en-US" dirty="0" smtClean="0"/>
              <a:t>To model events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To model the reactive </a:t>
            </a:r>
            <a:r>
              <a:rPr lang="en-US" dirty="0" smtClean="0"/>
              <a:t>systems</a:t>
            </a:r>
          </a:p>
          <a:p>
            <a:r>
              <a:rPr lang="en-US" dirty="0"/>
              <a:t>Forward and reverse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99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3905EC-9E74-43CD-B9FE-BD342D3C189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9300" y="1498600"/>
            <a:ext cx="7527925" cy="4902200"/>
            <a:chOff x="749300" y="1498600"/>
            <a:chExt cx="7527925" cy="4902200"/>
          </a:xfrm>
        </p:grpSpPr>
        <p:sp>
          <p:nvSpPr>
            <p:cNvPr id="8196" name="Line 3"/>
            <p:cNvSpPr>
              <a:spLocks noChangeShapeType="1"/>
            </p:cNvSpPr>
            <p:nvPr/>
          </p:nvSpPr>
          <p:spPr bwMode="auto">
            <a:xfrm>
              <a:off x="4648200" y="1498600"/>
              <a:ext cx="12700" cy="4902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0" tIns="45715" rIns="91430" bIns="45715" anchor="ctr"/>
            <a:lstStyle/>
            <a:p>
              <a:endParaRPr lang="en-US"/>
            </a:p>
          </p:txBody>
        </p:sp>
        <p:sp>
          <p:nvSpPr>
            <p:cNvPr id="8197" name="Text Box 4"/>
            <p:cNvSpPr txBox="1">
              <a:spLocks noChangeArrowheads="1"/>
            </p:cNvSpPr>
            <p:nvPr/>
          </p:nvSpPr>
          <p:spPr bwMode="auto">
            <a:xfrm>
              <a:off x="2197100" y="2162175"/>
              <a:ext cx="1352550" cy="389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Start 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Stop 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Transition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Self-Transition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 dirty="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Guard Condition/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 dirty="0">
                  <a:latin typeface="Copperplate Gothic Light" panose="020E0507020206020404" pitchFamily="34" charset="0"/>
                </a:rPr>
                <a:t>Action</a:t>
              </a:r>
            </a:p>
          </p:txBody>
        </p:sp>
        <p:sp>
          <p:nvSpPr>
            <p:cNvPr id="8198" name="Text Box 5"/>
            <p:cNvSpPr txBox="1">
              <a:spLocks noChangeArrowheads="1"/>
            </p:cNvSpPr>
            <p:nvPr/>
          </p:nvSpPr>
          <p:spPr bwMode="auto">
            <a:xfrm>
              <a:off x="7092950" y="1962150"/>
              <a:ext cx="1184275" cy="352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>
                  <a:latin typeface="Copperplate Gothic Light" panose="020E0507020206020404" pitchFamily="34" charset="0"/>
                </a:rPr>
                <a:t>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>
                  <a:latin typeface="Copperplate Gothic Light" panose="020E0507020206020404" pitchFamily="34" charset="0"/>
                </a:rPr>
                <a:t>Nesting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>
                  <a:latin typeface="Copperplate Gothic Light" panose="020E0507020206020404" pitchFamily="34" charset="0"/>
                </a:rPr>
                <a:t>Decision Point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1400">
                <a:latin typeface="Copperplate Gothic Light" panose="020E05070202060204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400">
                  <a:latin typeface="Copperplate Gothic Light" panose="020E0507020206020404" pitchFamily="34" charset="0"/>
                </a:rPr>
                <a:t>Notes</a:t>
              </a:r>
            </a:p>
          </p:txBody>
        </p:sp>
        <p:grpSp>
          <p:nvGrpSpPr>
            <p:cNvPr id="8199" name="Group 6"/>
            <p:cNvGrpSpPr>
              <a:grpSpLocks/>
            </p:cNvGrpSpPr>
            <p:nvPr/>
          </p:nvGrpSpPr>
          <p:grpSpPr bwMode="auto">
            <a:xfrm>
              <a:off x="5651500" y="4000500"/>
              <a:ext cx="452438" cy="444500"/>
              <a:chOff x="612" y="2243"/>
              <a:chExt cx="285" cy="280"/>
            </a:xfrm>
          </p:grpSpPr>
          <p:sp>
            <p:nvSpPr>
              <p:cNvPr id="8242" name="Freeform 7"/>
              <p:cNvSpPr>
                <a:spLocks/>
              </p:cNvSpPr>
              <p:nvPr/>
            </p:nvSpPr>
            <p:spPr bwMode="auto">
              <a:xfrm>
                <a:off x="622" y="2253"/>
                <a:ext cx="275" cy="270"/>
              </a:xfrm>
              <a:custGeom>
                <a:avLst/>
                <a:gdLst>
                  <a:gd name="T0" fmla="*/ 140 w 275"/>
                  <a:gd name="T1" fmla="*/ 0 h 270"/>
                  <a:gd name="T2" fmla="*/ 275 w 275"/>
                  <a:gd name="T3" fmla="*/ 135 h 270"/>
                  <a:gd name="T4" fmla="*/ 140 w 275"/>
                  <a:gd name="T5" fmla="*/ 270 h 270"/>
                  <a:gd name="T6" fmla="*/ 0 w 275"/>
                  <a:gd name="T7" fmla="*/ 135 h 270"/>
                  <a:gd name="T8" fmla="*/ 140 w 275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5"/>
                  <a:gd name="T16" fmla="*/ 0 h 270"/>
                  <a:gd name="T17" fmla="*/ 275 w 275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5" h="270">
                    <a:moveTo>
                      <a:pt x="140" y="0"/>
                    </a:moveTo>
                    <a:lnTo>
                      <a:pt x="275" y="135"/>
                    </a:lnTo>
                    <a:lnTo>
                      <a:pt x="140" y="270"/>
                    </a:lnTo>
                    <a:lnTo>
                      <a:pt x="0" y="13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3" name="Freeform 8"/>
              <p:cNvSpPr>
                <a:spLocks/>
              </p:cNvSpPr>
              <p:nvPr/>
            </p:nvSpPr>
            <p:spPr bwMode="auto">
              <a:xfrm>
                <a:off x="612" y="2243"/>
                <a:ext cx="275" cy="269"/>
              </a:xfrm>
              <a:custGeom>
                <a:avLst/>
                <a:gdLst>
                  <a:gd name="T0" fmla="*/ 140 w 275"/>
                  <a:gd name="T1" fmla="*/ 0 h 269"/>
                  <a:gd name="T2" fmla="*/ 275 w 275"/>
                  <a:gd name="T3" fmla="*/ 135 h 269"/>
                  <a:gd name="T4" fmla="*/ 140 w 275"/>
                  <a:gd name="T5" fmla="*/ 269 h 269"/>
                  <a:gd name="T6" fmla="*/ 0 w 275"/>
                  <a:gd name="T7" fmla="*/ 135 h 269"/>
                  <a:gd name="T8" fmla="*/ 140 w 275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5"/>
                  <a:gd name="T16" fmla="*/ 0 h 269"/>
                  <a:gd name="T17" fmla="*/ 275 w 275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5" h="269">
                    <a:moveTo>
                      <a:pt x="140" y="0"/>
                    </a:moveTo>
                    <a:lnTo>
                      <a:pt x="275" y="135"/>
                    </a:lnTo>
                    <a:lnTo>
                      <a:pt x="140" y="269"/>
                    </a:lnTo>
                    <a:lnTo>
                      <a:pt x="0" y="13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3F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4" name="Rectangle 9"/>
              <p:cNvSpPr>
                <a:spLocks noChangeArrowheads="1"/>
              </p:cNvSpPr>
              <p:nvPr/>
            </p:nvSpPr>
            <p:spPr bwMode="auto">
              <a:xfrm>
                <a:off x="653" y="2326"/>
                <a:ext cx="19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5" name="Rectangle 10"/>
              <p:cNvSpPr>
                <a:spLocks noChangeArrowheads="1"/>
              </p:cNvSpPr>
              <p:nvPr/>
            </p:nvSpPr>
            <p:spPr bwMode="auto">
              <a:xfrm>
                <a:off x="736" y="2331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AU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AU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6" name="Rectangle 11"/>
              <p:cNvSpPr>
                <a:spLocks noChangeArrowheads="1"/>
              </p:cNvSpPr>
              <p:nvPr/>
            </p:nvSpPr>
            <p:spPr bwMode="auto">
              <a:xfrm>
                <a:off x="653" y="2326"/>
                <a:ext cx="19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7" name="Rectangle 12"/>
              <p:cNvSpPr>
                <a:spLocks noChangeArrowheads="1"/>
              </p:cNvSpPr>
              <p:nvPr/>
            </p:nvSpPr>
            <p:spPr bwMode="auto">
              <a:xfrm>
                <a:off x="736" y="2331"/>
                <a:ext cx="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AU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AU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00" name="Freeform 13"/>
            <p:cNvSpPr>
              <a:spLocks/>
            </p:cNvSpPr>
            <p:nvPr/>
          </p:nvSpPr>
          <p:spPr bwMode="auto">
            <a:xfrm>
              <a:off x="1112838" y="2139950"/>
              <a:ext cx="149225" cy="147638"/>
            </a:xfrm>
            <a:custGeom>
              <a:avLst/>
              <a:gdLst>
                <a:gd name="T0" fmla="*/ 2147483647 w 94"/>
                <a:gd name="T1" fmla="*/ 2147483647 h 93"/>
                <a:gd name="T2" fmla="*/ 2147483647 w 94"/>
                <a:gd name="T3" fmla="*/ 2147483647 h 93"/>
                <a:gd name="T4" fmla="*/ 2147483647 w 94"/>
                <a:gd name="T5" fmla="*/ 2147483647 h 93"/>
                <a:gd name="T6" fmla="*/ 2147483647 w 94"/>
                <a:gd name="T7" fmla="*/ 2147483647 h 93"/>
                <a:gd name="T8" fmla="*/ 2147483647 w 94"/>
                <a:gd name="T9" fmla="*/ 2147483647 h 93"/>
                <a:gd name="T10" fmla="*/ 2147483647 w 94"/>
                <a:gd name="T11" fmla="*/ 2147483647 h 93"/>
                <a:gd name="T12" fmla="*/ 2147483647 w 94"/>
                <a:gd name="T13" fmla="*/ 0 h 93"/>
                <a:gd name="T14" fmla="*/ 2147483647 w 94"/>
                <a:gd name="T15" fmla="*/ 2147483647 h 93"/>
                <a:gd name="T16" fmla="*/ 2147483647 w 94"/>
                <a:gd name="T17" fmla="*/ 2147483647 h 93"/>
                <a:gd name="T18" fmla="*/ 2147483647 w 94"/>
                <a:gd name="T19" fmla="*/ 2147483647 h 93"/>
                <a:gd name="T20" fmla="*/ 0 w 94"/>
                <a:gd name="T21" fmla="*/ 2147483647 h 93"/>
                <a:gd name="T22" fmla="*/ 2147483647 w 94"/>
                <a:gd name="T23" fmla="*/ 2147483647 h 93"/>
                <a:gd name="T24" fmla="*/ 2147483647 w 94"/>
                <a:gd name="T25" fmla="*/ 2147483647 h 93"/>
                <a:gd name="T26" fmla="*/ 2147483647 w 94"/>
                <a:gd name="T27" fmla="*/ 2147483647 h 93"/>
                <a:gd name="T28" fmla="*/ 2147483647 w 94"/>
                <a:gd name="T29" fmla="*/ 2147483647 h 93"/>
                <a:gd name="T30" fmla="*/ 2147483647 w 94"/>
                <a:gd name="T31" fmla="*/ 2147483647 h 93"/>
                <a:gd name="T32" fmla="*/ 2147483647 w 94"/>
                <a:gd name="T33" fmla="*/ 2147483647 h 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"/>
                <a:gd name="T52" fmla="*/ 0 h 93"/>
                <a:gd name="T53" fmla="*/ 94 w 94"/>
                <a:gd name="T54" fmla="*/ 93 h 9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" h="93">
                  <a:moveTo>
                    <a:pt x="78" y="78"/>
                  </a:moveTo>
                  <a:lnTo>
                    <a:pt x="88" y="62"/>
                  </a:lnTo>
                  <a:lnTo>
                    <a:pt x="94" y="47"/>
                  </a:lnTo>
                  <a:lnTo>
                    <a:pt x="88" y="31"/>
                  </a:lnTo>
                  <a:lnTo>
                    <a:pt x="78" y="15"/>
                  </a:lnTo>
                  <a:lnTo>
                    <a:pt x="63" y="5"/>
                  </a:lnTo>
                  <a:lnTo>
                    <a:pt x="47" y="0"/>
                  </a:lnTo>
                  <a:lnTo>
                    <a:pt x="31" y="5"/>
                  </a:lnTo>
                  <a:lnTo>
                    <a:pt x="16" y="15"/>
                  </a:lnTo>
                  <a:lnTo>
                    <a:pt x="6" y="31"/>
                  </a:lnTo>
                  <a:lnTo>
                    <a:pt x="0" y="47"/>
                  </a:lnTo>
                  <a:lnTo>
                    <a:pt x="6" y="62"/>
                  </a:lnTo>
                  <a:lnTo>
                    <a:pt x="16" y="78"/>
                  </a:lnTo>
                  <a:lnTo>
                    <a:pt x="31" y="88"/>
                  </a:lnTo>
                  <a:lnTo>
                    <a:pt x="47" y="93"/>
                  </a:lnTo>
                  <a:lnTo>
                    <a:pt x="63" y="88"/>
                  </a:lnTo>
                  <a:lnTo>
                    <a:pt x="78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201" name="Group 14"/>
            <p:cNvGrpSpPr>
              <a:grpSpLocks/>
            </p:cNvGrpSpPr>
            <p:nvPr/>
          </p:nvGrpSpPr>
          <p:grpSpPr bwMode="auto">
            <a:xfrm>
              <a:off x="1042988" y="2725738"/>
              <a:ext cx="285750" cy="266700"/>
              <a:chOff x="657" y="1214"/>
              <a:chExt cx="180" cy="168"/>
            </a:xfrm>
          </p:grpSpPr>
          <p:sp>
            <p:nvSpPr>
              <p:cNvPr id="8240" name="Freeform 15"/>
              <p:cNvSpPr>
                <a:spLocks/>
              </p:cNvSpPr>
              <p:nvPr/>
            </p:nvSpPr>
            <p:spPr bwMode="auto">
              <a:xfrm>
                <a:off x="657" y="1214"/>
                <a:ext cx="180" cy="168"/>
              </a:xfrm>
              <a:custGeom>
                <a:avLst/>
                <a:gdLst>
                  <a:gd name="T0" fmla="*/ 4097 w 93"/>
                  <a:gd name="T1" fmla="*/ 3772 h 88"/>
                  <a:gd name="T2" fmla="*/ 4618 w 93"/>
                  <a:gd name="T3" fmla="*/ 3039 h 88"/>
                  <a:gd name="T4" fmla="*/ 4889 w 93"/>
                  <a:gd name="T5" fmla="*/ 2281 h 88"/>
                  <a:gd name="T6" fmla="*/ 4618 w 93"/>
                  <a:gd name="T7" fmla="*/ 1262 h 88"/>
                  <a:gd name="T8" fmla="*/ 4097 w 93"/>
                  <a:gd name="T9" fmla="*/ 529 h 88"/>
                  <a:gd name="T10" fmla="*/ 3255 w 93"/>
                  <a:gd name="T11" fmla="*/ 277 h 88"/>
                  <a:gd name="T12" fmla="*/ 2472 w 93"/>
                  <a:gd name="T13" fmla="*/ 0 h 88"/>
                  <a:gd name="T14" fmla="*/ 1630 w 93"/>
                  <a:gd name="T15" fmla="*/ 277 h 88"/>
                  <a:gd name="T16" fmla="*/ 842 w 93"/>
                  <a:gd name="T17" fmla="*/ 529 h 88"/>
                  <a:gd name="T18" fmla="*/ 269 w 93"/>
                  <a:gd name="T19" fmla="*/ 1262 h 88"/>
                  <a:gd name="T20" fmla="*/ 0 w 93"/>
                  <a:gd name="T21" fmla="*/ 2281 h 88"/>
                  <a:gd name="T22" fmla="*/ 269 w 93"/>
                  <a:gd name="T23" fmla="*/ 3039 h 88"/>
                  <a:gd name="T24" fmla="*/ 842 w 93"/>
                  <a:gd name="T25" fmla="*/ 3772 h 88"/>
                  <a:gd name="T26" fmla="*/ 1630 w 93"/>
                  <a:gd name="T27" fmla="*/ 4265 h 88"/>
                  <a:gd name="T28" fmla="*/ 2472 w 93"/>
                  <a:gd name="T29" fmla="*/ 4265 h 88"/>
                  <a:gd name="T30" fmla="*/ 3255 w 93"/>
                  <a:gd name="T31" fmla="*/ 4265 h 88"/>
                  <a:gd name="T32" fmla="*/ 4097 w 93"/>
                  <a:gd name="T33" fmla="*/ 3772 h 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3"/>
                  <a:gd name="T52" fmla="*/ 0 h 88"/>
                  <a:gd name="T53" fmla="*/ 93 w 93"/>
                  <a:gd name="T54" fmla="*/ 88 h 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3" h="88">
                    <a:moveTo>
                      <a:pt x="78" y="78"/>
                    </a:moveTo>
                    <a:lnTo>
                      <a:pt x="88" y="63"/>
                    </a:lnTo>
                    <a:lnTo>
                      <a:pt x="93" y="47"/>
                    </a:lnTo>
                    <a:lnTo>
                      <a:pt x="88" y="26"/>
                    </a:lnTo>
                    <a:lnTo>
                      <a:pt x="78" y="11"/>
                    </a:lnTo>
                    <a:lnTo>
                      <a:pt x="62" y="6"/>
                    </a:lnTo>
                    <a:lnTo>
                      <a:pt x="47" y="0"/>
                    </a:lnTo>
                    <a:lnTo>
                      <a:pt x="31" y="6"/>
                    </a:lnTo>
                    <a:lnTo>
                      <a:pt x="16" y="11"/>
                    </a:lnTo>
                    <a:lnTo>
                      <a:pt x="5" y="26"/>
                    </a:lnTo>
                    <a:lnTo>
                      <a:pt x="0" y="47"/>
                    </a:lnTo>
                    <a:lnTo>
                      <a:pt x="5" y="63"/>
                    </a:lnTo>
                    <a:lnTo>
                      <a:pt x="16" y="78"/>
                    </a:lnTo>
                    <a:lnTo>
                      <a:pt x="31" y="88"/>
                    </a:lnTo>
                    <a:lnTo>
                      <a:pt x="47" y="88"/>
                    </a:lnTo>
                    <a:lnTo>
                      <a:pt x="62" y="88"/>
                    </a:lnTo>
                    <a:lnTo>
                      <a:pt x="78" y="7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1" name="Freeform 16"/>
              <p:cNvSpPr>
                <a:spLocks/>
              </p:cNvSpPr>
              <p:nvPr/>
            </p:nvSpPr>
            <p:spPr bwMode="auto">
              <a:xfrm>
                <a:off x="701" y="1251"/>
                <a:ext cx="94" cy="93"/>
              </a:xfrm>
              <a:custGeom>
                <a:avLst/>
                <a:gdLst>
                  <a:gd name="T0" fmla="*/ 78 w 94"/>
                  <a:gd name="T1" fmla="*/ 78 h 93"/>
                  <a:gd name="T2" fmla="*/ 88 w 94"/>
                  <a:gd name="T3" fmla="*/ 62 h 93"/>
                  <a:gd name="T4" fmla="*/ 94 w 94"/>
                  <a:gd name="T5" fmla="*/ 47 h 93"/>
                  <a:gd name="T6" fmla="*/ 88 w 94"/>
                  <a:gd name="T7" fmla="*/ 31 h 93"/>
                  <a:gd name="T8" fmla="*/ 78 w 94"/>
                  <a:gd name="T9" fmla="*/ 15 h 93"/>
                  <a:gd name="T10" fmla="*/ 63 w 94"/>
                  <a:gd name="T11" fmla="*/ 5 h 93"/>
                  <a:gd name="T12" fmla="*/ 47 w 94"/>
                  <a:gd name="T13" fmla="*/ 0 h 93"/>
                  <a:gd name="T14" fmla="*/ 31 w 94"/>
                  <a:gd name="T15" fmla="*/ 5 h 93"/>
                  <a:gd name="T16" fmla="*/ 16 w 94"/>
                  <a:gd name="T17" fmla="*/ 15 h 93"/>
                  <a:gd name="T18" fmla="*/ 6 w 94"/>
                  <a:gd name="T19" fmla="*/ 31 h 93"/>
                  <a:gd name="T20" fmla="*/ 0 w 94"/>
                  <a:gd name="T21" fmla="*/ 47 h 93"/>
                  <a:gd name="T22" fmla="*/ 6 w 94"/>
                  <a:gd name="T23" fmla="*/ 62 h 93"/>
                  <a:gd name="T24" fmla="*/ 16 w 94"/>
                  <a:gd name="T25" fmla="*/ 78 h 93"/>
                  <a:gd name="T26" fmla="*/ 31 w 94"/>
                  <a:gd name="T27" fmla="*/ 88 h 93"/>
                  <a:gd name="T28" fmla="*/ 47 w 94"/>
                  <a:gd name="T29" fmla="*/ 93 h 93"/>
                  <a:gd name="T30" fmla="*/ 63 w 94"/>
                  <a:gd name="T31" fmla="*/ 88 h 93"/>
                  <a:gd name="T32" fmla="*/ 78 w 94"/>
                  <a:gd name="T33" fmla="*/ 78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4"/>
                  <a:gd name="T52" fmla="*/ 0 h 93"/>
                  <a:gd name="T53" fmla="*/ 94 w 94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4" h="93">
                    <a:moveTo>
                      <a:pt x="78" y="78"/>
                    </a:moveTo>
                    <a:lnTo>
                      <a:pt x="88" y="62"/>
                    </a:lnTo>
                    <a:lnTo>
                      <a:pt x="94" y="47"/>
                    </a:lnTo>
                    <a:lnTo>
                      <a:pt x="88" y="31"/>
                    </a:lnTo>
                    <a:lnTo>
                      <a:pt x="78" y="15"/>
                    </a:lnTo>
                    <a:lnTo>
                      <a:pt x="63" y="5"/>
                    </a:lnTo>
                    <a:lnTo>
                      <a:pt x="47" y="0"/>
                    </a:lnTo>
                    <a:lnTo>
                      <a:pt x="31" y="5"/>
                    </a:lnTo>
                    <a:lnTo>
                      <a:pt x="16" y="15"/>
                    </a:lnTo>
                    <a:lnTo>
                      <a:pt x="6" y="31"/>
                    </a:lnTo>
                    <a:lnTo>
                      <a:pt x="0" y="47"/>
                    </a:lnTo>
                    <a:lnTo>
                      <a:pt x="6" y="62"/>
                    </a:lnTo>
                    <a:lnTo>
                      <a:pt x="16" y="78"/>
                    </a:lnTo>
                    <a:lnTo>
                      <a:pt x="31" y="88"/>
                    </a:lnTo>
                    <a:lnTo>
                      <a:pt x="47" y="93"/>
                    </a:lnTo>
                    <a:lnTo>
                      <a:pt x="63" y="88"/>
                    </a:lnTo>
                    <a:lnTo>
                      <a:pt x="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02" name="Group 17"/>
            <p:cNvGrpSpPr>
              <a:grpSpLocks noChangeAspect="1"/>
            </p:cNvGrpSpPr>
            <p:nvPr/>
          </p:nvGrpSpPr>
          <p:grpSpPr bwMode="auto">
            <a:xfrm>
              <a:off x="5495925" y="1912938"/>
              <a:ext cx="739775" cy="528637"/>
              <a:chOff x="3462" y="981"/>
              <a:chExt cx="466" cy="333"/>
            </a:xfrm>
          </p:grpSpPr>
          <p:sp>
            <p:nvSpPr>
              <p:cNvPr id="8234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3462" y="981"/>
                <a:ext cx="46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AutoShape 19"/>
              <p:cNvSpPr>
                <a:spLocks noChangeArrowheads="1"/>
              </p:cNvSpPr>
              <p:nvPr/>
            </p:nvSpPr>
            <p:spPr bwMode="auto">
              <a:xfrm>
                <a:off x="3472" y="991"/>
                <a:ext cx="456" cy="228"/>
              </a:xfrm>
              <a:prstGeom prst="roundRect">
                <a:avLst>
                  <a:gd name="adj" fmla="val 25000"/>
                </a:avLst>
              </a:prstGeom>
              <a:solidFill>
                <a:srgbClr val="C8C8C8"/>
              </a:solidFill>
              <a:ln w="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6" name="AutoShape 20"/>
              <p:cNvSpPr>
                <a:spLocks noChangeArrowheads="1"/>
              </p:cNvSpPr>
              <p:nvPr/>
            </p:nvSpPr>
            <p:spPr bwMode="auto">
              <a:xfrm>
                <a:off x="3462" y="981"/>
                <a:ext cx="456" cy="223"/>
              </a:xfrm>
              <a:prstGeom prst="roundRect">
                <a:avLst>
                  <a:gd name="adj" fmla="val 25583"/>
                </a:avLst>
              </a:prstGeom>
              <a:solidFill>
                <a:srgbClr val="F3F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7" name="Rectangle 21"/>
              <p:cNvSpPr>
                <a:spLocks noChangeArrowheads="1"/>
              </p:cNvSpPr>
              <p:nvPr/>
            </p:nvSpPr>
            <p:spPr bwMode="auto">
              <a:xfrm>
                <a:off x="3498" y="1043"/>
                <a:ext cx="384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8" name="Rectangle 22"/>
              <p:cNvSpPr>
                <a:spLocks noChangeArrowheads="1"/>
              </p:cNvSpPr>
              <p:nvPr/>
            </p:nvSpPr>
            <p:spPr bwMode="auto">
              <a:xfrm>
                <a:off x="3705" y="1043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AU" altLang="en-US" sz="2800">
                  <a:solidFill>
                    <a:srgbClr val="333399"/>
                  </a:solidFill>
                  <a:latin typeface="Copperplate Gothic Light" panose="020E0507020206020404" pitchFamily="34" charset="0"/>
                </a:endParaRPr>
              </a:p>
            </p:txBody>
          </p:sp>
          <p:sp>
            <p:nvSpPr>
              <p:cNvPr id="8239" name="Rectangle 23"/>
              <p:cNvSpPr>
                <a:spLocks noChangeArrowheads="1"/>
              </p:cNvSpPr>
              <p:nvPr/>
            </p:nvSpPr>
            <p:spPr bwMode="auto">
              <a:xfrm>
                <a:off x="3918" y="1209"/>
                <a:ext cx="5" cy="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03" name="Group 24"/>
            <p:cNvGrpSpPr>
              <a:grpSpLocks/>
            </p:cNvGrpSpPr>
            <p:nvPr/>
          </p:nvGrpSpPr>
          <p:grpSpPr bwMode="auto">
            <a:xfrm>
              <a:off x="1273175" y="3713163"/>
              <a:ext cx="95250" cy="600075"/>
              <a:chOff x="2412" y="1986"/>
              <a:chExt cx="60" cy="378"/>
            </a:xfrm>
          </p:grpSpPr>
          <p:sp>
            <p:nvSpPr>
              <p:cNvPr id="8228" name="Freeform 25"/>
              <p:cNvSpPr>
                <a:spLocks/>
              </p:cNvSpPr>
              <p:nvPr/>
            </p:nvSpPr>
            <p:spPr bwMode="auto">
              <a:xfrm>
                <a:off x="2442" y="1986"/>
                <a:ext cx="30" cy="378"/>
              </a:xfrm>
              <a:custGeom>
                <a:avLst/>
                <a:gdLst>
                  <a:gd name="T0" fmla="*/ 0 w 5"/>
                  <a:gd name="T1" fmla="*/ 0 h 63"/>
                  <a:gd name="T2" fmla="*/ 0 w 5"/>
                  <a:gd name="T3" fmla="*/ 2939328 h 63"/>
                  <a:gd name="T4" fmla="*/ 233280 w 5"/>
                  <a:gd name="T5" fmla="*/ 2379456 h 6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3"/>
                  <a:gd name="T11" fmla="*/ 5 w 5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3">
                    <a:moveTo>
                      <a:pt x="0" y="0"/>
                    </a:moveTo>
                    <a:lnTo>
                      <a:pt x="0" y="63"/>
                    </a:lnTo>
                    <a:lnTo>
                      <a:pt x="5" y="51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9" name="Line 26"/>
              <p:cNvSpPr>
                <a:spLocks noChangeShapeType="1"/>
              </p:cNvSpPr>
              <p:nvPr/>
            </p:nvSpPr>
            <p:spPr bwMode="auto">
              <a:xfrm flipH="1" flipV="1">
                <a:off x="2412" y="2292"/>
                <a:ext cx="30" cy="72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Freeform 27"/>
              <p:cNvSpPr>
                <a:spLocks/>
              </p:cNvSpPr>
              <p:nvPr/>
            </p:nvSpPr>
            <p:spPr bwMode="auto">
              <a:xfrm>
                <a:off x="2442" y="1986"/>
                <a:ext cx="30" cy="378"/>
              </a:xfrm>
              <a:custGeom>
                <a:avLst/>
                <a:gdLst>
                  <a:gd name="T0" fmla="*/ 0 w 5"/>
                  <a:gd name="T1" fmla="*/ 0 h 63"/>
                  <a:gd name="T2" fmla="*/ 0 w 5"/>
                  <a:gd name="T3" fmla="*/ 2939328 h 63"/>
                  <a:gd name="T4" fmla="*/ 233280 w 5"/>
                  <a:gd name="T5" fmla="*/ 2379456 h 6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3"/>
                  <a:gd name="T11" fmla="*/ 5 w 5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3">
                    <a:moveTo>
                      <a:pt x="0" y="0"/>
                    </a:moveTo>
                    <a:lnTo>
                      <a:pt x="0" y="63"/>
                    </a:lnTo>
                    <a:lnTo>
                      <a:pt x="5" y="51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1" name="Line 28"/>
              <p:cNvSpPr>
                <a:spLocks noChangeShapeType="1"/>
              </p:cNvSpPr>
              <p:nvPr/>
            </p:nvSpPr>
            <p:spPr bwMode="auto">
              <a:xfrm flipH="1" flipV="1">
                <a:off x="2412" y="2292"/>
                <a:ext cx="30" cy="72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29"/>
              <p:cNvSpPr>
                <a:spLocks/>
              </p:cNvSpPr>
              <p:nvPr/>
            </p:nvSpPr>
            <p:spPr bwMode="auto">
              <a:xfrm>
                <a:off x="2442" y="1986"/>
                <a:ext cx="30" cy="378"/>
              </a:xfrm>
              <a:custGeom>
                <a:avLst/>
                <a:gdLst>
                  <a:gd name="T0" fmla="*/ 0 w 5"/>
                  <a:gd name="T1" fmla="*/ 0 h 63"/>
                  <a:gd name="T2" fmla="*/ 0 w 5"/>
                  <a:gd name="T3" fmla="*/ 2939328 h 63"/>
                  <a:gd name="T4" fmla="*/ 233280 w 5"/>
                  <a:gd name="T5" fmla="*/ 2379456 h 6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3"/>
                  <a:gd name="T11" fmla="*/ 5 w 5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3">
                    <a:moveTo>
                      <a:pt x="0" y="0"/>
                    </a:moveTo>
                    <a:lnTo>
                      <a:pt x="0" y="63"/>
                    </a:lnTo>
                    <a:lnTo>
                      <a:pt x="5" y="51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3" name="Line 30"/>
              <p:cNvSpPr>
                <a:spLocks noChangeShapeType="1"/>
              </p:cNvSpPr>
              <p:nvPr/>
            </p:nvSpPr>
            <p:spPr bwMode="auto">
              <a:xfrm flipH="1" flipV="1">
                <a:off x="2412" y="2292"/>
                <a:ext cx="30" cy="72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749300" y="5513388"/>
              <a:ext cx="11874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MS Sans Serif" charset="0"/>
                </a:rPr>
                <a:t>[ CorrectDetails ]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MS Sans Serif" charset="0"/>
                </a:rPr>
                <a:t>/ acceptPolicy</a:t>
              </a:r>
              <a:endParaRPr lang="en-US" altLang="en-US">
                <a:solidFill>
                  <a:srgbClr val="333399"/>
                </a:solidFill>
                <a:latin typeface="Copperplate Gothic Light" panose="020E0507020206020404" pitchFamily="34" charset="0"/>
              </a:endParaRPr>
            </a:p>
          </p:txBody>
        </p:sp>
        <p:pic>
          <p:nvPicPr>
            <p:cNvPr id="8205" name="Picture 3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125" y="5064125"/>
              <a:ext cx="130810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6" name="Group 33"/>
            <p:cNvGrpSpPr>
              <a:grpSpLocks/>
            </p:cNvGrpSpPr>
            <p:nvPr/>
          </p:nvGrpSpPr>
          <p:grpSpPr bwMode="auto">
            <a:xfrm>
              <a:off x="1096963" y="4505325"/>
              <a:ext cx="379412" cy="455613"/>
              <a:chOff x="682" y="2594"/>
              <a:chExt cx="239" cy="287"/>
            </a:xfrm>
          </p:grpSpPr>
          <p:sp>
            <p:nvSpPr>
              <p:cNvPr id="8222" name="Arc 34"/>
              <p:cNvSpPr>
                <a:spLocks/>
              </p:cNvSpPr>
              <p:nvPr/>
            </p:nvSpPr>
            <p:spPr bwMode="auto">
              <a:xfrm>
                <a:off x="682" y="2594"/>
                <a:ext cx="221" cy="286"/>
              </a:xfrm>
              <a:custGeom>
                <a:avLst/>
                <a:gdLst>
                  <a:gd name="T0" fmla="*/ 0 w 43200"/>
                  <a:gd name="T1" fmla="*/ 0 h 26818"/>
                  <a:gd name="T2" fmla="*/ 0 w 43200"/>
                  <a:gd name="T3" fmla="*/ 0 h 26818"/>
                  <a:gd name="T4" fmla="*/ 0 w 43200"/>
                  <a:gd name="T5" fmla="*/ 0 h 2681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818"/>
                  <a:gd name="T11" fmla="*/ 43200 w 43200"/>
                  <a:gd name="T12" fmla="*/ 26818 h 268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818" fill="none" extrusionOk="0">
                    <a:moveTo>
                      <a:pt x="628" y="26774"/>
                    </a:moveTo>
                    <a:cubicBezTo>
                      <a:pt x="211" y="25081"/>
                      <a:pt x="0" y="233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358"/>
                      <a:pt x="42985" y="25111"/>
                      <a:pt x="42560" y="26818"/>
                    </a:cubicBezTo>
                  </a:path>
                  <a:path w="43200" h="26818" stroke="0" extrusionOk="0">
                    <a:moveTo>
                      <a:pt x="628" y="26774"/>
                    </a:moveTo>
                    <a:cubicBezTo>
                      <a:pt x="211" y="25081"/>
                      <a:pt x="0" y="233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358"/>
                      <a:pt x="42985" y="25111"/>
                      <a:pt x="42560" y="2681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3" name="Line 35"/>
              <p:cNvSpPr>
                <a:spLocks noChangeShapeType="1"/>
              </p:cNvSpPr>
              <p:nvPr/>
            </p:nvSpPr>
            <p:spPr bwMode="auto">
              <a:xfrm flipV="1">
                <a:off x="897" y="2809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36"/>
              <p:cNvSpPr>
                <a:spLocks noChangeShapeType="1"/>
              </p:cNvSpPr>
              <p:nvPr/>
            </p:nvSpPr>
            <p:spPr bwMode="auto">
              <a:xfrm flipH="1" flipV="1">
                <a:off x="867" y="2809"/>
                <a:ext cx="30" cy="72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Arc 37"/>
              <p:cNvSpPr>
                <a:spLocks/>
              </p:cNvSpPr>
              <p:nvPr/>
            </p:nvSpPr>
            <p:spPr bwMode="auto">
              <a:xfrm>
                <a:off x="682" y="2594"/>
                <a:ext cx="221" cy="286"/>
              </a:xfrm>
              <a:custGeom>
                <a:avLst/>
                <a:gdLst>
                  <a:gd name="T0" fmla="*/ 0 w 43200"/>
                  <a:gd name="T1" fmla="*/ 0 h 26818"/>
                  <a:gd name="T2" fmla="*/ 0 w 43200"/>
                  <a:gd name="T3" fmla="*/ 0 h 26818"/>
                  <a:gd name="T4" fmla="*/ 0 w 43200"/>
                  <a:gd name="T5" fmla="*/ 0 h 2681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818"/>
                  <a:gd name="T11" fmla="*/ 43200 w 43200"/>
                  <a:gd name="T12" fmla="*/ 26818 h 268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818" fill="none" extrusionOk="0">
                    <a:moveTo>
                      <a:pt x="628" y="26774"/>
                    </a:moveTo>
                    <a:cubicBezTo>
                      <a:pt x="211" y="25081"/>
                      <a:pt x="0" y="233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358"/>
                      <a:pt x="42985" y="25111"/>
                      <a:pt x="42560" y="26818"/>
                    </a:cubicBezTo>
                  </a:path>
                  <a:path w="43200" h="26818" stroke="0" extrusionOk="0">
                    <a:moveTo>
                      <a:pt x="628" y="26774"/>
                    </a:moveTo>
                    <a:cubicBezTo>
                      <a:pt x="211" y="25081"/>
                      <a:pt x="0" y="2334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358"/>
                      <a:pt x="42985" y="25111"/>
                      <a:pt x="42560" y="2681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4000">
                    <a:solidFill>
                      <a:srgbClr val="99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6" name="Line 38"/>
              <p:cNvSpPr>
                <a:spLocks noChangeShapeType="1"/>
              </p:cNvSpPr>
              <p:nvPr/>
            </p:nvSpPr>
            <p:spPr bwMode="auto">
              <a:xfrm flipV="1">
                <a:off x="897" y="2809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39"/>
              <p:cNvSpPr>
                <a:spLocks noChangeShapeType="1"/>
              </p:cNvSpPr>
              <p:nvPr/>
            </p:nvSpPr>
            <p:spPr bwMode="auto">
              <a:xfrm flipH="1" flipV="1">
                <a:off x="867" y="2809"/>
                <a:ext cx="30" cy="72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7" name="AutoShape 40"/>
            <p:cNvSpPr>
              <a:spLocks noChangeAspect="1" noChangeArrowheads="1" noTextEdit="1"/>
            </p:cNvSpPr>
            <p:nvPr/>
          </p:nvSpPr>
          <p:spPr bwMode="auto">
            <a:xfrm>
              <a:off x="5003800" y="2705100"/>
              <a:ext cx="1884363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/>
            <a:p>
              <a:endParaRPr lang="en-US"/>
            </a:p>
          </p:txBody>
        </p:sp>
        <p:sp>
          <p:nvSpPr>
            <p:cNvPr id="8208" name="AutoShape 41"/>
            <p:cNvSpPr>
              <a:spLocks noChangeArrowheads="1"/>
            </p:cNvSpPr>
            <p:nvPr/>
          </p:nvSpPr>
          <p:spPr bwMode="auto">
            <a:xfrm>
              <a:off x="5019675" y="2720975"/>
              <a:ext cx="1876425" cy="798513"/>
            </a:xfrm>
            <a:prstGeom prst="roundRect">
              <a:avLst>
                <a:gd name="adj" fmla="val 11338"/>
              </a:avLst>
            </a:prstGeom>
            <a:solidFill>
              <a:srgbClr val="C8C8C8"/>
            </a:solidFill>
            <a:ln w="0">
              <a:solidFill>
                <a:srgbClr val="C8C8C8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9" name="AutoShape 42"/>
            <p:cNvSpPr>
              <a:spLocks noChangeArrowheads="1"/>
            </p:cNvSpPr>
            <p:nvPr/>
          </p:nvSpPr>
          <p:spPr bwMode="auto">
            <a:xfrm>
              <a:off x="5003800" y="2705100"/>
              <a:ext cx="1876425" cy="798513"/>
            </a:xfrm>
            <a:prstGeom prst="roundRect">
              <a:avLst>
                <a:gd name="adj" fmla="val 11338"/>
              </a:avLst>
            </a:prstGeom>
            <a:solidFill>
              <a:srgbClr val="F3F2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43"/>
            <p:cNvSpPr>
              <a:spLocks noChangeArrowheads="1"/>
            </p:cNvSpPr>
            <p:nvPr/>
          </p:nvSpPr>
          <p:spPr bwMode="auto">
            <a:xfrm>
              <a:off x="5867400" y="3025775"/>
              <a:ext cx="14922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4"/>
            <p:cNvSpPr>
              <a:spLocks noChangeArrowheads="1"/>
            </p:cNvSpPr>
            <p:nvPr/>
          </p:nvSpPr>
          <p:spPr bwMode="auto">
            <a:xfrm>
              <a:off x="5916613" y="3025775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AU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AU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12" name="Rectangle 45"/>
            <p:cNvSpPr>
              <a:spLocks noChangeArrowheads="1"/>
            </p:cNvSpPr>
            <p:nvPr/>
          </p:nvSpPr>
          <p:spPr bwMode="auto">
            <a:xfrm>
              <a:off x="5867400" y="3025775"/>
              <a:ext cx="14922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3" name="Rectangle 46"/>
            <p:cNvSpPr>
              <a:spLocks noChangeArrowheads="1"/>
            </p:cNvSpPr>
            <p:nvPr/>
          </p:nvSpPr>
          <p:spPr bwMode="auto">
            <a:xfrm>
              <a:off x="5916613" y="3025775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AU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AU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14" name="AutoShape 47"/>
            <p:cNvSpPr>
              <a:spLocks noChangeArrowheads="1"/>
            </p:cNvSpPr>
            <p:nvPr/>
          </p:nvSpPr>
          <p:spPr bwMode="auto">
            <a:xfrm>
              <a:off x="5168900" y="2795588"/>
              <a:ext cx="723900" cy="361950"/>
            </a:xfrm>
            <a:prstGeom prst="roundRect">
              <a:avLst>
                <a:gd name="adj" fmla="val 25000"/>
              </a:avLst>
            </a:prstGeom>
            <a:solidFill>
              <a:srgbClr val="C8C8C8"/>
            </a:solidFill>
            <a:ln w="0">
              <a:solidFill>
                <a:srgbClr val="C8C8C8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AutoShape 48"/>
            <p:cNvSpPr>
              <a:spLocks noChangeArrowheads="1"/>
            </p:cNvSpPr>
            <p:nvPr/>
          </p:nvSpPr>
          <p:spPr bwMode="auto">
            <a:xfrm>
              <a:off x="5151438" y="2779713"/>
              <a:ext cx="715962" cy="361950"/>
            </a:xfrm>
            <a:prstGeom prst="roundRect">
              <a:avLst>
                <a:gd name="adj" fmla="val 25000"/>
              </a:avLst>
            </a:prstGeom>
            <a:solidFill>
              <a:srgbClr val="F3F2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49"/>
            <p:cNvSpPr>
              <a:spLocks noChangeArrowheads="1"/>
            </p:cNvSpPr>
            <p:nvPr/>
          </p:nvSpPr>
          <p:spPr bwMode="auto">
            <a:xfrm>
              <a:off x="5432425" y="2878138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Rectangle 50"/>
            <p:cNvSpPr>
              <a:spLocks noChangeArrowheads="1"/>
            </p:cNvSpPr>
            <p:nvPr/>
          </p:nvSpPr>
          <p:spPr bwMode="auto">
            <a:xfrm>
              <a:off x="5489575" y="2886075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AU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AU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18" name="Rectangle 51"/>
            <p:cNvSpPr>
              <a:spLocks noChangeArrowheads="1"/>
            </p:cNvSpPr>
            <p:nvPr/>
          </p:nvSpPr>
          <p:spPr bwMode="auto">
            <a:xfrm>
              <a:off x="5432425" y="2878138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2"/>
            <p:cNvSpPr>
              <a:spLocks noChangeArrowheads="1"/>
            </p:cNvSpPr>
            <p:nvPr/>
          </p:nvSpPr>
          <p:spPr bwMode="auto">
            <a:xfrm>
              <a:off x="5489575" y="2886075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AU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AU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20" name="Rectangle 53"/>
            <p:cNvSpPr>
              <a:spLocks noChangeArrowheads="1"/>
            </p:cNvSpPr>
            <p:nvPr/>
          </p:nvSpPr>
          <p:spPr bwMode="auto">
            <a:xfrm>
              <a:off x="6880225" y="3503613"/>
              <a:ext cx="7938" cy="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4000">
                  <a:solidFill>
                    <a:srgbClr val="99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43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the status, condition or  </a:t>
            </a:r>
            <a:r>
              <a:rPr lang="en-US" dirty="0"/>
              <a:t>current nature of an object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State Diagram Symbols - State Sh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" y="3200400"/>
            <a:ext cx="265954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 which represent a change from one originating state to successor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State Diagram Symbols - Transition Sh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029200"/>
            <a:ext cx="7247057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 </a:t>
            </a:r>
            <a:r>
              <a:rPr lang="en-US" b="1" dirty="0" smtClean="0"/>
              <a:t>state –</a:t>
            </a:r>
            <a:r>
              <a:rPr lang="en-US" dirty="0" smtClean="0"/>
              <a:t> Start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Final State </a:t>
            </a:r>
            <a:r>
              <a:rPr lang="en-US" dirty="0" smtClean="0"/>
              <a:t>- Stop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1981200"/>
            <a:ext cx="11049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State Diagram Symbols - Terminator Sh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3581400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2194</TotalTime>
  <Words>267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HNDIT</vt:lpstr>
      <vt:lpstr>Object Oriented Analysis and Design</vt:lpstr>
      <vt:lpstr>State Diagram /State Machine</vt:lpstr>
      <vt:lpstr>State Diagram /State Machine</vt:lpstr>
      <vt:lpstr>How to Draw a State Diagram</vt:lpstr>
      <vt:lpstr>Applications</vt:lpstr>
      <vt:lpstr>Components of a State Diagram</vt:lpstr>
      <vt:lpstr>State</vt:lpstr>
      <vt:lpstr>State Transition</vt:lpstr>
      <vt:lpstr>Special states</vt:lpstr>
      <vt:lpstr>The Undergraduate </vt:lpstr>
      <vt:lpstr>PowerPoint Presentation</vt:lpstr>
      <vt:lpstr>PowerPoint Presentation</vt:lpstr>
      <vt:lpstr>State Details</vt:lpstr>
      <vt:lpstr>State Details</vt:lpstr>
      <vt:lpstr>State Details</vt:lpstr>
      <vt:lpstr>Course Offering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658</cp:revision>
  <dcterms:created xsi:type="dcterms:W3CDTF">2006-08-16T00:00:00Z</dcterms:created>
  <dcterms:modified xsi:type="dcterms:W3CDTF">2018-07-30T03:42:53Z</dcterms:modified>
</cp:coreProperties>
</file>