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0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A8473F-51AA-4B5A-B149-BB219FAC895F}" type="datetimeFigureOut">
              <a:rPr lang="en-US" smtClean="0"/>
              <a:pPr/>
              <a:t>7/30/2018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Janaka Rajakaruna</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AF95EB-9115-4539-9088-14CE8A4E3352}" type="slidenum">
              <a:rPr lang="en-US" smtClean="0"/>
              <a:pPr/>
              <a:t>‹#›</a:t>
            </a:fld>
            <a:endParaRPr lang="en-US"/>
          </a:p>
        </p:txBody>
      </p:sp>
    </p:spTree>
    <p:extLst>
      <p:ext uri="{BB962C8B-B14F-4D97-AF65-F5344CB8AC3E}">
        <p14:creationId xmlns:p14="http://schemas.microsoft.com/office/powerpoint/2010/main" val="2164778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7F444-D555-43D3-A0D6-58226F1828F0}" type="datetimeFigureOut">
              <a:rPr lang="en-US" smtClean="0"/>
              <a:t>7/30/2018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2D5BF1-AB92-4DE2-8549-CF95C668A756}" type="slidenum">
              <a:rPr lang="en-US" smtClean="0"/>
              <a:t>‹#›</a:t>
            </a:fld>
            <a:endParaRPr lang="en-US"/>
          </a:p>
        </p:txBody>
      </p:sp>
    </p:spTree>
    <p:extLst>
      <p:ext uri="{BB962C8B-B14F-4D97-AF65-F5344CB8AC3E}">
        <p14:creationId xmlns:p14="http://schemas.microsoft.com/office/powerpoint/2010/main" val="291448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DC48A252-A799-48CD-A6B3-2F3DA6FE647F}" type="datetime1">
              <a:rPr lang="en-US" smtClean="0"/>
              <a:t>7/30/2018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118B0-8A58-4178-9284-28D6657D858A}" type="datetime1">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ED8CA1-A607-4B46-A7E1-3DD39E054810}" type="datetime1">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2866E-42F7-4984-8EBE-048FFFCFE45F}" type="datetime1">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E2AE8-0907-499E-90AB-40364229A80A}" type="datetime1">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5E9557-A2D4-45CE-8E43-739F044CE835}" type="datetime1">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5EE73-B098-4737-A2CD-22E21237DC4A}" type="datetime1">
              <a:rPr lang="en-US" smtClean="0"/>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99EC9-172F-41E7-B9DB-572B0898DE88}" type="datetime1">
              <a:rPr lang="en-US" smtClean="0"/>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0B966-16E2-4EDF-B81A-EBE5CAF6C6AB}" type="datetime1">
              <a:rPr lang="en-US" smtClean="0"/>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B3860-E8C5-4858-8530-5E96F4748A38}" type="datetime1">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83220-07A6-46D6-A59E-6A3FE16298D6}" type="datetime1">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0458-7AD8-4A24-B9C1-1831CF039A92}" type="datetime1">
              <a:rPr lang="en-US" smtClean="0"/>
              <a:t>7/30/2018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lvl="0"/>
            <a:r>
              <a:rPr lang="en-US" dirty="0" smtClean="0"/>
              <a:t>Activity Diagrams</a:t>
            </a:r>
            <a:endParaRPr lang="en-US" dirty="0"/>
          </a:p>
        </p:txBody>
      </p:sp>
      <p:sp>
        <p:nvSpPr>
          <p:cNvPr id="2" name="Title 1"/>
          <p:cNvSpPr>
            <a:spLocks noGrp="1"/>
          </p:cNvSpPr>
          <p:nvPr>
            <p:ph type="ctrTitle"/>
          </p:nvPr>
        </p:nvSpPr>
        <p:spPr/>
        <p:txBody>
          <a:bodyPr>
            <a:normAutofit fontScale="90000"/>
          </a:bodyPr>
          <a:lstStyle/>
          <a:p>
            <a:r>
              <a:rPr lang="en-US" dirty="0" smtClean="0"/>
              <a:t>Object Oriented Analysis and Design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1" name="Picture 3"/>
          <p:cNvPicPr>
            <a:picLocks noGrp="1" noChangeAspect="1" noChangeArrowheads="1"/>
          </p:cNvPicPr>
          <p:nvPr>
            <p:ph idx="1"/>
          </p:nvPr>
        </p:nvPicPr>
        <p:blipFill>
          <a:blip r:embed="rId2"/>
          <a:srcRect/>
          <a:stretch>
            <a:fillRect/>
          </a:stretch>
        </p:blipFill>
        <p:spPr bwMode="auto">
          <a:xfrm>
            <a:off x="2133600" y="0"/>
            <a:ext cx="5719898" cy="6858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ED889AD-FF2C-44E3-B05E-7FF2DF66CF6F}" type="slidenum">
              <a:rPr lang="en-US" smtClean="0"/>
              <a:pPr/>
              <a:t>10</a:t>
            </a:fld>
            <a:endParaRPr lang="en-US"/>
          </a:p>
        </p:txBody>
      </p:sp>
    </p:spTree>
    <p:extLst>
      <p:ext uri="{BB962C8B-B14F-4D97-AF65-F5344CB8AC3E}">
        <p14:creationId xmlns:p14="http://schemas.microsoft.com/office/powerpoint/2010/main" val="2119399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7" name="Content Placeholder 6"/>
          <p:cNvSpPr>
            <a:spLocks noGrp="1"/>
          </p:cNvSpPr>
          <p:nvPr>
            <p:ph idx="1"/>
          </p:nvPr>
        </p:nvSpPr>
        <p:spPr/>
        <p:txBody>
          <a:bodyPr>
            <a:normAutofit lnSpcReduction="10000"/>
          </a:bodyPr>
          <a:lstStyle/>
          <a:p>
            <a:pPr marL="0" indent="0" algn="just">
              <a:buNone/>
            </a:pPr>
            <a:r>
              <a:rPr lang="en-US" dirty="0" smtClean="0"/>
              <a:t>Once the order is received the activities split into two parallel sets of activities.  One side fills and sends the order while the other handles the billing.  On the fill order side, the method of delivery is decided conditionally.  Depending on the condition either the overnight delivery activity or the regular delivery activity is performed.  Finally the parallel activities combine to close the order.</a:t>
            </a:r>
            <a:endParaRPr lang="en-US" dirty="0"/>
          </a:p>
        </p:txBody>
      </p:sp>
      <p:sp>
        <p:nvSpPr>
          <p:cNvPr id="4" name="Slide Number Placeholder 3"/>
          <p:cNvSpPr>
            <a:spLocks noGrp="1"/>
          </p:cNvSpPr>
          <p:nvPr>
            <p:ph type="sldNum" sz="quarter" idx="12"/>
          </p:nvPr>
        </p:nvSpPr>
        <p:spPr/>
        <p:txBody>
          <a:bodyPr/>
          <a:lstStyle/>
          <a:p>
            <a:fld id="{FED889AD-FF2C-44E3-B05E-7FF2DF66CF6F}" type="slidenum">
              <a:rPr lang="en-US" smtClean="0"/>
              <a:pPr/>
              <a:t>11</a:t>
            </a:fld>
            <a:endParaRPr lang="en-US"/>
          </a:p>
        </p:txBody>
      </p:sp>
    </p:spTree>
    <p:extLst>
      <p:ext uri="{BB962C8B-B14F-4D97-AF65-F5344CB8AC3E}">
        <p14:creationId xmlns:p14="http://schemas.microsoft.com/office/powerpoint/2010/main" val="2450802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741984" y="228600"/>
            <a:ext cx="7660031" cy="6629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ED889AD-FF2C-44E3-B05E-7FF2DF66CF6F}" type="slidenum">
              <a:rPr lang="en-US" smtClean="0"/>
              <a:pPr/>
              <a:t>12</a:t>
            </a:fld>
            <a:endParaRPr lang="en-US"/>
          </a:p>
        </p:txBody>
      </p:sp>
    </p:spTree>
    <p:extLst>
      <p:ext uri="{BB962C8B-B14F-4D97-AF65-F5344CB8AC3E}">
        <p14:creationId xmlns:p14="http://schemas.microsoft.com/office/powerpoint/2010/main" val="174717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Enrollment in university</a:t>
            </a:r>
            <a:endParaRPr lang="en-US" dirty="0"/>
          </a:p>
        </p:txBody>
      </p:sp>
      <p:sp>
        <p:nvSpPr>
          <p:cNvPr id="5" name="Content Placeholder 4"/>
          <p:cNvSpPr>
            <a:spLocks noGrp="1"/>
          </p:cNvSpPr>
          <p:nvPr>
            <p:ph idx="1"/>
          </p:nvPr>
        </p:nvSpPr>
        <p:spPr/>
        <p:txBody>
          <a:bodyPr>
            <a:normAutofit fontScale="85000" lnSpcReduction="20000"/>
          </a:bodyPr>
          <a:lstStyle/>
          <a:p>
            <a:pPr marL="514350" indent="-514350">
              <a:buFont typeface="+mj-lt"/>
              <a:buAutoNum type="arabicPeriod"/>
            </a:pPr>
            <a:r>
              <a:rPr lang="en-US" dirty="0" smtClean="0"/>
              <a:t>An applicant wants to enroll in the university.</a:t>
            </a:r>
          </a:p>
          <a:p>
            <a:pPr marL="514350" indent="-514350">
              <a:buFont typeface="+mj-lt"/>
              <a:buAutoNum type="arabicPeriod"/>
            </a:pPr>
            <a:r>
              <a:rPr lang="en-US" dirty="0" smtClean="0"/>
              <a:t>The applicant hands a filled out university application form to the registrar.</a:t>
            </a:r>
          </a:p>
          <a:p>
            <a:pPr marL="514350" indent="-514350">
              <a:buFont typeface="+mj-lt"/>
              <a:buAutoNum type="arabicPeriod"/>
            </a:pPr>
            <a:r>
              <a:rPr lang="en-US" dirty="0" smtClean="0"/>
              <a:t>The registrar inspects the forms.</a:t>
            </a:r>
          </a:p>
          <a:p>
            <a:pPr marL="514350" indent="-514350">
              <a:buFont typeface="+mj-lt"/>
              <a:buAutoNum type="arabicPeriod"/>
            </a:pPr>
            <a:r>
              <a:rPr lang="en-US" dirty="0" smtClean="0"/>
              <a:t>The registrar determines that the forms have been filled out properly.</a:t>
            </a:r>
          </a:p>
          <a:p>
            <a:pPr marL="514350" indent="-514350">
              <a:buFont typeface="+mj-lt"/>
              <a:buAutoNum type="arabicPeriod"/>
            </a:pPr>
            <a:r>
              <a:rPr lang="en-US" dirty="0" smtClean="0"/>
              <a:t>The registrar informs student to attend in university overview presentation.</a:t>
            </a:r>
          </a:p>
          <a:p>
            <a:pPr marL="514350" indent="-514350">
              <a:buFont typeface="+mj-lt"/>
              <a:buAutoNum type="arabicPeriod"/>
            </a:pPr>
            <a:r>
              <a:rPr lang="en-US" dirty="0" smtClean="0"/>
              <a:t>The registrar helps the students to enroll in seminars.</a:t>
            </a:r>
          </a:p>
          <a:p>
            <a:pPr marL="514350" indent="-514350">
              <a:buFont typeface="+mj-lt"/>
              <a:buAutoNum type="arabicPeriod"/>
            </a:pPr>
            <a:r>
              <a:rPr lang="en-US" dirty="0" smtClean="0"/>
              <a:t>The registrar asks the student to pay the initial.</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ED889AD-FF2C-44E3-B05E-7FF2DF66CF6F}" type="slidenum">
              <a:rPr lang="en-US" smtClean="0"/>
              <a:pPr/>
              <a:t>13</a:t>
            </a:fld>
            <a:endParaRPr lang="en-US"/>
          </a:p>
        </p:txBody>
      </p:sp>
    </p:spTree>
    <p:extLst>
      <p:ext uri="{BB962C8B-B14F-4D97-AF65-F5344CB8AC3E}">
        <p14:creationId xmlns:p14="http://schemas.microsoft.com/office/powerpoint/2010/main" val="4014364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tretch>
            <a:fillRect/>
          </a:stretch>
        </p:blipFill>
        <p:spPr bwMode="auto">
          <a:xfrm>
            <a:off x="354557" y="1391031"/>
            <a:ext cx="8332243" cy="531456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ED889AD-FF2C-44E3-B05E-7FF2DF66CF6F}" type="slidenum">
              <a:rPr lang="en-US" smtClean="0"/>
              <a:pPr/>
              <a:t>14</a:t>
            </a:fld>
            <a:endParaRPr lang="en-US"/>
          </a:p>
        </p:txBody>
      </p:sp>
    </p:spTree>
    <p:extLst>
      <p:ext uri="{BB962C8B-B14F-4D97-AF65-F5344CB8AC3E}">
        <p14:creationId xmlns:p14="http://schemas.microsoft.com/office/powerpoint/2010/main" val="689879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Business process of meeting a new client</a:t>
            </a:r>
            <a:endParaRPr lang="en-US" dirty="0"/>
          </a:p>
        </p:txBody>
      </p:sp>
      <p:sp>
        <p:nvSpPr>
          <p:cNvPr id="5" name="Content Placeholder 4"/>
          <p:cNvSpPr>
            <a:spLocks noGrp="1"/>
          </p:cNvSpPr>
          <p:nvPr>
            <p:ph idx="1"/>
          </p:nvPr>
        </p:nvSpPr>
        <p:spPr/>
        <p:txBody>
          <a:bodyPr>
            <a:normAutofit fontScale="77500" lnSpcReduction="20000"/>
          </a:bodyPr>
          <a:lstStyle/>
          <a:p>
            <a:pPr marL="514350" indent="-514350">
              <a:buFont typeface="+mj-lt"/>
              <a:buAutoNum type="arabicPeriod"/>
            </a:pPr>
            <a:r>
              <a:rPr lang="en-US" dirty="0" smtClean="0"/>
              <a:t>A salesperson calls the client and sets up an appointment.</a:t>
            </a:r>
          </a:p>
          <a:p>
            <a:pPr marL="514350" indent="-514350">
              <a:buFont typeface="+mj-lt"/>
              <a:buAutoNum type="arabicPeriod"/>
            </a:pPr>
            <a:r>
              <a:rPr lang="en-US" dirty="0" smtClean="0"/>
              <a:t>If the appointment is onsite ( in the consulting firm’s office), corporate technicians prepare conference room for a presentation.</a:t>
            </a:r>
          </a:p>
          <a:p>
            <a:pPr marL="514350" indent="-514350">
              <a:buFont typeface="+mj-lt"/>
              <a:buAutoNum type="arabicPeriod"/>
            </a:pPr>
            <a:r>
              <a:rPr lang="en-US" dirty="0" smtClean="0"/>
              <a:t>If the appointment is offsite (at the client’s office), a consultant prepares a presentation on a laptop.</a:t>
            </a:r>
          </a:p>
          <a:p>
            <a:pPr marL="514350" indent="-514350">
              <a:buFont typeface="+mj-lt"/>
              <a:buAutoNum type="arabicPeriod"/>
            </a:pPr>
            <a:r>
              <a:rPr lang="en-US" dirty="0" smtClean="0"/>
              <a:t>The consultant and the salesperson meet with the client at the agreed-upon location and time.</a:t>
            </a:r>
          </a:p>
          <a:p>
            <a:pPr marL="514350" indent="-514350">
              <a:buFont typeface="+mj-lt"/>
              <a:buAutoNum type="arabicPeriod"/>
            </a:pPr>
            <a:r>
              <a:rPr lang="en-US" dirty="0" smtClean="0"/>
              <a:t>The salesperson follows up with a letter.</a:t>
            </a:r>
          </a:p>
          <a:p>
            <a:pPr marL="514350" indent="-514350">
              <a:buFont typeface="+mj-lt"/>
              <a:buAutoNum type="arabicPeriod"/>
            </a:pPr>
            <a:r>
              <a:rPr lang="en-US" dirty="0" smtClean="0"/>
              <a:t>If the meeting has resulted in a statement of a problem, the consultant create a proposal and sends it to the client.</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ED889AD-FF2C-44E3-B05E-7FF2DF66CF6F}" type="slidenum">
              <a:rPr lang="en-US" smtClean="0"/>
              <a:pPr/>
              <a:t>15</a:t>
            </a:fld>
            <a:endParaRPr lang="en-US"/>
          </a:p>
        </p:txBody>
      </p:sp>
    </p:spTree>
    <p:extLst>
      <p:ext uri="{BB962C8B-B14F-4D97-AF65-F5344CB8AC3E}">
        <p14:creationId xmlns:p14="http://schemas.microsoft.com/office/powerpoint/2010/main" val="694217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1451241" y="304800"/>
            <a:ext cx="6545982" cy="6553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ED889AD-FF2C-44E3-B05E-7FF2DF66CF6F}" type="slidenum">
              <a:rPr lang="en-US" smtClean="0"/>
              <a:pPr/>
              <a:t>16</a:t>
            </a:fld>
            <a:endParaRPr lang="en-US"/>
          </a:p>
        </p:txBody>
      </p:sp>
    </p:spTree>
    <p:extLst>
      <p:ext uri="{BB962C8B-B14F-4D97-AF65-F5344CB8AC3E}">
        <p14:creationId xmlns:p14="http://schemas.microsoft.com/office/powerpoint/2010/main" val="1985695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275552" y="457200"/>
            <a:ext cx="8135376" cy="6400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ED889AD-FF2C-44E3-B05E-7FF2DF66CF6F}" type="slidenum">
              <a:rPr lang="en-US" smtClean="0"/>
              <a:pPr/>
              <a:t>17</a:t>
            </a:fld>
            <a:endParaRPr lang="en-US"/>
          </a:p>
        </p:txBody>
      </p:sp>
    </p:spTree>
    <p:extLst>
      <p:ext uri="{BB962C8B-B14F-4D97-AF65-F5344CB8AC3E}">
        <p14:creationId xmlns:p14="http://schemas.microsoft.com/office/powerpoint/2010/main" val="120035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credit Card Payment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90600" y="848066"/>
            <a:ext cx="6324600" cy="572173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ED889AD-FF2C-44E3-B05E-7FF2DF66CF6F}" type="slidenum">
              <a:rPr lang="en-US" smtClean="0"/>
              <a:pPr/>
              <a:t>18</a:t>
            </a:fld>
            <a:endParaRPr lang="en-US"/>
          </a:p>
        </p:txBody>
      </p:sp>
    </p:spTree>
    <p:extLst>
      <p:ext uri="{BB962C8B-B14F-4D97-AF65-F5344CB8AC3E}">
        <p14:creationId xmlns:p14="http://schemas.microsoft.com/office/powerpoint/2010/main" val="1186900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7" name="Picture 3"/>
          <p:cNvPicPr>
            <a:picLocks noGrp="1" noChangeAspect="1" noChangeArrowheads="1"/>
          </p:cNvPicPr>
          <p:nvPr>
            <p:ph idx="1"/>
          </p:nvPr>
        </p:nvPicPr>
        <p:blipFill>
          <a:blip r:embed="rId2"/>
          <a:srcRect/>
          <a:stretch>
            <a:fillRect/>
          </a:stretch>
        </p:blipFill>
        <p:spPr bwMode="auto">
          <a:xfrm>
            <a:off x="533400" y="685800"/>
            <a:ext cx="8375588" cy="543065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ED889AD-FF2C-44E3-B05E-7FF2DF66CF6F}" type="slidenum">
              <a:rPr lang="en-US" smtClean="0"/>
              <a:pPr/>
              <a:t>19</a:t>
            </a:fld>
            <a:endParaRPr lang="en-US"/>
          </a:p>
        </p:txBody>
      </p:sp>
    </p:spTree>
    <p:extLst>
      <p:ext uri="{BB962C8B-B14F-4D97-AF65-F5344CB8AC3E}">
        <p14:creationId xmlns:p14="http://schemas.microsoft.com/office/powerpoint/2010/main" val="1806853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Activity </a:t>
            </a:r>
            <a:r>
              <a:rPr lang="en-US" dirty="0" smtClean="0"/>
              <a:t>Diagrams</a:t>
            </a:r>
            <a:endParaRPr lang="en-US" dirty="0"/>
          </a:p>
        </p:txBody>
      </p:sp>
      <p:sp>
        <p:nvSpPr>
          <p:cNvPr id="3" name="Content Placeholder 2"/>
          <p:cNvSpPr>
            <a:spLocks noGrp="1"/>
          </p:cNvSpPr>
          <p:nvPr>
            <p:ph idx="1"/>
          </p:nvPr>
        </p:nvSpPr>
        <p:spPr>
          <a:xfrm>
            <a:off x="457200" y="1905001"/>
            <a:ext cx="8229600" cy="1447800"/>
          </a:xfrm>
        </p:spPr>
        <p:style>
          <a:lnRef idx="2">
            <a:schemeClr val="dk1"/>
          </a:lnRef>
          <a:fillRef idx="1">
            <a:schemeClr val="lt1"/>
          </a:fillRef>
          <a:effectRef idx="0">
            <a:schemeClr val="dk1"/>
          </a:effectRef>
          <a:fontRef idx="minor">
            <a:schemeClr val="dk1"/>
          </a:fontRef>
        </p:style>
        <p:txBody>
          <a:bodyPr/>
          <a:lstStyle/>
          <a:p>
            <a:pPr marL="0" indent="0">
              <a:buNone/>
            </a:pPr>
            <a:r>
              <a:rPr lang="en-US" b="1" dirty="0"/>
              <a:t>Activity diagrams</a:t>
            </a:r>
            <a:r>
              <a:rPr lang="en-US" dirty="0"/>
              <a:t> are graphical representations of workflows </a:t>
            </a:r>
            <a:r>
              <a:rPr lang="en-US" dirty="0" smtClean="0"/>
              <a:t>as stepwise </a:t>
            </a:r>
            <a:r>
              <a:rPr lang="en-US" dirty="0"/>
              <a:t>activities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631596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Diagrams</a:t>
            </a:r>
          </a:p>
        </p:txBody>
      </p:sp>
      <p:sp>
        <p:nvSpPr>
          <p:cNvPr id="3" name="Content Placeholder 2"/>
          <p:cNvSpPr>
            <a:spLocks noGrp="1"/>
          </p:cNvSpPr>
          <p:nvPr>
            <p:ph idx="1"/>
          </p:nvPr>
        </p:nvSpPr>
        <p:spPr/>
        <p:txBody>
          <a:bodyPr>
            <a:normAutofit fontScale="92500" lnSpcReduction="20000"/>
          </a:bodyPr>
          <a:lstStyle/>
          <a:p>
            <a:pPr algn="just"/>
            <a:r>
              <a:rPr lang="en-US" dirty="0"/>
              <a:t>Activity diagrams are the object-oriented equivalent of flow charts and data-flow diagrams from structured development.</a:t>
            </a:r>
          </a:p>
          <a:p>
            <a:pPr algn="just"/>
            <a:r>
              <a:rPr lang="en-US" dirty="0" smtClean="0"/>
              <a:t>Activity </a:t>
            </a:r>
            <a:r>
              <a:rPr lang="en-US" dirty="0"/>
              <a:t>diagrams describe the workflow behavior of a system</a:t>
            </a:r>
          </a:p>
          <a:p>
            <a:pPr algn="just"/>
            <a:r>
              <a:rPr lang="en-US" dirty="0"/>
              <a:t>The process flows in the system are captured in the activity diagram.</a:t>
            </a:r>
          </a:p>
          <a:p>
            <a:pPr algn="just"/>
            <a:r>
              <a:rPr lang="en-US" dirty="0" smtClean="0"/>
              <a:t>Activity </a:t>
            </a:r>
            <a:r>
              <a:rPr lang="en-US" dirty="0"/>
              <a:t>diagram illustrates the dynamic nature of a system by modeling the flow of control from activity to activity.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15629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r>
              <a:rPr lang="en-US" smtClean="0"/>
              <a:t>Diagrams </a:t>
            </a:r>
            <a:r>
              <a:rPr lang="en-US" smtClean="0"/>
              <a:t>Represents</a:t>
            </a:r>
            <a:endParaRPr lang="en-US" dirty="0"/>
          </a:p>
        </p:txBody>
      </p:sp>
      <p:sp>
        <p:nvSpPr>
          <p:cNvPr id="3" name="Content Placeholder 2"/>
          <p:cNvSpPr>
            <a:spLocks noGrp="1"/>
          </p:cNvSpPr>
          <p:nvPr>
            <p:ph idx="1"/>
          </p:nvPr>
        </p:nvSpPr>
        <p:spPr/>
        <p:txBody>
          <a:bodyPr/>
          <a:lstStyle/>
          <a:p>
            <a:r>
              <a:rPr lang="en-US" dirty="0" smtClean="0"/>
              <a:t>A complex operation</a:t>
            </a:r>
          </a:p>
          <a:p>
            <a:r>
              <a:rPr lang="en-US" dirty="0" smtClean="0"/>
              <a:t>A complex business rule</a:t>
            </a:r>
          </a:p>
          <a:p>
            <a:r>
              <a:rPr lang="en-US" dirty="0" smtClean="0"/>
              <a:t>A single use case</a:t>
            </a:r>
          </a:p>
          <a:p>
            <a:r>
              <a:rPr lang="en-US" dirty="0" smtClean="0"/>
              <a:t>Several use cases</a:t>
            </a:r>
          </a:p>
          <a:p>
            <a:r>
              <a:rPr lang="en-US" dirty="0" smtClean="0"/>
              <a:t>A business process</a:t>
            </a:r>
          </a:p>
          <a:p>
            <a:r>
              <a:rPr lang="en-US" dirty="0" smtClean="0"/>
              <a:t>Software processes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304612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981200" y="1905000"/>
            <a:ext cx="3857625" cy="364527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362200" y="5471978"/>
            <a:ext cx="2057400" cy="69069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ED889AD-FF2C-44E3-B05E-7FF2DF66CF6F}" type="slidenum">
              <a:rPr lang="en-US" smtClean="0"/>
              <a:pPr/>
              <a:t>5</a:t>
            </a:fld>
            <a:endParaRPr lang="en-US"/>
          </a:p>
        </p:txBody>
      </p:sp>
    </p:spTree>
    <p:extLst>
      <p:ext uri="{BB962C8B-B14F-4D97-AF65-F5344CB8AC3E}">
        <p14:creationId xmlns:p14="http://schemas.microsoft.com/office/powerpoint/2010/main" val="1679783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52400" y="73466"/>
            <a:ext cx="8991600" cy="655593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ED889AD-FF2C-44E3-B05E-7FF2DF66CF6F}" type="slidenum">
              <a:rPr lang="en-US" smtClean="0"/>
              <a:pPr/>
              <a:t>6</a:t>
            </a:fld>
            <a:endParaRPr lang="en-US"/>
          </a:p>
        </p:txBody>
      </p:sp>
    </p:spTree>
    <p:extLst>
      <p:ext uri="{BB962C8B-B14F-4D97-AF65-F5344CB8AC3E}">
        <p14:creationId xmlns:p14="http://schemas.microsoft.com/office/powerpoint/2010/main" val="4182990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52400" y="228600"/>
            <a:ext cx="8759019" cy="6400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ED889AD-FF2C-44E3-B05E-7FF2DF66CF6F}" type="slidenum">
              <a:rPr lang="en-US" smtClean="0"/>
              <a:pPr/>
              <a:t>7</a:t>
            </a:fld>
            <a:endParaRPr lang="en-US"/>
          </a:p>
        </p:txBody>
      </p:sp>
    </p:spTree>
    <p:extLst>
      <p:ext uri="{BB962C8B-B14F-4D97-AF65-F5344CB8AC3E}">
        <p14:creationId xmlns:p14="http://schemas.microsoft.com/office/powerpoint/2010/main" val="1419066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676400"/>
            <a:ext cx="7010400" cy="3441469"/>
          </a:xfrm>
          <a:prstGeom prst="rect">
            <a:avLst/>
          </a:prstGeom>
          <a:noFill/>
          <a:ln w="9525">
            <a:noFill/>
            <a:miter lim="800000"/>
            <a:headEnd/>
            <a:tailEnd/>
          </a:ln>
          <a:effectLst/>
        </p:spPr>
      </p:pic>
      <p:sp>
        <p:nvSpPr>
          <p:cNvPr id="5" name="TextBox 4"/>
          <p:cNvSpPr txBox="1"/>
          <p:nvPr/>
        </p:nvSpPr>
        <p:spPr>
          <a:xfrm>
            <a:off x="2438400" y="5486400"/>
            <a:ext cx="1319592" cy="523220"/>
          </a:xfrm>
          <a:prstGeom prst="rect">
            <a:avLst/>
          </a:prstGeom>
          <a:noFill/>
        </p:spPr>
        <p:txBody>
          <a:bodyPr wrap="none" rtlCol="0">
            <a:spAutoFit/>
          </a:bodyPr>
          <a:lstStyle/>
          <a:p>
            <a:r>
              <a:rPr lang="en-US" sz="2800" b="1" dirty="0" smtClean="0"/>
              <a:t>Activity</a:t>
            </a:r>
            <a:endParaRPr lang="en-US" sz="2800" b="1" dirty="0"/>
          </a:p>
        </p:txBody>
      </p:sp>
      <p:cxnSp>
        <p:nvCxnSpPr>
          <p:cNvPr id="7" name="Straight Arrow Connector 6"/>
          <p:cNvCxnSpPr>
            <a:stCxn id="5" idx="3"/>
          </p:cNvCxnSpPr>
          <p:nvPr/>
        </p:nvCxnSpPr>
        <p:spPr>
          <a:xfrm flipV="1">
            <a:off x="3757992" y="3810000"/>
            <a:ext cx="509208" cy="1938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1000" y="4343400"/>
            <a:ext cx="2314929" cy="523220"/>
          </a:xfrm>
          <a:prstGeom prst="rect">
            <a:avLst/>
          </a:prstGeom>
          <a:noFill/>
        </p:spPr>
        <p:txBody>
          <a:bodyPr wrap="none" rtlCol="0">
            <a:spAutoFit/>
          </a:bodyPr>
          <a:lstStyle/>
          <a:p>
            <a:r>
              <a:rPr lang="en-US" sz="2800" b="1" dirty="0" smtClean="0"/>
              <a:t>Decision point</a:t>
            </a:r>
            <a:endParaRPr lang="en-US" sz="2800" b="1" dirty="0"/>
          </a:p>
        </p:txBody>
      </p:sp>
      <p:cxnSp>
        <p:nvCxnSpPr>
          <p:cNvPr id="10" name="Straight Arrow Connector 9"/>
          <p:cNvCxnSpPr>
            <a:stCxn id="8" idx="0"/>
          </p:cNvCxnSpPr>
          <p:nvPr/>
        </p:nvCxnSpPr>
        <p:spPr>
          <a:xfrm rot="5400000" flipH="1" flipV="1">
            <a:off x="1645533" y="3398134"/>
            <a:ext cx="838198" cy="1052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89848" y="1752600"/>
            <a:ext cx="2754152" cy="523220"/>
          </a:xfrm>
          <a:prstGeom prst="rect">
            <a:avLst/>
          </a:prstGeom>
          <a:noFill/>
        </p:spPr>
        <p:txBody>
          <a:bodyPr wrap="none" rtlCol="0">
            <a:spAutoFit/>
          </a:bodyPr>
          <a:lstStyle/>
          <a:p>
            <a:r>
              <a:rPr lang="en-US" sz="2800" b="1" dirty="0" smtClean="0"/>
              <a:t>Guided condition</a:t>
            </a:r>
            <a:endParaRPr lang="en-US" sz="2800" b="1" dirty="0"/>
          </a:p>
        </p:txBody>
      </p:sp>
      <p:cxnSp>
        <p:nvCxnSpPr>
          <p:cNvPr id="15" name="Straight Arrow Connector 14"/>
          <p:cNvCxnSpPr/>
          <p:nvPr/>
        </p:nvCxnSpPr>
        <p:spPr>
          <a:xfrm rot="10800000" flipV="1">
            <a:off x="6324600" y="22860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600" y="1219200"/>
            <a:ext cx="3175678" cy="523220"/>
          </a:xfrm>
          <a:prstGeom prst="rect">
            <a:avLst/>
          </a:prstGeom>
          <a:noFill/>
        </p:spPr>
        <p:txBody>
          <a:bodyPr wrap="none" rtlCol="0">
            <a:spAutoFit/>
          </a:bodyPr>
          <a:lstStyle/>
          <a:p>
            <a:r>
              <a:rPr lang="en-US" sz="2800" b="1" dirty="0" smtClean="0"/>
              <a:t>Start of the diagram</a:t>
            </a:r>
            <a:endParaRPr lang="en-US" sz="2800" b="1" dirty="0"/>
          </a:p>
        </p:txBody>
      </p:sp>
      <p:cxnSp>
        <p:nvCxnSpPr>
          <p:cNvPr id="18" name="Straight Arrow Connector 17"/>
          <p:cNvCxnSpPr>
            <a:stCxn id="16" idx="2"/>
          </p:cNvCxnSpPr>
          <p:nvPr/>
        </p:nvCxnSpPr>
        <p:spPr>
          <a:xfrm rot="5400000">
            <a:off x="1665130" y="1601291"/>
            <a:ext cx="391180" cy="6734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2000" y="5715000"/>
            <a:ext cx="1714700" cy="523220"/>
          </a:xfrm>
          <a:prstGeom prst="rect">
            <a:avLst/>
          </a:prstGeom>
          <a:noFill/>
        </p:spPr>
        <p:txBody>
          <a:bodyPr wrap="none" rtlCol="0">
            <a:spAutoFit/>
          </a:bodyPr>
          <a:lstStyle/>
          <a:p>
            <a:r>
              <a:rPr lang="en-US" sz="2800" b="1" dirty="0" smtClean="0"/>
              <a:t>Final state</a:t>
            </a:r>
            <a:endParaRPr lang="en-US" sz="2800" b="1" dirty="0"/>
          </a:p>
        </p:txBody>
      </p:sp>
      <p:cxnSp>
        <p:nvCxnSpPr>
          <p:cNvPr id="21" name="Straight Arrow Connector 20"/>
          <p:cNvCxnSpPr/>
          <p:nvPr/>
        </p:nvCxnSpPr>
        <p:spPr>
          <a:xfrm rot="5400000" flipH="1" flipV="1">
            <a:off x="4533900" y="52197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FED889AD-FF2C-44E3-B05E-7FF2DF66CF6F}" type="slidenum">
              <a:rPr lang="en-US" smtClean="0"/>
              <a:pPr/>
              <a:t>8</a:t>
            </a:fld>
            <a:endParaRPr lang="en-US"/>
          </a:p>
        </p:txBody>
      </p:sp>
    </p:spTree>
    <p:extLst>
      <p:ext uri="{BB962C8B-B14F-4D97-AF65-F5344CB8AC3E}">
        <p14:creationId xmlns:p14="http://schemas.microsoft.com/office/powerpoint/2010/main" val="1505895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- 1</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creating </a:t>
            </a:r>
            <a:r>
              <a:rPr lang="en-US" dirty="0"/>
              <a:t>document </a:t>
            </a:r>
          </a:p>
          <a:p>
            <a:pPr marL="514350" indent="-514350">
              <a:buFont typeface="+mj-lt"/>
              <a:buAutoNum type="arabicPeriod"/>
            </a:pPr>
            <a:r>
              <a:rPr lang="en-US" dirty="0"/>
              <a:t> Open the word processing package</a:t>
            </a:r>
          </a:p>
          <a:p>
            <a:pPr marL="514350" indent="-514350">
              <a:buFont typeface="+mj-lt"/>
              <a:buAutoNum type="arabicPeriod"/>
            </a:pPr>
            <a:r>
              <a:rPr lang="en-US" dirty="0" smtClean="0"/>
              <a:t>Create </a:t>
            </a:r>
            <a:r>
              <a:rPr lang="en-US" dirty="0"/>
              <a:t>a file</a:t>
            </a:r>
          </a:p>
          <a:p>
            <a:pPr marL="514350" indent="-514350">
              <a:buFont typeface="+mj-lt"/>
              <a:buAutoNum type="arabicPeriod"/>
            </a:pPr>
            <a:r>
              <a:rPr lang="en-US" dirty="0" smtClean="0"/>
              <a:t>Save </a:t>
            </a:r>
            <a:r>
              <a:rPr lang="en-US" dirty="0"/>
              <a:t>the file under a unique name within its directory</a:t>
            </a:r>
          </a:p>
          <a:p>
            <a:pPr marL="514350" indent="-514350">
              <a:buFont typeface="+mj-lt"/>
              <a:buAutoNum type="arabicPeriod"/>
            </a:pPr>
            <a:r>
              <a:rPr lang="en-US" dirty="0" smtClean="0"/>
              <a:t>Type </a:t>
            </a:r>
            <a:r>
              <a:rPr lang="en-US" dirty="0"/>
              <a:t>the document</a:t>
            </a:r>
          </a:p>
          <a:p>
            <a:pPr marL="514350" indent="-514350">
              <a:buFont typeface="+mj-lt"/>
              <a:buAutoNum type="arabicPeriod"/>
            </a:pPr>
            <a:r>
              <a:rPr lang="en-US" dirty="0" smtClean="0"/>
              <a:t> </a:t>
            </a:r>
            <a:r>
              <a:rPr lang="en-US" dirty="0"/>
              <a:t>If graphics are necessary, open the graphics package</a:t>
            </a:r>
            <a:r>
              <a:rPr lang="en-US" dirty="0" smtClean="0"/>
              <a:t>, create </a:t>
            </a:r>
            <a:r>
              <a:rPr lang="en-US" dirty="0"/>
              <a:t>the graphics, and paste the graphics into </a:t>
            </a:r>
            <a:r>
              <a:rPr lang="en-US" dirty="0" smtClean="0"/>
              <a:t>the Document </a:t>
            </a:r>
            <a:endParaRPr lang="en-US" dirty="0"/>
          </a:p>
          <a:p>
            <a:pPr marL="514350" indent="-514350">
              <a:buFont typeface="+mj-lt"/>
              <a:buAutoNum type="arabicPeriod"/>
            </a:pPr>
            <a:r>
              <a:rPr lang="en-US" dirty="0" smtClean="0"/>
              <a:t> </a:t>
            </a:r>
            <a:r>
              <a:rPr lang="en-US" dirty="0"/>
              <a:t>If a spreadsheet is necessary, open the </a:t>
            </a:r>
            <a:r>
              <a:rPr lang="en-US" dirty="0" smtClean="0"/>
              <a:t>spreadsheet package</a:t>
            </a:r>
            <a:r>
              <a:rPr lang="en-US" dirty="0"/>
              <a:t>, create the spreadsheet, and paste </a:t>
            </a:r>
            <a:r>
              <a:rPr lang="en-US" dirty="0" smtClean="0"/>
              <a:t>the spreadsheet </a:t>
            </a:r>
            <a:r>
              <a:rPr lang="en-US" dirty="0"/>
              <a:t>into the document</a:t>
            </a:r>
          </a:p>
          <a:p>
            <a:pPr marL="514350" indent="-514350">
              <a:buFont typeface="+mj-lt"/>
              <a:buAutoNum type="arabicPeriod"/>
            </a:pPr>
            <a:r>
              <a:rPr lang="en-US" dirty="0" smtClean="0"/>
              <a:t>Save </a:t>
            </a:r>
            <a:r>
              <a:rPr lang="en-US" dirty="0"/>
              <a:t>the file</a:t>
            </a:r>
          </a:p>
          <a:p>
            <a:pPr marL="514350" indent="-514350">
              <a:buFont typeface="+mj-lt"/>
              <a:buAutoNum type="arabicPeriod"/>
            </a:pPr>
            <a:r>
              <a:rPr lang="en-US" dirty="0" smtClean="0"/>
              <a:t>Print </a:t>
            </a:r>
            <a:r>
              <a:rPr lang="en-US" dirty="0"/>
              <a:t>a hard copy of the </a:t>
            </a:r>
            <a:r>
              <a:rPr lang="en-US" dirty="0" smtClean="0"/>
              <a:t>document</a:t>
            </a:r>
          </a:p>
          <a:p>
            <a:pPr marL="514350" indent="-514350">
              <a:buFont typeface="+mj-lt"/>
              <a:buAutoNum type="arabicPeriod"/>
            </a:pPr>
            <a:r>
              <a:rPr lang="en-US" dirty="0" smtClean="0"/>
              <a:t>Exit </a:t>
            </a:r>
            <a:r>
              <a:rPr lang="en-US" dirty="0"/>
              <a:t>the word processing package</a:t>
            </a:r>
          </a:p>
        </p:txBody>
      </p:sp>
      <p:sp>
        <p:nvSpPr>
          <p:cNvPr id="4" name="Slide Number Placeholder 3"/>
          <p:cNvSpPr>
            <a:spLocks noGrp="1"/>
          </p:cNvSpPr>
          <p:nvPr>
            <p:ph type="sldNum" sz="quarter" idx="12"/>
          </p:nvPr>
        </p:nvSpPr>
        <p:spPr/>
        <p:txBody>
          <a:bodyPr/>
          <a:lstStyle/>
          <a:p>
            <a:fld id="{FED889AD-FF2C-44E3-B05E-7FF2DF66CF6F}" type="slidenum">
              <a:rPr lang="en-US" smtClean="0"/>
              <a:pPr/>
              <a:t>9</a:t>
            </a:fld>
            <a:endParaRPr lang="en-US"/>
          </a:p>
        </p:txBody>
      </p:sp>
    </p:spTree>
    <p:extLst>
      <p:ext uri="{BB962C8B-B14F-4D97-AF65-F5344CB8AC3E}">
        <p14:creationId xmlns:p14="http://schemas.microsoft.com/office/powerpoint/2010/main" val="1128025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1" id="{47D6EB70-AC5D-4C93-8EC9-DDBA92A97C78}" vid="{AD4A3A70-3E62-4EFF-A645-92967231B9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SLIATE LMS Template Powerpoint</Template>
  <TotalTime>2070</TotalTime>
  <Words>467</Words>
  <Application>Microsoft Office PowerPoint</Application>
  <PresentationFormat>On-screen Show (4:3)</PresentationFormat>
  <Paragraphs>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HNDIT</vt:lpstr>
      <vt:lpstr>Object Oriented Analysis and Design</vt:lpstr>
      <vt:lpstr>Activity Diagrams</vt:lpstr>
      <vt:lpstr>Activity Diagrams</vt:lpstr>
      <vt:lpstr>Activity Diagrams Represents</vt:lpstr>
      <vt:lpstr>Symbols</vt:lpstr>
      <vt:lpstr>PowerPoint Presentation</vt:lpstr>
      <vt:lpstr>PowerPoint Presentation</vt:lpstr>
      <vt:lpstr>PowerPoint Presentation</vt:lpstr>
      <vt:lpstr>Example - 1</vt:lpstr>
      <vt:lpstr>PowerPoint Presentation</vt:lpstr>
      <vt:lpstr>Example 2</vt:lpstr>
      <vt:lpstr>PowerPoint Presentation</vt:lpstr>
      <vt:lpstr>Enrollment in university</vt:lpstr>
      <vt:lpstr>PowerPoint Presentation</vt:lpstr>
      <vt:lpstr>Business process of meeting a new client</vt:lpstr>
      <vt:lpstr>PowerPoint Presentation</vt:lpstr>
      <vt:lpstr>PowerPoint Presentation</vt:lpstr>
      <vt:lpstr>credit Card Payment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Janaka</dc:creator>
  <cp:lastModifiedBy>pc</cp:lastModifiedBy>
  <cp:revision>618</cp:revision>
  <dcterms:created xsi:type="dcterms:W3CDTF">2006-08-16T00:00:00Z</dcterms:created>
  <dcterms:modified xsi:type="dcterms:W3CDTF">2018-07-30T03:20:04Z</dcterms:modified>
</cp:coreProperties>
</file>