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56" r:id="rId2"/>
    <p:sldId id="257" r:id="rId3"/>
    <p:sldId id="258" r:id="rId4"/>
    <p:sldId id="259" r:id="rId5"/>
    <p:sldId id="260" r:id="rId6"/>
    <p:sldId id="285" r:id="rId7"/>
    <p:sldId id="289" r:id="rId8"/>
    <p:sldId id="284" r:id="rId9"/>
    <p:sldId id="286" r:id="rId10"/>
    <p:sldId id="287" r:id="rId11"/>
    <p:sldId id="288" r:id="rId12"/>
    <p:sldId id="290" r:id="rId13"/>
    <p:sldId id="263" r:id="rId14"/>
    <p:sldId id="291" r:id="rId15"/>
    <p:sldId id="292" r:id="rId16"/>
    <p:sldId id="293" r:id="rId17"/>
    <p:sldId id="294" r:id="rId18"/>
    <p:sldId id="295" r:id="rId19"/>
    <p:sldId id="296" r:id="rId20"/>
    <p:sldId id="267" r:id="rId21"/>
    <p:sldId id="298" r:id="rId22"/>
    <p:sldId id="300" r:id="rId23"/>
    <p:sldId id="29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0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A8473F-51AA-4B5A-B149-BB219FAC895F}" type="datetimeFigureOut">
              <a:rPr lang="en-US" smtClean="0"/>
              <a:pPr/>
              <a:t>7/20/2018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Janaka Rajakaruna</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AF95EB-9115-4539-9088-14CE8A4E3352}" type="slidenum">
              <a:rPr lang="en-US" smtClean="0"/>
              <a:pPr/>
              <a:t>‹#›</a:t>
            </a:fld>
            <a:endParaRPr lang="en-US"/>
          </a:p>
        </p:txBody>
      </p:sp>
    </p:spTree>
    <p:extLst>
      <p:ext uri="{BB962C8B-B14F-4D97-AF65-F5344CB8AC3E}">
        <p14:creationId xmlns:p14="http://schemas.microsoft.com/office/powerpoint/2010/main" val="2164778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7F444-D555-43D3-A0D6-58226F1828F0}" type="datetimeFigureOut">
              <a:rPr lang="en-US" smtClean="0"/>
              <a:t>7/20/2018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D5BF1-AB92-4DE2-8549-CF95C668A756}" type="slidenum">
              <a:rPr lang="en-US" smtClean="0"/>
              <a:t>‹#›</a:t>
            </a:fld>
            <a:endParaRPr lang="en-US"/>
          </a:p>
        </p:txBody>
      </p:sp>
    </p:spTree>
    <p:extLst>
      <p:ext uri="{BB962C8B-B14F-4D97-AF65-F5344CB8AC3E}">
        <p14:creationId xmlns:p14="http://schemas.microsoft.com/office/powerpoint/2010/main" val="291448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DC48A252-A799-48CD-A6B3-2F3DA6FE647F}" type="datetime1">
              <a:rPr lang="en-US" smtClean="0"/>
              <a:t>7/20/2018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118B0-8A58-4178-9284-28D6657D858A}" type="datetime1">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ED8CA1-A607-4B46-A7E1-3DD39E054810}" type="datetime1">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2866E-42F7-4984-8EBE-048FFFCFE45F}" type="datetime1">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E2AE8-0907-499E-90AB-40364229A80A}" type="datetime1">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5E9557-A2D4-45CE-8E43-739F044CE835}" type="datetime1">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5EE73-B098-4737-A2CD-22E21237DC4A}" type="datetime1">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99EC9-172F-41E7-B9DB-572B0898DE88}" type="datetime1">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0B966-16E2-4EDF-B81A-EBE5CAF6C6AB}" type="datetime1">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B3860-E8C5-4858-8530-5E96F4748A38}" type="datetime1">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83220-07A6-46D6-A59E-6A3FE16298D6}" type="datetime1">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0458-7AD8-4A24-B9C1-1831CF039A92}" type="datetime1">
              <a:rPr lang="en-US" smtClean="0"/>
              <a:t>7/20/2018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lvl="0"/>
            <a:r>
              <a:rPr lang="en-US" dirty="0" smtClean="0"/>
              <a:t>Sequence Diagrams</a:t>
            </a:r>
            <a:endParaRPr lang="en-US" dirty="0"/>
          </a:p>
        </p:txBody>
      </p:sp>
      <p:sp>
        <p:nvSpPr>
          <p:cNvPr id="2" name="Title 1"/>
          <p:cNvSpPr>
            <a:spLocks noGrp="1"/>
          </p:cNvSpPr>
          <p:nvPr>
            <p:ph type="ctrTitle"/>
          </p:nvPr>
        </p:nvSpPr>
        <p:spPr/>
        <p:txBody>
          <a:bodyPr>
            <a:normAutofit fontScale="90000"/>
          </a:bodyPr>
          <a:lstStyle/>
          <a:p>
            <a:r>
              <a:rPr lang="en-US" dirty="0" smtClean="0"/>
              <a:t>Object Oriented Analysis and Design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types</a:t>
            </a:r>
            <a:endParaRPr lang="en-US" dirty="0"/>
          </a:p>
        </p:txBody>
      </p:sp>
      <p:sp>
        <p:nvSpPr>
          <p:cNvPr id="3" name="Content Placeholder 2"/>
          <p:cNvSpPr>
            <a:spLocks noGrp="1"/>
          </p:cNvSpPr>
          <p:nvPr>
            <p:ph idx="1"/>
          </p:nvPr>
        </p:nvSpPr>
        <p:spPr/>
        <p:txBody>
          <a:bodyPr/>
          <a:lstStyle/>
          <a:p>
            <a:r>
              <a:rPr lang="en-US" i="1" dirty="0" smtClean="0"/>
              <a:t>Return message</a:t>
            </a:r>
          </a:p>
          <a:p>
            <a:pPr lvl="1" algn="just"/>
            <a:r>
              <a:rPr lang="en-US" dirty="0" smtClean="0"/>
              <a:t>A return message </a:t>
            </a:r>
            <a:r>
              <a:rPr lang="en-US" dirty="0"/>
              <a:t>is used </a:t>
            </a:r>
            <a:r>
              <a:rPr lang="en-US" dirty="0" smtClean="0"/>
              <a:t>to</a:t>
            </a:r>
            <a:r>
              <a:rPr lang="en-US" dirty="0"/>
              <a:t> indicate that the message receiver is done processing the message and is returning control over to the message caller</a:t>
            </a:r>
            <a:r>
              <a:rPr lang="en-US" dirty="0" smtClean="0"/>
              <a:t>.</a:t>
            </a:r>
            <a:r>
              <a:rPr lang="en-US" dirty="0"/>
              <a:t> </a:t>
            </a:r>
            <a:endParaRPr lang="en-US" dirty="0" smtClean="0"/>
          </a:p>
          <a:p>
            <a:pPr lvl="1" algn="just"/>
            <a:r>
              <a:rPr lang="en-US" dirty="0" smtClean="0"/>
              <a:t>Use dashed line arrowhead</a:t>
            </a:r>
          </a:p>
          <a:p>
            <a:pPr lvl="1" algn="just"/>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cxnSp>
        <p:nvCxnSpPr>
          <p:cNvPr id="6" name="Straight Arrow Connector 5"/>
          <p:cNvCxnSpPr/>
          <p:nvPr/>
        </p:nvCxnSpPr>
        <p:spPr>
          <a:xfrm>
            <a:off x="3276600" y="5562600"/>
            <a:ext cx="2819400" cy="0"/>
          </a:xfrm>
          <a:prstGeom prst="straightConnector1">
            <a:avLst/>
          </a:prstGeom>
          <a:ln w="50800">
            <a:prstDash val="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886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types</a:t>
            </a:r>
          </a:p>
        </p:txBody>
      </p:sp>
      <p:sp>
        <p:nvSpPr>
          <p:cNvPr id="3" name="Content Placeholder 2"/>
          <p:cNvSpPr>
            <a:spLocks noGrp="1"/>
          </p:cNvSpPr>
          <p:nvPr>
            <p:ph idx="1"/>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37" y="2362200"/>
            <a:ext cx="884296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685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Bar</a:t>
            </a:r>
            <a:endParaRPr lang="en-US" dirty="0"/>
          </a:p>
        </p:txBody>
      </p:sp>
      <p:sp>
        <p:nvSpPr>
          <p:cNvPr id="3" name="Content Placeholder 2"/>
          <p:cNvSpPr>
            <a:spLocks noGrp="1"/>
          </p:cNvSpPr>
          <p:nvPr>
            <p:ph idx="1"/>
          </p:nvPr>
        </p:nvSpPr>
        <p:spPr/>
        <p:txBody>
          <a:bodyPr/>
          <a:lstStyle/>
          <a:p>
            <a:pPr lvl="1" algn="just"/>
            <a:r>
              <a:rPr lang="en-US" dirty="0" smtClean="0"/>
              <a:t>Activation bar or focus of control </a:t>
            </a:r>
            <a:r>
              <a:rPr lang="en-US" dirty="0"/>
              <a:t>is the box placed on the lifeline.  It is used to indicate that an object is active (or instantiated) during an interaction between two objects. The length of the rectangle indicates the duration of the objects staying </a:t>
            </a:r>
            <a:r>
              <a:rPr lang="en-US" dirty="0" smtClean="0"/>
              <a:t>active.</a:t>
            </a:r>
            <a:r>
              <a:rPr lang="en-US" dirty="0"/>
              <a:t> </a:t>
            </a:r>
            <a:endParaRPr lang="en-US" dirty="0" smtClean="0"/>
          </a:p>
          <a:p>
            <a:pPr lvl="1" algn="just"/>
            <a:r>
              <a:rPr lang="en-US" dirty="0" smtClean="0"/>
              <a:t>Drawn when object method is on method stack waiting for other objects to finish, </a:t>
            </a:r>
          </a:p>
          <a:p>
            <a:pPr lvl="1" algn="just"/>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453596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Indicating method calls</a:t>
            </a:r>
            <a:endParaRPr lang="en-US" dirty="0"/>
          </a:p>
        </p:txBody>
      </p:sp>
      <p:sp>
        <p:nvSpPr>
          <p:cNvPr id="4" name="Content Placeholder 3"/>
          <p:cNvSpPr>
            <a:spLocks noGrp="1"/>
          </p:cNvSpPr>
          <p:nvPr>
            <p:ph idx="1"/>
          </p:nvPr>
        </p:nvSpPr>
        <p:spPr/>
        <p:txBody>
          <a:bodyPr/>
          <a:lstStyle/>
          <a:p>
            <a:r>
              <a:rPr lang="en-US" dirty="0" smtClean="0"/>
              <a:t>Example:</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1"/>
            <a:ext cx="5233541" cy="524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923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message</a:t>
            </a:r>
            <a:endParaRPr lang="en-US" dirty="0"/>
          </a:p>
        </p:txBody>
      </p:sp>
      <p:sp>
        <p:nvSpPr>
          <p:cNvPr id="3" name="Content Placeholder 2"/>
          <p:cNvSpPr>
            <a:spLocks noGrp="1"/>
          </p:cNvSpPr>
          <p:nvPr>
            <p:ph idx="1"/>
          </p:nvPr>
        </p:nvSpPr>
        <p:spPr/>
        <p:txBody>
          <a:bodyPr/>
          <a:lstStyle/>
          <a:p>
            <a:pPr lvl="1" algn="just"/>
            <a:r>
              <a:rPr lang="en-US" dirty="0" smtClean="0"/>
              <a:t>Indicate the object is created </a:t>
            </a:r>
            <a:r>
              <a:rPr lang="en-US" dirty="0"/>
              <a:t>according to the message that is being sent</a:t>
            </a:r>
            <a:r>
              <a:rPr lang="en-US" dirty="0" smtClean="0"/>
              <a:t>.</a:t>
            </a:r>
          </a:p>
          <a:p>
            <a:pPr lvl="1" algn="just"/>
            <a:r>
              <a:rPr lang="en-US" dirty="0" smtClean="0"/>
              <a:t>Arrow with new word to object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382818"/>
            <a:ext cx="39116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322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Destruction/Deletion</a:t>
            </a:r>
            <a:endParaRPr lang="en-US" dirty="0"/>
          </a:p>
        </p:txBody>
      </p:sp>
      <p:sp>
        <p:nvSpPr>
          <p:cNvPr id="3" name="Content Placeholder 2"/>
          <p:cNvSpPr>
            <a:spLocks noGrp="1"/>
          </p:cNvSpPr>
          <p:nvPr>
            <p:ph idx="1"/>
          </p:nvPr>
        </p:nvSpPr>
        <p:spPr/>
        <p:txBody>
          <a:bodyPr/>
          <a:lstStyle/>
          <a:p>
            <a:pPr lvl="1" algn="just"/>
            <a:r>
              <a:rPr lang="en-US" dirty="0"/>
              <a:t> </a:t>
            </a:r>
            <a:r>
              <a:rPr lang="en-US" dirty="0" smtClean="0"/>
              <a:t>when an object is no </a:t>
            </a:r>
            <a:r>
              <a:rPr lang="en-US" dirty="0"/>
              <a:t>longer needed </a:t>
            </a:r>
            <a:r>
              <a:rPr lang="en-US" dirty="0" smtClean="0"/>
              <a:t>it can </a:t>
            </a:r>
            <a:r>
              <a:rPr lang="en-US" dirty="0"/>
              <a:t>also be deleted from a sequence diagram.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429000"/>
            <a:ext cx="3505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921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Reflexive </a:t>
            </a:r>
            <a:r>
              <a:rPr lang="en-US" dirty="0" smtClean="0"/>
              <a:t>message</a:t>
            </a:r>
            <a:endParaRPr lang="en-US" dirty="0"/>
          </a:p>
        </p:txBody>
      </p:sp>
      <p:sp>
        <p:nvSpPr>
          <p:cNvPr id="3" name="Content Placeholder 2"/>
          <p:cNvSpPr>
            <a:spLocks noGrp="1"/>
          </p:cNvSpPr>
          <p:nvPr>
            <p:ph idx="1"/>
          </p:nvPr>
        </p:nvSpPr>
        <p:spPr/>
        <p:txBody>
          <a:bodyPr/>
          <a:lstStyle/>
          <a:p>
            <a:r>
              <a:rPr lang="en-US" dirty="0"/>
              <a:t>When an object sends a message to itself,</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descr="Reflexive messag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461666"/>
            <a:ext cx="3447210" cy="416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81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and loops</a:t>
            </a:r>
            <a:endParaRPr lang="en-US" dirty="0"/>
          </a:p>
        </p:txBody>
      </p:sp>
      <p:sp>
        <p:nvSpPr>
          <p:cNvPr id="3" name="Content Placeholder 2"/>
          <p:cNvSpPr>
            <a:spLocks noGrp="1"/>
          </p:cNvSpPr>
          <p:nvPr>
            <p:ph idx="1"/>
          </p:nvPr>
        </p:nvSpPr>
        <p:spPr>
          <a:xfrm>
            <a:off x="457200" y="1905000"/>
            <a:ext cx="6503796" cy="4572000"/>
          </a:xfrm>
        </p:spPr>
        <p:txBody>
          <a:bodyPr>
            <a:normAutofit lnSpcReduction="10000"/>
          </a:bodyPr>
          <a:lstStyle/>
          <a:p>
            <a:r>
              <a:rPr lang="en-US" dirty="0"/>
              <a:t>F</a:t>
            </a:r>
            <a:r>
              <a:rPr lang="en-US" dirty="0" smtClean="0"/>
              <a:t>ragment/Frame</a:t>
            </a:r>
          </a:p>
          <a:p>
            <a:pPr lvl="1"/>
            <a:r>
              <a:rPr lang="en-US" dirty="0" smtClean="0"/>
              <a:t>Section </a:t>
            </a:r>
            <a:r>
              <a:rPr lang="en-US" dirty="0"/>
              <a:t>of interactions between </a:t>
            </a:r>
            <a:r>
              <a:rPr lang="en-US" dirty="0" smtClean="0"/>
              <a:t>objects</a:t>
            </a:r>
          </a:p>
          <a:p>
            <a:pPr lvl="1"/>
            <a:r>
              <a:rPr lang="en-US" dirty="0"/>
              <a:t>It is used to show complex interactions such as alternative flows and loops in a more structured way</a:t>
            </a:r>
            <a:endParaRPr lang="en-US" dirty="0" smtClean="0"/>
          </a:p>
          <a:p>
            <a:pPr lvl="1"/>
            <a:endParaRPr lang="en-US" dirty="0" smtClean="0"/>
          </a:p>
          <a:p>
            <a:r>
              <a:rPr lang="en-US" dirty="0" smtClean="0"/>
              <a:t>Fragment operator</a:t>
            </a:r>
          </a:p>
          <a:p>
            <a:pPr lvl="1"/>
            <a:r>
              <a:rPr lang="en-US" dirty="0" smtClean="0"/>
              <a:t>Left top corner</a:t>
            </a:r>
          </a:p>
          <a:p>
            <a:pPr lvl="1"/>
            <a:r>
              <a:rPr lang="en-US" dirty="0" smtClean="0"/>
              <a:t>Specifies  </a:t>
            </a:r>
            <a:r>
              <a:rPr lang="en-US" dirty="0"/>
              <a:t>what sort of a fragment it 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996" y="3048000"/>
            <a:ext cx="2183004"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470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Fragments</a:t>
            </a:r>
            <a:endParaRPr lang="en-US" dirty="0"/>
          </a:p>
        </p:txBody>
      </p:sp>
      <p:sp>
        <p:nvSpPr>
          <p:cNvPr id="3" name="Content Placeholder 2"/>
          <p:cNvSpPr>
            <a:spLocks noGrp="1"/>
          </p:cNvSpPr>
          <p:nvPr>
            <p:ph idx="1"/>
          </p:nvPr>
        </p:nvSpPr>
        <p:spPr/>
        <p:txBody>
          <a:bodyPr/>
          <a:lstStyle/>
          <a:p>
            <a:pPr algn="just"/>
            <a:r>
              <a:rPr lang="en-US" dirty="0" smtClean="0"/>
              <a:t>Used </a:t>
            </a:r>
            <a:r>
              <a:rPr lang="en-US" dirty="0"/>
              <a:t>when a choice needs to be made between two or more message sequences. </a:t>
            </a:r>
            <a:endParaRPr lang="en-US" dirty="0" smtClean="0"/>
          </a:p>
          <a:p>
            <a:pPr algn="just"/>
            <a:r>
              <a:rPr lang="en-US" dirty="0" smtClean="0"/>
              <a:t>It </a:t>
            </a:r>
            <a:r>
              <a:rPr lang="en-US" dirty="0"/>
              <a:t>models the “if then else” logic.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2400"/>
            <a:ext cx="9141403" cy="286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176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676400"/>
            <a:ext cx="8229600" cy="4221163"/>
          </a:xfrm>
        </p:spPr>
        <p:txBody>
          <a:bodyPr/>
          <a:lstStyle/>
          <a:p>
            <a:r>
              <a:rPr lang="en-US" dirty="0" smtClean="0"/>
              <a:t>Used </a:t>
            </a:r>
            <a:r>
              <a:rPr lang="en-US" dirty="0"/>
              <a:t>to represent a repetitive sequence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51982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84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Sequence </a:t>
            </a:r>
            <a:r>
              <a:rPr lang="en-US" dirty="0" smtClean="0"/>
              <a:t>Diagrams</a:t>
            </a:r>
            <a:endParaRPr lang="en-US" dirty="0"/>
          </a:p>
        </p:txBody>
      </p:sp>
      <p:sp>
        <p:nvSpPr>
          <p:cNvPr id="3" name="Content Placeholder 2"/>
          <p:cNvSpPr>
            <a:spLocks noGrp="1"/>
          </p:cNvSpPr>
          <p:nvPr>
            <p:ph idx="1"/>
          </p:nvPr>
        </p:nvSpPr>
        <p:spPr>
          <a:xfrm>
            <a:off x="457200" y="1905000"/>
            <a:ext cx="8229600" cy="2743199"/>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r>
              <a:rPr lang="en-US" dirty="0"/>
              <a:t>A sequence diagram </a:t>
            </a:r>
            <a:r>
              <a:rPr lang="en-US" dirty="0" smtClean="0"/>
              <a:t>is representation of object </a:t>
            </a:r>
            <a:r>
              <a:rPr lang="en-US" dirty="0"/>
              <a:t>interactions arranged in time </a:t>
            </a:r>
            <a:r>
              <a:rPr lang="en-US" dirty="0" smtClean="0"/>
              <a:t>sequence . It depicts the objects and classes involved in the scenario and the </a:t>
            </a:r>
            <a:r>
              <a:rPr lang="en-US" dirty="0"/>
              <a:t>sequence of messages exchanged between the </a:t>
            </a:r>
            <a:r>
              <a:rPr lang="en-US" dirty="0" smtClean="0"/>
              <a:t>objects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Rectangle 4"/>
          <p:cNvSpPr/>
          <p:nvPr/>
        </p:nvSpPr>
        <p:spPr>
          <a:xfrm>
            <a:off x="381000" y="5029200"/>
            <a:ext cx="8305800" cy="954107"/>
          </a:xfrm>
          <a:prstGeom prst="rect">
            <a:avLst/>
          </a:prstGeom>
        </p:spPr>
        <p:txBody>
          <a:bodyPr wrap="square">
            <a:spAutoFit/>
          </a:bodyPr>
          <a:lstStyle/>
          <a:p>
            <a:pPr marL="457200" indent="-457200" algn="just">
              <a:buFont typeface="Arial" pitchFamily="34" charset="0"/>
              <a:buChar char="•"/>
            </a:pPr>
            <a:r>
              <a:rPr lang="en-US" sz="2800" dirty="0" smtClean="0"/>
              <a:t>Sequence </a:t>
            </a:r>
            <a:r>
              <a:rPr lang="en-US" sz="2800" dirty="0"/>
              <a:t>diagrams are typically associated with use case</a:t>
            </a:r>
          </a:p>
        </p:txBody>
      </p:sp>
    </p:spTree>
    <p:extLst>
      <p:ext uri="{BB962C8B-B14F-4D97-AF65-F5344CB8AC3E}">
        <p14:creationId xmlns:p14="http://schemas.microsoft.com/office/powerpoint/2010/main" val="363159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Autofit/>
          </a:bodyPr>
          <a:lstStyle/>
          <a:p>
            <a:pPr algn="l"/>
            <a:r>
              <a:rPr lang="en-US" sz="3600" dirty="0" smtClean="0"/>
              <a:t>Example:</a:t>
            </a:r>
            <a:endParaRPr lang="en-US" sz="3600"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409700"/>
            <a:ext cx="8181975"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712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Stereotypes</a:t>
            </a:r>
            <a:endParaRPr lang="en-US" dirty="0"/>
          </a:p>
        </p:txBody>
      </p:sp>
      <p:sp>
        <p:nvSpPr>
          <p:cNvPr id="3" name="Content Placeholder 2"/>
          <p:cNvSpPr>
            <a:spLocks noGrp="1"/>
          </p:cNvSpPr>
          <p:nvPr>
            <p:ph idx="1"/>
          </p:nvPr>
        </p:nvSpPr>
        <p:spPr>
          <a:xfrm>
            <a:off x="457200" y="1905001"/>
            <a:ext cx="8229600" cy="1219200"/>
          </a:xfrm>
        </p:spPr>
        <p:style>
          <a:lnRef idx="2">
            <a:schemeClr val="dk1"/>
          </a:lnRef>
          <a:fillRef idx="1">
            <a:schemeClr val="lt1"/>
          </a:fillRef>
          <a:effectRef idx="0">
            <a:schemeClr val="dk1"/>
          </a:effectRef>
          <a:fontRef idx="minor">
            <a:schemeClr val="dk1"/>
          </a:fontRef>
        </p:style>
        <p:txBody>
          <a:bodyPr/>
          <a:lstStyle/>
          <a:p>
            <a:pPr marL="0" indent="0" algn="just">
              <a:buNone/>
            </a:pPr>
            <a:r>
              <a:rPr lang="en-US" dirty="0" smtClean="0"/>
              <a:t>Object specifying mechanism </a:t>
            </a:r>
            <a:r>
              <a:rPr lang="en-US" dirty="0"/>
              <a:t>in the Unified Modeling Language (</a:t>
            </a:r>
            <a:r>
              <a:rPr lang="en-US" dirty="0" smtClean="0"/>
              <a:t>UML)</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008582"/>
            <a:ext cx="19304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8600"/>
            <a:ext cx="19304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008582"/>
            <a:ext cx="19304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949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Entity-Control-Boundary Pattern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3074" name="Picture 2" descr="http://www.cs.sjsu.edu/~pearce/modules/lectures/ooa/analysis/ecb_files/image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589786"/>
            <a:ext cx="8988425" cy="486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119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10" y="374650"/>
            <a:ext cx="8237804" cy="633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513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Diagram </a:t>
            </a:r>
          </a:p>
        </p:txBody>
      </p:sp>
      <p:sp>
        <p:nvSpPr>
          <p:cNvPr id="3" name="Content Placeholder 2"/>
          <p:cNvSpPr>
            <a:spLocks noGrp="1"/>
          </p:cNvSpPr>
          <p:nvPr>
            <p:ph idx="1"/>
          </p:nvPr>
        </p:nvSpPr>
        <p:spPr/>
        <p:txBody>
          <a:bodyPr/>
          <a:lstStyle/>
          <a:p>
            <a:pPr marL="341313" indent="-341313" algn="just" defTabSz="912813">
              <a:defRPr/>
            </a:pPr>
            <a:r>
              <a:rPr lang="en-US" dirty="0"/>
              <a:t>Sequence diagram represents the dynamic interaction between objects, or between actors and objects ordered in time.</a:t>
            </a:r>
          </a:p>
          <a:p>
            <a:pPr marL="341313" indent="-341313" algn="just" defTabSz="912813">
              <a:defRPr/>
            </a:pPr>
            <a:r>
              <a:rPr lang="en-US" dirty="0"/>
              <a:t>A sequence diagram is composed of a timeline, objects that interact across this timeline, and the messages that they exchange.  </a:t>
            </a:r>
          </a:p>
          <a:p>
            <a:pPr marL="341313" indent="-341313" algn="just" defTabSz="912813">
              <a:defRPr/>
            </a:pPr>
            <a:r>
              <a:rPr lang="en-US" dirty="0">
                <a:cs typeface="Times New Roman" pitchFamily="18" charset="0"/>
              </a:rPr>
              <a:t>Represent a scenario in the system</a:t>
            </a:r>
            <a:r>
              <a:rPr lang="en-US" dirty="0"/>
              <a:t> </a:t>
            </a:r>
          </a:p>
          <a:p>
            <a:pPr marL="341313" indent="-341313" defTabSz="912813">
              <a:defRPr/>
            </a:pPr>
            <a:endParaRPr lang="en-US" dirty="0"/>
          </a:p>
          <a:p>
            <a:pPr marL="341313" indent="-341313" defTabSz="912813">
              <a:defRPr/>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42896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457200"/>
            <a:ext cx="8763000" cy="609600"/>
          </a:xfrm>
        </p:spPr>
        <p:txBody>
          <a:bodyPr rtlCol="0">
            <a:normAutofit fontScale="90000"/>
          </a:bodyPr>
          <a:lstStyle/>
          <a:p>
            <a:pPr defTabSz="914305" eaLnBrk="1" fontAlgn="auto" hangingPunct="1">
              <a:spcAft>
                <a:spcPts val="0"/>
              </a:spcAft>
              <a:defRPr/>
            </a:pPr>
            <a:r>
              <a:rPr lang="en-AU" sz="3600" b="1" dirty="0" smtClean="0"/>
              <a:t>Major Ingredients of a Sequence  Diagram</a:t>
            </a:r>
          </a:p>
        </p:txBody>
      </p:sp>
      <p:sp>
        <p:nvSpPr>
          <p:cNvPr id="30" name="Slide Number Placeholder 6"/>
          <p:cNvSpPr>
            <a:spLocks noGrp="1"/>
          </p:cNvSpPr>
          <p:nvPr>
            <p:ph type="sldNum" sz="quarter" idx="12"/>
          </p:nvPr>
        </p:nvSpPr>
        <p:spPr/>
        <p:txBody>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eaLnBrk="1" hangingPunct="1"/>
            <a:fld id="{0DC91448-D995-4DEF-8A47-80A133FF291E}" type="slidenum">
              <a:rPr lang="en-US" altLang="en-US" sz="1200">
                <a:solidFill>
                  <a:schemeClr val="tx1"/>
                </a:solidFill>
              </a:rPr>
              <a:pPr eaLnBrk="1" hangingPunct="1"/>
              <a:t>4</a:t>
            </a:fld>
            <a:endParaRPr lang="en-US" altLang="en-US" sz="1200">
              <a:solidFill>
                <a:schemeClr val="tx1"/>
              </a:solidFill>
            </a:endParaRPr>
          </a:p>
        </p:txBody>
      </p:sp>
      <p:grpSp>
        <p:nvGrpSpPr>
          <p:cNvPr id="2" name="Group 1"/>
          <p:cNvGrpSpPr/>
          <p:nvPr/>
        </p:nvGrpSpPr>
        <p:grpSpPr>
          <a:xfrm>
            <a:off x="228600" y="1125538"/>
            <a:ext cx="8229600" cy="5427662"/>
            <a:chOff x="228600" y="1125538"/>
            <a:chExt cx="7852959" cy="4919662"/>
          </a:xfrm>
        </p:grpSpPr>
        <p:sp>
          <p:nvSpPr>
            <p:cNvPr id="10244" name="Line 3"/>
            <p:cNvSpPr>
              <a:spLocks noChangeShapeType="1"/>
            </p:cNvSpPr>
            <p:nvPr/>
          </p:nvSpPr>
          <p:spPr bwMode="auto">
            <a:xfrm>
              <a:off x="4648200" y="1143000"/>
              <a:ext cx="12700" cy="490220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grpSp>
          <p:nvGrpSpPr>
            <p:cNvPr id="10245" name="Group 4"/>
            <p:cNvGrpSpPr>
              <a:grpSpLocks/>
            </p:cNvGrpSpPr>
            <p:nvPr/>
          </p:nvGrpSpPr>
          <p:grpSpPr bwMode="auto">
            <a:xfrm>
              <a:off x="757238" y="1125538"/>
              <a:ext cx="646112" cy="969962"/>
              <a:chOff x="1848" y="1004"/>
              <a:chExt cx="255" cy="451"/>
            </a:xfrm>
          </p:grpSpPr>
          <p:sp>
            <p:nvSpPr>
              <p:cNvPr id="10264" name="Oval 5"/>
              <p:cNvSpPr>
                <a:spLocks noChangeArrowheads="1"/>
              </p:cNvSpPr>
              <p:nvPr/>
            </p:nvSpPr>
            <p:spPr bwMode="auto">
              <a:xfrm>
                <a:off x="1916" y="1004"/>
                <a:ext cx="102" cy="102"/>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eaLnBrk="1" hangingPunct="1"/>
                <a:endParaRPr lang="en-US" altLang="en-US">
                  <a:solidFill>
                    <a:schemeClr val="tx1"/>
                  </a:solidFill>
                </a:endParaRPr>
              </a:p>
            </p:txBody>
          </p:sp>
          <p:sp>
            <p:nvSpPr>
              <p:cNvPr id="10265" name="Line 6"/>
              <p:cNvSpPr>
                <a:spLocks noChangeShapeType="1"/>
              </p:cNvSpPr>
              <p:nvPr/>
            </p:nvSpPr>
            <p:spPr bwMode="auto">
              <a:xfrm>
                <a:off x="1958" y="1100"/>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7"/>
              <p:cNvSpPr>
                <a:spLocks noChangeShapeType="1"/>
              </p:cNvSpPr>
              <p:nvPr/>
            </p:nvSpPr>
            <p:spPr bwMode="auto">
              <a:xfrm>
                <a:off x="1880" y="1124"/>
                <a:ext cx="15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Freeform 8"/>
              <p:cNvSpPr>
                <a:spLocks/>
              </p:cNvSpPr>
              <p:nvPr/>
            </p:nvSpPr>
            <p:spPr bwMode="auto">
              <a:xfrm>
                <a:off x="1857" y="1190"/>
                <a:ext cx="203" cy="101"/>
              </a:xfrm>
              <a:custGeom>
                <a:avLst/>
                <a:gdLst>
                  <a:gd name="T0" fmla="*/ 0 w 34"/>
                  <a:gd name="T1" fmla="*/ 21180 h 17"/>
                  <a:gd name="T2" fmla="*/ 21709 w 34"/>
                  <a:gd name="T3" fmla="*/ 0 h 17"/>
                  <a:gd name="T4" fmla="*/ 43203 w 34"/>
                  <a:gd name="T5" fmla="*/ 21180 h 17"/>
                  <a:gd name="T6" fmla="*/ 0 60000 65536"/>
                  <a:gd name="T7" fmla="*/ 0 60000 65536"/>
                  <a:gd name="T8" fmla="*/ 0 60000 65536"/>
                  <a:gd name="T9" fmla="*/ 0 w 34"/>
                  <a:gd name="T10" fmla="*/ 0 h 17"/>
                  <a:gd name="T11" fmla="*/ 34 w 34"/>
                  <a:gd name="T12" fmla="*/ 17 h 17"/>
                </a:gdLst>
                <a:ahLst/>
                <a:cxnLst>
                  <a:cxn ang="T6">
                    <a:pos x="T0" y="T1"/>
                  </a:cxn>
                  <a:cxn ang="T7">
                    <a:pos x="T2" y="T3"/>
                  </a:cxn>
                  <a:cxn ang="T8">
                    <a:pos x="T4" y="T5"/>
                  </a:cxn>
                </a:cxnLst>
                <a:rect l="T9" t="T10" r="T11" b="T12"/>
                <a:pathLst>
                  <a:path w="34" h="17">
                    <a:moveTo>
                      <a:pt x="0" y="17"/>
                    </a:moveTo>
                    <a:lnTo>
                      <a:pt x="17" y="0"/>
                    </a:lnTo>
                    <a:lnTo>
                      <a:pt x="34" y="17"/>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eaLnBrk="1" hangingPunct="1"/>
                <a:endParaRPr lang="en-US" altLang="en-US">
                  <a:solidFill>
                    <a:schemeClr val="tx1"/>
                  </a:solidFill>
                </a:endParaRPr>
              </a:p>
            </p:txBody>
          </p:sp>
          <p:sp>
            <p:nvSpPr>
              <p:cNvPr id="10268" name="Rectangle 9"/>
              <p:cNvSpPr>
                <a:spLocks noChangeArrowheads="1"/>
              </p:cNvSpPr>
              <p:nvPr/>
            </p:nvSpPr>
            <p:spPr bwMode="auto">
              <a:xfrm>
                <a:off x="1848" y="1369"/>
                <a:ext cx="25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a:lnSpc>
                    <a:spcPct val="100000"/>
                  </a:lnSpc>
                  <a:spcBef>
                    <a:spcPct val="0"/>
                  </a:spcBef>
                </a:pPr>
                <a:r>
                  <a:rPr lang="en-US" altLang="en-US" sz="1200" u="sng" dirty="0">
                    <a:solidFill>
                      <a:schemeClr val="tx1"/>
                    </a:solidFill>
                    <a:latin typeface="MS Sans Serif" charset="0"/>
                  </a:rPr>
                  <a:t> : Patient</a:t>
                </a:r>
                <a:endParaRPr lang="en-US" altLang="en-US" sz="3600" dirty="0">
                  <a:solidFill>
                    <a:schemeClr val="tx1"/>
                  </a:solidFill>
                  <a:latin typeface="Copperplate Gothic Light" panose="020E0507020206020404" pitchFamily="34" charset="0"/>
                </a:endParaRPr>
              </a:p>
            </p:txBody>
          </p:sp>
        </p:grpSp>
        <p:sp>
          <p:nvSpPr>
            <p:cNvPr id="10246" name="Rectangle 10"/>
            <p:cNvSpPr>
              <a:spLocks noChangeArrowheads="1"/>
            </p:cNvSpPr>
            <p:nvPr/>
          </p:nvSpPr>
          <p:spPr bwMode="auto">
            <a:xfrm>
              <a:off x="5473700" y="3219450"/>
              <a:ext cx="95250" cy="371475"/>
            </a:xfrm>
            <a:prstGeom prst="rect">
              <a:avLst/>
            </a:prstGeom>
            <a:solidFill>
              <a:srgbClr val="FFFFFF"/>
            </a:solidFill>
            <a:ln w="0">
              <a:solidFill>
                <a:srgbClr val="990033"/>
              </a:solidFill>
              <a:miter lim="800000"/>
              <a:headEnd/>
              <a:tailEnd/>
            </a:ln>
          </p:spPr>
          <p:txBody>
            <a:bodyPr lIns="91430" tIns="45715" rIns="91430" bIns="45715"/>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eaLnBrk="1" hangingPunct="1"/>
              <a:endParaRPr lang="en-US" altLang="en-US">
                <a:solidFill>
                  <a:schemeClr val="tx1"/>
                </a:solidFill>
              </a:endParaRPr>
            </a:p>
          </p:txBody>
        </p:sp>
        <p:grpSp>
          <p:nvGrpSpPr>
            <p:cNvPr id="10247" name="Group 11"/>
            <p:cNvGrpSpPr>
              <a:grpSpLocks/>
            </p:cNvGrpSpPr>
            <p:nvPr/>
          </p:nvGrpSpPr>
          <p:grpSpPr bwMode="auto">
            <a:xfrm>
              <a:off x="228600" y="2895600"/>
              <a:ext cx="1536700" cy="782638"/>
              <a:chOff x="4706" y="816"/>
              <a:chExt cx="718" cy="348"/>
            </a:xfrm>
          </p:grpSpPr>
          <p:sp>
            <p:nvSpPr>
              <p:cNvPr id="10261" name="Rectangle 12"/>
              <p:cNvSpPr>
                <a:spLocks noChangeArrowheads="1"/>
              </p:cNvSpPr>
              <p:nvPr/>
            </p:nvSpPr>
            <p:spPr bwMode="auto">
              <a:xfrm>
                <a:off x="4706" y="816"/>
                <a:ext cx="718" cy="192"/>
              </a:xfrm>
              <a:prstGeom prst="rect">
                <a:avLst/>
              </a:prstGeom>
              <a:solidFill>
                <a:srgbClr val="FFFFCC"/>
              </a:solidFill>
              <a:ln w="0">
                <a:solidFill>
                  <a:srgbClr val="990033"/>
                </a:solidFill>
                <a:miter lim="800000"/>
                <a:headEnd/>
                <a:tailEnd/>
              </a:ln>
            </p:spPr>
            <p:txBody>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eaLnBrk="1" hangingPunct="1"/>
                <a:endParaRPr lang="en-US" altLang="en-US">
                  <a:solidFill>
                    <a:schemeClr val="tx1"/>
                  </a:solidFill>
                </a:endParaRPr>
              </a:p>
            </p:txBody>
          </p:sp>
          <p:sp>
            <p:nvSpPr>
              <p:cNvPr id="10262" name="Rectangle 13"/>
              <p:cNvSpPr>
                <a:spLocks noChangeArrowheads="1"/>
              </p:cNvSpPr>
              <p:nvPr/>
            </p:nvSpPr>
            <p:spPr bwMode="auto">
              <a:xfrm>
                <a:off x="4816" y="834"/>
                <a:ext cx="527"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a:lnSpc>
                    <a:spcPct val="100000"/>
                  </a:lnSpc>
                  <a:spcBef>
                    <a:spcPct val="0"/>
                  </a:spcBef>
                </a:pPr>
                <a:r>
                  <a:rPr lang="en-US" altLang="en-US" sz="1200" u="sng">
                    <a:solidFill>
                      <a:schemeClr val="tx1"/>
                    </a:solidFill>
                    <a:latin typeface="MS Sans Serif" charset="0"/>
                  </a:rPr>
                  <a:t>aPatient :Patient</a:t>
                </a:r>
                <a:endParaRPr lang="en-US" altLang="en-US" sz="3600">
                  <a:solidFill>
                    <a:schemeClr val="tx1"/>
                  </a:solidFill>
                  <a:latin typeface="Copperplate Gothic Light" panose="020E0507020206020404" pitchFamily="34" charset="0"/>
                </a:endParaRPr>
              </a:p>
            </p:txBody>
          </p:sp>
          <p:sp>
            <p:nvSpPr>
              <p:cNvPr id="10263" name="Rectangle 14"/>
              <p:cNvSpPr>
                <a:spLocks noChangeArrowheads="1"/>
              </p:cNvSpPr>
              <p:nvPr/>
            </p:nvSpPr>
            <p:spPr bwMode="auto">
              <a:xfrm>
                <a:off x="5078" y="918"/>
                <a:ext cx="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a:lnSpc>
                    <a:spcPct val="100000"/>
                  </a:lnSpc>
                  <a:spcBef>
                    <a:spcPct val="0"/>
                  </a:spcBef>
                </a:pPr>
                <a:endParaRPr lang="en-AU" altLang="en-US" sz="3600">
                  <a:solidFill>
                    <a:schemeClr val="tx1"/>
                  </a:solidFill>
                  <a:latin typeface="Copperplate Gothic Light" panose="020E0507020206020404" pitchFamily="34" charset="0"/>
                </a:endParaRPr>
              </a:p>
            </p:txBody>
          </p:sp>
        </p:grpSp>
        <p:sp>
          <p:nvSpPr>
            <p:cNvPr id="10248" name="Line 15"/>
            <p:cNvSpPr>
              <a:spLocks noChangeShapeType="1"/>
            </p:cNvSpPr>
            <p:nvPr/>
          </p:nvSpPr>
          <p:spPr bwMode="auto">
            <a:xfrm>
              <a:off x="1066800" y="3810000"/>
              <a:ext cx="0" cy="1066800"/>
            </a:xfrm>
            <a:prstGeom prst="line">
              <a:avLst/>
            </a:prstGeom>
            <a:noFill/>
            <a:ln w="0">
              <a:solidFill>
                <a:srgbClr val="000000"/>
              </a:solidFill>
              <a:prstDash val="dash"/>
              <a:round/>
              <a:headEnd/>
              <a:tailEnd/>
            </a:ln>
            <a:extLst>
              <a:ext uri="{909E8E84-426E-40DD-AFC4-6F175D3DCCD1}">
                <a14:hiddenFill xmlns:a14="http://schemas.microsoft.com/office/drawing/2010/main">
                  <a:noFill/>
                </a14:hiddenFill>
              </a:ext>
            </a:extLst>
          </p:spPr>
          <p:txBody>
            <a:bodyPr lIns="91430" tIns="45715" rIns="91430" bIns="45715"/>
            <a:lstStyle/>
            <a:p>
              <a:endParaRPr lang="en-US"/>
            </a:p>
          </p:txBody>
        </p:sp>
        <p:grpSp>
          <p:nvGrpSpPr>
            <p:cNvPr id="10249" name="Group 16"/>
            <p:cNvGrpSpPr>
              <a:grpSpLocks/>
            </p:cNvGrpSpPr>
            <p:nvPr/>
          </p:nvGrpSpPr>
          <p:grpSpPr bwMode="auto">
            <a:xfrm>
              <a:off x="4805363" y="1371600"/>
              <a:ext cx="1477962" cy="247650"/>
              <a:chOff x="1895" y="1639"/>
              <a:chExt cx="931" cy="156"/>
            </a:xfrm>
          </p:grpSpPr>
          <p:sp>
            <p:nvSpPr>
              <p:cNvPr id="10257" name="Line 17"/>
              <p:cNvSpPr>
                <a:spLocks noChangeShapeType="1"/>
              </p:cNvSpPr>
              <p:nvPr/>
            </p:nvSpPr>
            <p:spPr bwMode="auto">
              <a:xfrm>
                <a:off x="1988" y="1765"/>
                <a:ext cx="71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Line 18"/>
              <p:cNvSpPr>
                <a:spLocks noChangeShapeType="1"/>
              </p:cNvSpPr>
              <p:nvPr/>
            </p:nvSpPr>
            <p:spPr bwMode="auto">
              <a:xfrm flipH="1">
                <a:off x="2628" y="1765"/>
                <a:ext cx="72" cy="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19"/>
              <p:cNvSpPr>
                <a:spLocks noChangeShapeType="1"/>
              </p:cNvSpPr>
              <p:nvPr/>
            </p:nvSpPr>
            <p:spPr bwMode="auto">
              <a:xfrm flipH="1" flipV="1">
                <a:off x="2628" y="1735"/>
                <a:ext cx="72" cy="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Rectangle 20"/>
              <p:cNvSpPr>
                <a:spLocks noChangeArrowheads="1"/>
              </p:cNvSpPr>
              <p:nvPr/>
            </p:nvSpPr>
            <p:spPr bwMode="auto">
              <a:xfrm>
                <a:off x="1895" y="1639"/>
                <a:ext cx="93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a:lnSpc>
                    <a:spcPct val="100000"/>
                  </a:lnSpc>
                  <a:spcBef>
                    <a:spcPct val="0"/>
                  </a:spcBef>
                </a:pPr>
                <a:r>
                  <a:rPr lang="en-US" altLang="en-US" sz="1200">
                    <a:solidFill>
                      <a:schemeClr val="tx1"/>
                    </a:solidFill>
                    <a:latin typeface="MS Sans Serif" charset="0"/>
                  </a:rPr>
                  <a:t>1: enquiresAvailability</a:t>
                </a:r>
                <a:endParaRPr lang="en-US" altLang="en-US" sz="3600">
                  <a:solidFill>
                    <a:schemeClr val="tx1"/>
                  </a:solidFill>
                  <a:latin typeface="Copperplate Gothic Light" panose="020E0507020206020404" pitchFamily="34" charset="0"/>
                </a:endParaRPr>
              </a:p>
            </p:txBody>
          </p:sp>
        </p:grpSp>
        <p:sp>
          <p:nvSpPr>
            <p:cNvPr id="10250" name="Rectangle 21"/>
            <p:cNvSpPr>
              <a:spLocks noChangeArrowheads="1"/>
            </p:cNvSpPr>
            <p:nvPr/>
          </p:nvSpPr>
          <p:spPr bwMode="auto">
            <a:xfrm>
              <a:off x="5076825" y="4652963"/>
              <a:ext cx="116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a:lnSpc>
                  <a:spcPct val="100000"/>
                </a:lnSpc>
                <a:spcBef>
                  <a:spcPct val="0"/>
                </a:spcBef>
              </a:pPr>
              <a:r>
                <a:rPr lang="en-US" altLang="en-US" sz="1000">
                  <a:solidFill>
                    <a:schemeClr val="tx1"/>
                  </a:solidFill>
                  <a:latin typeface="MS Sans Serif" charset="0"/>
                </a:rPr>
                <a:t>Patient Checks</a:t>
              </a:r>
            </a:p>
            <a:p>
              <a:pPr>
                <a:lnSpc>
                  <a:spcPct val="100000"/>
                </a:lnSpc>
                <a:spcBef>
                  <a:spcPct val="0"/>
                </a:spcBef>
              </a:pPr>
              <a:r>
                <a:rPr lang="en-US" altLang="en-US" sz="1000">
                  <a:solidFill>
                    <a:schemeClr val="tx1"/>
                  </a:solidFill>
                  <a:latin typeface="MS Sans Serif" charset="0"/>
                </a:rPr>
                <a:t>Availability of Doctor </a:t>
              </a:r>
              <a:endParaRPr lang="en-US" altLang="en-US" sz="3200">
                <a:solidFill>
                  <a:schemeClr val="tx1"/>
                </a:solidFill>
                <a:latin typeface="Copperplate Gothic Light" panose="020E0507020206020404" pitchFamily="34" charset="0"/>
              </a:endParaRPr>
            </a:p>
          </p:txBody>
        </p:sp>
        <p:sp>
          <p:nvSpPr>
            <p:cNvPr id="10251" name="Text Box 22"/>
            <p:cNvSpPr txBox="1">
              <a:spLocks noChangeArrowheads="1"/>
            </p:cNvSpPr>
            <p:nvPr/>
          </p:nvSpPr>
          <p:spPr bwMode="auto">
            <a:xfrm>
              <a:off x="2109788" y="1654175"/>
              <a:ext cx="104002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a:lnSpc>
                  <a:spcPct val="100000"/>
                </a:lnSpc>
                <a:spcBef>
                  <a:spcPct val="0"/>
                </a:spcBef>
              </a:pPr>
              <a:r>
                <a:rPr lang="en-US" altLang="en-US" sz="1400">
                  <a:solidFill>
                    <a:schemeClr val="tx1"/>
                  </a:solidFill>
                  <a:latin typeface="Copperplate Gothic Light" panose="020E0507020206020404" pitchFamily="34" charset="0"/>
                </a:rPr>
                <a:t>The Actor </a:t>
              </a: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r>
                <a:rPr lang="en-US" altLang="en-US" sz="1400">
                  <a:solidFill>
                    <a:schemeClr val="tx1"/>
                  </a:solidFill>
                  <a:latin typeface="Copperplate Gothic Light" panose="020E0507020206020404" pitchFamily="34" charset="0"/>
                </a:rPr>
                <a:t>Object</a:t>
              </a: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endParaRPr lang="en-US" altLang="en-US" sz="1400">
                <a:solidFill>
                  <a:schemeClr val="tx1"/>
                </a:solidFill>
                <a:latin typeface="Copperplate Gothic Light" panose="020E0507020206020404" pitchFamily="34" charset="0"/>
              </a:endParaRPr>
            </a:p>
            <a:p>
              <a:pPr>
                <a:lnSpc>
                  <a:spcPct val="100000"/>
                </a:lnSpc>
                <a:spcBef>
                  <a:spcPct val="0"/>
                </a:spcBef>
              </a:pPr>
              <a:r>
                <a:rPr lang="en-US" altLang="en-US" sz="1400">
                  <a:solidFill>
                    <a:schemeClr val="tx1"/>
                  </a:solidFill>
                  <a:latin typeface="Copperplate Gothic Light" panose="020E0507020206020404" pitchFamily="34" charset="0"/>
                </a:rPr>
                <a:t>Time Line</a:t>
              </a:r>
            </a:p>
          </p:txBody>
        </p:sp>
        <p:sp>
          <p:nvSpPr>
            <p:cNvPr id="10252" name="Text Box 23"/>
            <p:cNvSpPr txBox="1">
              <a:spLocks noChangeArrowheads="1"/>
            </p:cNvSpPr>
            <p:nvPr/>
          </p:nvSpPr>
          <p:spPr bwMode="auto">
            <a:xfrm>
              <a:off x="6284913" y="1427163"/>
              <a:ext cx="1796646"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000">
                  <a:solidFill>
                    <a:srgbClr val="990000"/>
                  </a:solidFill>
                  <a:latin typeface="Times New Roman" panose="02020603050405020304" pitchFamily="18" charset="0"/>
                </a:defRPr>
              </a:lvl1pPr>
              <a:lvl2pPr marL="742950" indent="-285750" eaLnBrk="0" hangingPunct="0">
                <a:defRPr sz="4000">
                  <a:solidFill>
                    <a:srgbClr val="990000"/>
                  </a:solidFill>
                  <a:latin typeface="Times New Roman" panose="02020603050405020304" pitchFamily="18" charset="0"/>
                </a:defRPr>
              </a:lvl2pPr>
              <a:lvl3pPr marL="1143000" indent="-228600" eaLnBrk="0" hangingPunct="0">
                <a:defRPr sz="4000">
                  <a:solidFill>
                    <a:srgbClr val="990000"/>
                  </a:solidFill>
                  <a:latin typeface="Times New Roman" panose="02020603050405020304" pitchFamily="18" charset="0"/>
                </a:defRPr>
              </a:lvl3pPr>
              <a:lvl4pPr marL="1600200" indent="-228600" eaLnBrk="0" hangingPunct="0">
                <a:defRPr sz="4000">
                  <a:solidFill>
                    <a:srgbClr val="990000"/>
                  </a:solidFill>
                  <a:latin typeface="Times New Roman" panose="02020603050405020304" pitchFamily="18" charset="0"/>
                </a:defRPr>
              </a:lvl4pPr>
              <a:lvl5pPr marL="2057400" indent="-228600" eaLnBrk="0" hangingPunct="0">
                <a:defRPr sz="4000">
                  <a:solidFill>
                    <a:srgbClr val="990000"/>
                  </a:solidFill>
                  <a:latin typeface="Times New Roman" panose="02020603050405020304" pitchFamily="18" charset="0"/>
                </a:defRPr>
              </a:lvl5pPr>
              <a:lvl6pPr marL="25146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6pPr>
              <a:lvl7pPr marL="29718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7pPr>
              <a:lvl8pPr marL="34290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8pPr>
              <a:lvl9pPr marL="3886200" indent="-228600" algn="ctr" eaLnBrk="0" fontAlgn="base" hangingPunct="0">
                <a:lnSpc>
                  <a:spcPct val="90000"/>
                </a:lnSpc>
                <a:spcBef>
                  <a:spcPct val="20000"/>
                </a:spcBef>
                <a:spcAft>
                  <a:spcPct val="0"/>
                </a:spcAft>
                <a:defRPr sz="4000">
                  <a:solidFill>
                    <a:srgbClr val="990000"/>
                  </a:solidFill>
                  <a:latin typeface="Times New Roman" panose="02020603050405020304" pitchFamily="18" charset="0"/>
                </a:defRPr>
              </a:lvl9pPr>
            </a:lstStyle>
            <a:p>
              <a:pPr>
                <a:lnSpc>
                  <a:spcPct val="100000"/>
                </a:lnSpc>
                <a:spcBef>
                  <a:spcPct val="0"/>
                </a:spcBef>
              </a:pPr>
              <a:r>
                <a:rPr lang="en-US" altLang="en-US" sz="1400" dirty="0">
                  <a:solidFill>
                    <a:schemeClr val="tx1"/>
                  </a:solidFill>
                  <a:latin typeface="Copperplate Gothic Light" panose="020E0507020206020404" pitchFamily="34" charset="0"/>
                </a:rPr>
                <a:t>Message</a:t>
              </a: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r>
                <a:rPr lang="en-US" altLang="en-US" sz="1400" dirty="0">
                  <a:solidFill>
                    <a:schemeClr val="tx1"/>
                  </a:solidFill>
                  <a:latin typeface="Copperplate Gothic Light" panose="020E0507020206020404" pitchFamily="34" charset="0"/>
                </a:rPr>
                <a:t>Self Message</a:t>
              </a: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r>
                <a:rPr lang="en-US" altLang="en-US" sz="1400" dirty="0">
                  <a:solidFill>
                    <a:schemeClr val="tx1"/>
                  </a:solidFill>
                  <a:latin typeface="Copperplate Gothic Light" panose="020E0507020206020404" pitchFamily="34" charset="0"/>
                </a:rPr>
                <a:t>Focus of Control</a:t>
              </a: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r>
                <a:rPr lang="en-US" altLang="en-US" sz="1400" dirty="0">
                  <a:solidFill>
                    <a:schemeClr val="tx1"/>
                  </a:solidFill>
                  <a:latin typeface="Copperplate Gothic Light" panose="020E0507020206020404" pitchFamily="34" charset="0"/>
                </a:rPr>
                <a:t>Steps in the </a:t>
              </a:r>
            </a:p>
            <a:p>
              <a:pPr>
                <a:lnSpc>
                  <a:spcPct val="100000"/>
                </a:lnSpc>
                <a:spcBef>
                  <a:spcPct val="0"/>
                </a:spcBef>
              </a:pPr>
              <a:r>
                <a:rPr lang="en-US" altLang="en-US" sz="1400" dirty="0">
                  <a:solidFill>
                    <a:schemeClr val="tx1"/>
                  </a:solidFill>
                  <a:latin typeface="Copperplate Gothic Light" panose="020E0507020206020404" pitchFamily="34" charset="0"/>
                </a:rPr>
                <a:t>Sequence</a:t>
              </a: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endParaRPr lang="en-US" altLang="en-US" sz="1400" dirty="0">
                <a:solidFill>
                  <a:schemeClr val="tx1"/>
                </a:solidFill>
                <a:latin typeface="Copperplate Gothic Light" panose="020E0507020206020404" pitchFamily="34" charset="0"/>
              </a:endParaRPr>
            </a:p>
            <a:p>
              <a:pPr>
                <a:lnSpc>
                  <a:spcPct val="100000"/>
                </a:lnSpc>
                <a:spcBef>
                  <a:spcPct val="0"/>
                </a:spcBef>
              </a:pPr>
              <a:r>
                <a:rPr lang="en-US" altLang="en-US" sz="1400" dirty="0">
                  <a:solidFill>
                    <a:schemeClr val="tx1"/>
                  </a:solidFill>
                  <a:latin typeface="Copperplate Gothic Light" panose="020E0507020206020404" pitchFamily="34" charset="0"/>
                </a:rPr>
                <a:t>Notes</a:t>
              </a:r>
            </a:p>
          </p:txBody>
        </p:sp>
        <p:pic>
          <p:nvPicPr>
            <p:cNvPr id="10253"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5373688"/>
              <a:ext cx="1208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254" name="Line 25"/>
            <p:cNvSpPr>
              <a:spLocks noChangeShapeType="1"/>
            </p:cNvSpPr>
            <p:nvPr/>
          </p:nvSpPr>
          <p:spPr bwMode="auto">
            <a:xfrm>
              <a:off x="5364163" y="1916113"/>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en-US"/>
            </a:p>
          </p:txBody>
        </p:sp>
        <p:sp>
          <p:nvSpPr>
            <p:cNvPr id="10255" name="Line 26"/>
            <p:cNvSpPr>
              <a:spLocks noChangeShapeType="1"/>
            </p:cNvSpPr>
            <p:nvPr/>
          </p:nvSpPr>
          <p:spPr bwMode="auto">
            <a:xfrm>
              <a:off x="5867400" y="1916113"/>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en-US"/>
            </a:p>
          </p:txBody>
        </p:sp>
        <p:sp>
          <p:nvSpPr>
            <p:cNvPr id="10256" name="Line 27"/>
            <p:cNvSpPr>
              <a:spLocks noChangeShapeType="1"/>
            </p:cNvSpPr>
            <p:nvPr/>
          </p:nvSpPr>
          <p:spPr bwMode="auto">
            <a:xfrm flipH="1">
              <a:off x="5364163" y="2276475"/>
              <a:ext cx="5032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lIns="91430" tIns="45715" rIns="91430" bIns="45715"/>
            <a:lstStyle/>
            <a:p>
              <a:endParaRPr lang="en-US"/>
            </a:p>
          </p:txBody>
        </p:sp>
      </p:grpSp>
    </p:spTree>
    <p:extLst>
      <p:ext uri="{BB962C8B-B14F-4D97-AF65-F5344CB8AC3E}">
        <p14:creationId xmlns:p14="http://schemas.microsoft.com/office/powerpoint/2010/main" val="541372459"/>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objects</a:t>
            </a:r>
            <a:endParaRPr lang="en-US" dirty="0"/>
          </a:p>
        </p:txBody>
      </p:sp>
      <p:pic>
        <p:nvPicPr>
          <p:cNvPr id="4" name="Content Placeholder 3"/>
          <p:cNvPicPr>
            <a:picLocks noGrp="1" noChangeAspect="1"/>
          </p:cNvPicPr>
          <p:nvPr>
            <p:ph idx="1"/>
          </p:nvPr>
        </p:nvPicPr>
        <p:blipFill>
          <a:blip r:embed="rId2"/>
          <a:stretch>
            <a:fillRect/>
          </a:stretch>
        </p:blipFill>
        <p:spPr>
          <a:xfrm>
            <a:off x="1005247" y="1905000"/>
            <a:ext cx="7133505" cy="4221163"/>
          </a:xfrm>
          <a:prstGeom prst="rect">
            <a:avLst/>
          </a:prstGeom>
        </p:spPr>
      </p:pic>
    </p:spTree>
    <p:extLst>
      <p:ext uri="{BB962C8B-B14F-4D97-AF65-F5344CB8AC3E}">
        <p14:creationId xmlns:p14="http://schemas.microsoft.com/office/powerpoint/2010/main" val="188407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endParaRPr lang="en-US" dirty="0"/>
          </a:p>
        </p:txBody>
      </p:sp>
      <p:sp>
        <p:nvSpPr>
          <p:cNvPr id="3" name="Content Placeholder 2"/>
          <p:cNvSpPr>
            <a:spLocks noGrp="1"/>
          </p:cNvSpPr>
          <p:nvPr>
            <p:ph idx="1"/>
          </p:nvPr>
        </p:nvSpPr>
        <p:spPr/>
        <p:txBody>
          <a:bodyPr/>
          <a:lstStyle/>
          <a:p>
            <a:r>
              <a:rPr lang="en-US" dirty="0" smtClean="0"/>
              <a:t>Message (method call) </a:t>
            </a:r>
            <a:r>
              <a:rPr lang="en-US" dirty="0"/>
              <a:t>indicated by horizontal arrow</a:t>
            </a:r>
          </a:p>
          <a:p>
            <a:r>
              <a:rPr lang="en-US" dirty="0" smtClean="0"/>
              <a:t>Message include message description which is known as the </a:t>
            </a:r>
            <a:r>
              <a:rPr lang="en-US" dirty="0"/>
              <a:t>message </a:t>
            </a:r>
            <a:r>
              <a:rPr lang="en-US" dirty="0" smtClean="0"/>
              <a:t>signature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1371600" y="4188538"/>
            <a:ext cx="6781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r>
              <a:rPr lang="en-US" sz="2400" i="1" dirty="0"/>
              <a:t>attribute = </a:t>
            </a:r>
            <a:r>
              <a:rPr lang="en-US" sz="2400" i="1" dirty="0" err="1"/>
              <a:t>message_name</a:t>
            </a:r>
            <a:r>
              <a:rPr lang="en-US" sz="2400" i="1" dirty="0"/>
              <a:t> (arguments): </a:t>
            </a:r>
            <a:r>
              <a:rPr lang="en-US" sz="2400" i="1" dirty="0" err="1" smtClean="0"/>
              <a:t>return_type</a:t>
            </a:r>
            <a:endParaRPr lang="en-US" sz="2400" dirty="0"/>
          </a:p>
        </p:txBody>
      </p:sp>
    </p:spTree>
    <p:extLst>
      <p:ext uri="{BB962C8B-B14F-4D97-AF65-F5344CB8AC3E}">
        <p14:creationId xmlns:p14="http://schemas.microsoft.com/office/powerpoint/2010/main" val="3763413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endParaRPr lang="en-US" dirty="0"/>
          </a:p>
        </p:txBody>
      </p:sp>
      <p:sp>
        <p:nvSpPr>
          <p:cNvPr id="3" name="Content Placeholder 2"/>
          <p:cNvSpPr>
            <a:spLocks noGrp="1"/>
          </p:cNvSpPr>
          <p:nvPr>
            <p:ph idx="1"/>
          </p:nvPr>
        </p:nvSpPr>
        <p:spPr/>
        <p:txBody>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895600"/>
            <a:ext cx="701992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512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types</a:t>
            </a:r>
            <a:endParaRPr lang="en-US" dirty="0"/>
          </a:p>
        </p:txBody>
      </p:sp>
      <p:sp>
        <p:nvSpPr>
          <p:cNvPr id="3" name="Content Placeholder 2"/>
          <p:cNvSpPr>
            <a:spLocks noGrp="1"/>
          </p:cNvSpPr>
          <p:nvPr>
            <p:ph idx="1"/>
          </p:nvPr>
        </p:nvSpPr>
        <p:spPr/>
        <p:txBody>
          <a:bodyPr/>
          <a:lstStyle/>
          <a:p>
            <a:r>
              <a:rPr lang="en-US" i="1" dirty="0" smtClean="0"/>
              <a:t>Synchronous message</a:t>
            </a:r>
          </a:p>
          <a:p>
            <a:pPr lvl="1" algn="just"/>
            <a:r>
              <a:rPr lang="en-US" dirty="0" smtClean="0"/>
              <a:t>A </a:t>
            </a:r>
            <a:r>
              <a:rPr lang="en-US" dirty="0"/>
              <a:t>synchronous message is used when the sender waits for the receiver to process the message and return before carrying on with another message. </a:t>
            </a:r>
            <a:endParaRPr lang="en-US" dirty="0" smtClean="0"/>
          </a:p>
          <a:p>
            <a:pPr lvl="1" algn="just"/>
            <a:r>
              <a:rPr lang="en-US" dirty="0" smtClean="0"/>
              <a:t>Use solid arrowhead</a:t>
            </a:r>
          </a:p>
          <a:p>
            <a:pPr lvl="1" algn="just"/>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cxnSp>
        <p:nvCxnSpPr>
          <p:cNvPr id="6" name="Straight Arrow Connector 5"/>
          <p:cNvCxnSpPr/>
          <p:nvPr/>
        </p:nvCxnSpPr>
        <p:spPr>
          <a:xfrm>
            <a:off x="3276600" y="5562600"/>
            <a:ext cx="28194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9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types</a:t>
            </a:r>
            <a:endParaRPr lang="en-US" dirty="0"/>
          </a:p>
        </p:txBody>
      </p:sp>
      <p:sp>
        <p:nvSpPr>
          <p:cNvPr id="3" name="Content Placeholder 2"/>
          <p:cNvSpPr>
            <a:spLocks noGrp="1"/>
          </p:cNvSpPr>
          <p:nvPr>
            <p:ph idx="1"/>
          </p:nvPr>
        </p:nvSpPr>
        <p:spPr/>
        <p:txBody>
          <a:bodyPr/>
          <a:lstStyle/>
          <a:p>
            <a:r>
              <a:rPr lang="en-US" i="1" dirty="0" smtClean="0"/>
              <a:t>Asynchronous message</a:t>
            </a:r>
          </a:p>
          <a:p>
            <a:pPr lvl="1" algn="just"/>
            <a:r>
              <a:rPr lang="en-US" dirty="0" smtClean="0"/>
              <a:t>A </a:t>
            </a:r>
            <a:r>
              <a:rPr lang="en-US" dirty="0"/>
              <a:t>synchronous message is used when the  message caller does not wait for the receiver to process the message and return before sending other messages to other objects</a:t>
            </a:r>
            <a:r>
              <a:rPr lang="en-US" dirty="0" smtClean="0"/>
              <a:t>.</a:t>
            </a:r>
            <a:r>
              <a:rPr lang="en-US" dirty="0"/>
              <a:t> </a:t>
            </a:r>
            <a:endParaRPr lang="en-US" dirty="0" smtClean="0"/>
          </a:p>
          <a:p>
            <a:pPr lvl="1" algn="just"/>
            <a:r>
              <a:rPr lang="en-US" dirty="0" smtClean="0"/>
              <a:t>Use line arrowhead</a:t>
            </a:r>
          </a:p>
          <a:p>
            <a:pPr lvl="1" algn="just"/>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cxnSp>
        <p:nvCxnSpPr>
          <p:cNvPr id="6" name="Straight Arrow Connector 5"/>
          <p:cNvCxnSpPr/>
          <p:nvPr/>
        </p:nvCxnSpPr>
        <p:spPr>
          <a:xfrm>
            <a:off x="3276600" y="5562600"/>
            <a:ext cx="2819400"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976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47D6EB70-AC5D-4C93-8EC9-DDBA92A97C78}" vid="{AD4A3A70-3E62-4EFF-A645-92967231B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SLIATE LMS Template Powerpoint</Template>
  <TotalTime>2599</TotalTime>
  <Words>387</Words>
  <Application>Microsoft Office PowerPoint</Application>
  <PresentationFormat>On-screen Show (4:3)</PresentationFormat>
  <Paragraphs>119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HNDIT</vt:lpstr>
      <vt:lpstr>Object Oriented Analysis and Design</vt:lpstr>
      <vt:lpstr>Sequence Diagrams</vt:lpstr>
      <vt:lpstr>Sequence Diagram </vt:lpstr>
      <vt:lpstr>Major Ingredients of a Sequence  Diagram</vt:lpstr>
      <vt:lpstr>Representing objects</vt:lpstr>
      <vt:lpstr>Message</vt:lpstr>
      <vt:lpstr>Message</vt:lpstr>
      <vt:lpstr>Messages types</vt:lpstr>
      <vt:lpstr>Messages types</vt:lpstr>
      <vt:lpstr>Messages types</vt:lpstr>
      <vt:lpstr>Messages types</vt:lpstr>
      <vt:lpstr>Activation Bar</vt:lpstr>
      <vt:lpstr>Indicating method calls</vt:lpstr>
      <vt:lpstr>Creation message</vt:lpstr>
      <vt:lpstr>Destruction/Deletion</vt:lpstr>
      <vt:lpstr>Reflexive message</vt:lpstr>
      <vt:lpstr>Conditions and loops</vt:lpstr>
      <vt:lpstr>Alternative Fragments</vt:lpstr>
      <vt:lpstr>Loops</vt:lpstr>
      <vt:lpstr>Example:</vt:lpstr>
      <vt:lpstr>Stereotypes</vt:lpstr>
      <vt:lpstr>The Entity-Control-Boundary Pattern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Janaka</dc:creator>
  <cp:lastModifiedBy>pc</cp:lastModifiedBy>
  <cp:revision>724</cp:revision>
  <dcterms:created xsi:type="dcterms:W3CDTF">2006-08-16T00:00:00Z</dcterms:created>
  <dcterms:modified xsi:type="dcterms:W3CDTF">2018-07-20T18:43:14Z</dcterms:modified>
</cp:coreProperties>
</file>