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63D4-E004-DA39-4ADF-746A777EBEB6}" v="481" dt="2025-03-13T23:55:58.742"/>
    <p1510:client id="{317278A6-8AEB-0BA1-70A1-9042625DB7D9}" v="1247" dt="2025-03-14T00:24:09.283"/>
    <p1510:client id="{653FCAEA-61F3-4CCD-957B-9A33844CB989}" v="3976" dt="2025-03-14T00:30:11.070"/>
    <p1510:client id="{797B6C2E-56DD-40A0-DD7E-0E6EA76BD502}" v="413" dt="2025-03-14T00:26:15.879"/>
    <p1510:client id="{7B0ABA90-B5B3-55D5-3F96-8EC9449331C5}" v="84" dt="2025-03-13T23:30:26.834"/>
    <p1510:client id="{86E01D80-CF30-1050-AC19-13A8E18125C4}" v="5" dt="2025-03-13T21:56:26.368"/>
    <p1510:client id="{EA2AF47F-4D9F-9F05-2F90-220CBC822175}" v="46" dt="2025-03-14T00:00:26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5F19-2253-4871-922A-753B1BCBCB31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E3AB-9216-4E34-AD05-CEB6BE163C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732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8D-5897-3729-D003-896CACC6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F539DB-DC7C-5C24-2AC0-CCCDFE319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73FF481-20AF-0AF7-E122-94F7AD5D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2A7BDE-F31E-935B-806B-403E7A168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336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60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604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82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89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484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C1D31-19D0-4BB1-78DE-9F0DA788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E40E68-26EB-AA38-EA4D-A9311FEAC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2641301-7693-B639-7C74-8BAE12186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E49B8E-6225-C67B-19C7-A87522DBA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2E3AB-9216-4E34-AD05-CEB6BE163CF7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848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2263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6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33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5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6263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69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47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4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78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7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44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5F9F74-FF77-446E-B74D-48F0A5E6B9B5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02C849-2FD5-4E10-9A6E-E090913F7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5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B2EF-6F3D-D763-0B2A-2547CC69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498355"/>
            <a:ext cx="9068586" cy="2164081"/>
          </a:xfrm>
        </p:spPr>
        <p:txBody>
          <a:bodyPr/>
          <a:lstStyle/>
          <a:p>
            <a:r>
              <a:rPr lang="es-ES" sz="4000" b="0" i="0">
                <a:solidFill>
                  <a:srgbClr val="764D4C"/>
                </a:solidFill>
                <a:effectLst/>
                <a:latin typeface="YACgEa7uPMI 0"/>
              </a:rPr>
              <a:t>RETO SEMANA 1:</a:t>
            </a:r>
            <a:br>
              <a:rPr lang="es-ES" sz="4000" b="0" i="0">
                <a:solidFill>
                  <a:srgbClr val="764D4C"/>
                </a:solidFill>
                <a:effectLst/>
                <a:latin typeface="YACgEa7uPMI 0"/>
              </a:rPr>
            </a:br>
            <a:r>
              <a:rPr lang="es-ES" sz="4000">
                <a:solidFill>
                  <a:srgbClr val="764D4C"/>
                </a:solidFill>
                <a:effectLst/>
                <a:latin typeface="YACgEa7uPMI 0"/>
              </a:rPr>
              <a:t>paradigmas</a:t>
            </a:r>
            <a:r>
              <a:rPr lang="es-ES" sz="4000" b="0" i="0">
                <a:solidFill>
                  <a:srgbClr val="764D4C"/>
                </a:solidFill>
                <a:effectLst/>
                <a:latin typeface="YACgEa7uPMI 0"/>
              </a:rPr>
              <a:t> de programación:</a:t>
            </a:r>
            <a:endParaRPr lang="es-CL" sz="40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7E3CAB-F231-7373-B5B4-94B89309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78" y="517273"/>
            <a:ext cx="3047683" cy="7442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98B220-0A76-0BB4-ABCC-D6A919B14B0A}"/>
              </a:ext>
            </a:extLst>
          </p:cNvPr>
          <p:cNvSpPr txBox="1"/>
          <p:nvPr/>
        </p:nvSpPr>
        <p:spPr>
          <a:xfrm>
            <a:off x="2494280" y="3001110"/>
            <a:ext cx="72034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b="1">
                <a:solidFill>
                  <a:srgbClr val="764D4C"/>
                </a:solidFill>
                <a:latin typeface="YACgEa7uPMI 0"/>
              </a:rPr>
              <a:t>P</a:t>
            </a:r>
            <a:r>
              <a:rPr lang="es-ES" sz="3200" b="1" i="0">
                <a:solidFill>
                  <a:srgbClr val="764D4C"/>
                </a:solidFill>
                <a:effectLst/>
                <a:latin typeface="YACgEa7uPMI 0"/>
              </a:rPr>
              <a:t>rogramación </a:t>
            </a:r>
            <a:r>
              <a:rPr lang="es-ES" sz="3200" b="1">
                <a:solidFill>
                  <a:srgbClr val="764D4C"/>
                </a:solidFill>
                <a:latin typeface="YACgEa7uPMI 0"/>
              </a:rPr>
              <a:t>O</a:t>
            </a:r>
            <a:r>
              <a:rPr lang="es-ES" sz="3200" b="1" i="0">
                <a:solidFill>
                  <a:srgbClr val="764D4C"/>
                </a:solidFill>
                <a:effectLst/>
                <a:latin typeface="YACgEa7uPMI 0"/>
              </a:rPr>
              <a:t>rientada a Objetos</a:t>
            </a:r>
            <a:endParaRPr lang="es-CL" sz="3200" b="1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28E19B-000B-8250-27EE-E8E10BDC1E70}"/>
              </a:ext>
            </a:extLst>
          </p:cNvPr>
          <p:cNvSpPr txBox="1"/>
          <p:nvPr/>
        </p:nvSpPr>
        <p:spPr>
          <a:xfrm>
            <a:off x="8577526" y="3703645"/>
            <a:ext cx="188209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Integrantes:  </a:t>
            </a: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1. Nicole Moreno </a:t>
            </a: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2. </a:t>
            </a:r>
            <a:r>
              <a:rPr lang="es-CL" sz="1200" cap="all" spc="-100" err="1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Vinesh</a:t>
            </a:r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CL" sz="1200" cap="all" spc="-100" err="1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Vaswani</a:t>
            </a:r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3. Cintia Rivera</a:t>
            </a: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4. Nemorio </a:t>
            </a:r>
            <a:r>
              <a:rPr lang="es-CL" sz="1200" cap="all" spc="-100" err="1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Riquielme</a:t>
            </a:r>
            <a:endParaRPr lang="es-CL" sz="1200" cap="all" spc="-100">
              <a:solidFill>
                <a:srgbClr val="764D4C"/>
              </a:solidFill>
              <a:latin typeface="Calibri"/>
              <a:ea typeface="Calibri"/>
              <a:cs typeface="Calibri"/>
            </a:endParaRP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5. Katherine Fuenzalida</a:t>
            </a:r>
          </a:p>
          <a:p>
            <a:r>
              <a:rPr lang="es-CL" sz="1200" cap="all" spc="-100">
                <a:solidFill>
                  <a:srgbClr val="764D4C"/>
                </a:solidFill>
                <a:latin typeface="Calibri"/>
                <a:ea typeface="Calibri"/>
                <a:cs typeface="Calibri"/>
              </a:rPr>
              <a:t>6. Katherine Venegas</a:t>
            </a:r>
          </a:p>
        </p:txBody>
      </p:sp>
    </p:spTree>
    <p:extLst>
      <p:ext uri="{BB962C8B-B14F-4D97-AF65-F5344CB8AC3E}">
        <p14:creationId xmlns:p14="http://schemas.microsoft.com/office/powerpoint/2010/main" val="375032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0909B-930D-DB37-63EE-D07FD1E13282}"/>
              </a:ext>
            </a:extLst>
          </p:cNvPr>
          <p:cNvSpPr txBox="1">
            <a:spLocks/>
          </p:cNvSpPr>
          <p:nvPr/>
        </p:nvSpPr>
        <p:spPr>
          <a:xfrm>
            <a:off x="2282845" y="434921"/>
            <a:ext cx="6982452" cy="61456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s-ES" sz="3200" b="1">
                <a:solidFill>
                  <a:srgbClr val="000000"/>
                </a:solidFill>
                <a:latin typeface="Barlow"/>
              </a:rPr>
              <a:t>7. </a:t>
            </a:r>
            <a:r>
              <a:rPr lang="es-ES" sz="3200" b="1">
                <a:solidFill>
                  <a:srgbClr val="1F2328"/>
                </a:solidFill>
                <a:latin typeface="Barlow"/>
              </a:rPr>
              <a:t>Conclusión</a:t>
            </a:r>
            <a:endParaRPr lang="es-CL" sz="3200" b="1">
              <a:latin typeface="Barlow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00E6925-0494-786E-57FB-7FBDA10AA157}"/>
              </a:ext>
            </a:extLst>
          </p:cNvPr>
          <p:cNvSpPr/>
          <p:nvPr/>
        </p:nvSpPr>
        <p:spPr>
          <a:xfrm>
            <a:off x="511628" y="1125339"/>
            <a:ext cx="11168743" cy="28868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b="0" i="0">
                <a:solidFill>
                  <a:srgbClr val="000000"/>
                </a:solidFill>
                <a:latin typeface="-apple-system"/>
                <a:ea typeface="Calibri"/>
                <a:cs typeface="Calibri"/>
              </a:rPr>
              <a:t>En conclusión, podemos afirmar que sin duda la Programación Orientada a Objetos (POO) se ha convertido en un aporte significativo para los programadores.</a:t>
            </a:r>
          </a:p>
          <a:p>
            <a:pPr algn="just"/>
            <a:endParaRPr lang="es-ES_tradnl" b="0" i="0">
              <a:solidFill>
                <a:srgbClr val="000000"/>
              </a:solidFill>
              <a:latin typeface="-apple-system"/>
              <a:ea typeface="Calibri"/>
              <a:cs typeface="Calibri"/>
            </a:endParaRPr>
          </a:p>
          <a:p>
            <a:pPr algn="just"/>
            <a:r>
              <a:rPr lang="es-ES_tradnl" b="0" i="0">
                <a:solidFill>
                  <a:srgbClr val="000000"/>
                </a:solidFill>
                <a:latin typeface="-apple-system"/>
                <a:ea typeface="Calibri"/>
                <a:cs typeface="Calibri"/>
              </a:rPr>
              <a:t>De esta manera, al poder agilizar y facilitar procesos, reducir errores y optimizar tiempo es un recurso indispensable para la ejecución de un modelo </a:t>
            </a:r>
            <a:r>
              <a:rPr lang="es-ES_tradnl">
                <a:solidFill>
                  <a:srgbClr val="000000"/>
                </a:solidFill>
                <a:latin typeface="-apple-system"/>
                <a:ea typeface="Calibri"/>
                <a:cs typeface="Calibri"/>
              </a:rPr>
              <a:t>innovador, eficiente</a:t>
            </a:r>
            <a:r>
              <a:rPr lang="es-ES_tradnl" b="0" i="0">
                <a:solidFill>
                  <a:srgbClr val="000000"/>
                </a:solidFill>
                <a:latin typeface="-apple-system"/>
                <a:ea typeface="Calibri"/>
                <a:cs typeface="Calibri"/>
              </a:rPr>
              <a:t> y perdurable.</a:t>
            </a:r>
          </a:p>
          <a:p>
            <a:pPr algn="just"/>
            <a:endParaRPr lang="es-ES_tradnl" b="0" i="0">
              <a:solidFill>
                <a:srgbClr val="000000"/>
              </a:solidFill>
              <a:latin typeface="-apple-system"/>
              <a:ea typeface="Calibri"/>
              <a:cs typeface="Calibri"/>
            </a:endParaRPr>
          </a:p>
          <a:p>
            <a:pPr algn="just"/>
            <a:r>
              <a:rPr lang="es-ES_tradnl" b="0" i="0">
                <a:solidFill>
                  <a:srgbClr val="000000"/>
                </a:solidFill>
                <a:latin typeface="-apple-system"/>
                <a:ea typeface="Calibri"/>
                <a:cs typeface="Calibri"/>
              </a:rPr>
              <a:t>Con una presentación más natural y concreta respecto a objetos del mundo real, es un buen punto de partida para sumergirse en el mundo de la programación y el código.</a:t>
            </a:r>
            <a:endParaRPr lang="es-ES">
              <a:solidFill>
                <a:srgbClr val="1F2328"/>
              </a:solidFill>
              <a:latin typeface="-apple-system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4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183F-7652-F9CF-FCF5-66370664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55A93-C607-D27A-2733-DA400E3B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072640"/>
            <a:ext cx="9068586" cy="2164081"/>
          </a:xfrm>
        </p:spPr>
        <p:txBody>
          <a:bodyPr/>
          <a:lstStyle/>
          <a:p>
            <a:r>
              <a:rPr lang="es-ES" sz="4400" b="0" i="0">
                <a:solidFill>
                  <a:srgbClr val="764D4C"/>
                </a:solidFill>
                <a:effectLst/>
                <a:latin typeface="YACgEa7uPMI 0"/>
              </a:rPr>
              <a:t>RETO SEMANA 1:</a:t>
            </a:r>
            <a:br>
              <a:rPr lang="es-ES" sz="4400" b="0" i="0">
                <a:solidFill>
                  <a:srgbClr val="764D4C"/>
                </a:solidFill>
                <a:effectLst/>
                <a:latin typeface="YACgEa7uPMI 0"/>
              </a:rPr>
            </a:br>
            <a:br>
              <a:rPr lang="es-ES" sz="4400">
                <a:solidFill>
                  <a:srgbClr val="764D4C"/>
                </a:solidFill>
                <a:effectLst/>
                <a:latin typeface="YACgEa7uPMI 0"/>
              </a:rPr>
            </a:br>
            <a:r>
              <a:rPr lang="es-ES" sz="4400">
                <a:solidFill>
                  <a:srgbClr val="764D4C"/>
                </a:solidFill>
                <a:effectLst/>
                <a:latin typeface="YACgEa7uPMI 0"/>
              </a:rPr>
              <a:t>paradigmas</a:t>
            </a:r>
            <a:r>
              <a:rPr lang="es-ES" sz="4400" b="0" i="0">
                <a:solidFill>
                  <a:srgbClr val="764D4C"/>
                </a:solidFill>
                <a:effectLst/>
                <a:latin typeface="YACgEa7uPMI 0"/>
              </a:rPr>
              <a:t> de programación:</a:t>
            </a:r>
            <a:endParaRPr lang="es-CL" sz="440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8F9368-51D1-EA72-22E5-F9F84320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78" y="517273"/>
            <a:ext cx="3047683" cy="7442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668F4C-0CE4-827F-4983-ED80A8C1EB29}"/>
              </a:ext>
            </a:extLst>
          </p:cNvPr>
          <p:cNvSpPr txBox="1"/>
          <p:nvPr/>
        </p:nvSpPr>
        <p:spPr>
          <a:xfrm>
            <a:off x="2572345" y="4048656"/>
            <a:ext cx="720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>
                <a:solidFill>
                  <a:srgbClr val="764D4C"/>
                </a:solidFill>
                <a:latin typeface="YACgEa7uPMI 0"/>
              </a:rPr>
              <a:t>P</a:t>
            </a:r>
            <a:r>
              <a:rPr lang="es-ES" sz="3600" b="1" i="0">
                <a:solidFill>
                  <a:srgbClr val="764D4C"/>
                </a:solidFill>
                <a:effectLst/>
                <a:latin typeface="YACgEa7uPMI 0"/>
              </a:rPr>
              <a:t>rogramación </a:t>
            </a:r>
            <a:r>
              <a:rPr lang="es-ES" sz="3600" b="1">
                <a:solidFill>
                  <a:srgbClr val="764D4C"/>
                </a:solidFill>
                <a:latin typeface="YACgEa7uPMI 0"/>
              </a:rPr>
              <a:t>O</a:t>
            </a:r>
            <a:r>
              <a:rPr lang="es-ES" sz="3600" b="1" i="0">
                <a:solidFill>
                  <a:srgbClr val="764D4C"/>
                </a:solidFill>
                <a:effectLst/>
                <a:latin typeface="YACgEa7uPMI 0"/>
              </a:rPr>
              <a:t>rientada a Objetos</a:t>
            </a:r>
            <a:endParaRPr lang="es-CL" sz="3600" b="1"/>
          </a:p>
        </p:txBody>
      </p:sp>
    </p:spTree>
    <p:extLst>
      <p:ext uri="{BB962C8B-B14F-4D97-AF65-F5344CB8AC3E}">
        <p14:creationId xmlns:p14="http://schemas.microsoft.com/office/powerpoint/2010/main" val="1059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D98402-7198-CDCA-5792-CEA61C75C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401F2-BCE0-1382-4D44-BB9458FB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62" y="286753"/>
            <a:ext cx="10512490" cy="984985"/>
          </a:xfrm>
        </p:spPr>
        <p:txBody>
          <a:bodyPr>
            <a:normAutofit/>
          </a:bodyPr>
          <a:lstStyle/>
          <a:p>
            <a:pPr algn="just"/>
            <a:r>
              <a:rPr lang="es-ES" sz="3200" b="1" i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1. </a:t>
            </a:r>
            <a:r>
              <a:rPr lang="es-ES" sz="3200" b="1" i="0">
                <a:solidFill>
                  <a:srgbClr val="1F2328"/>
                </a:solidFill>
                <a:effectLst/>
                <a:latin typeface="Barlow" panose="00000500000000000000" pitchFamily="2" charset="0"/>
              </a:rPr>
              <a:t>¿En qué consiste este paradigma de la programación?</a:t>
            </a:r>
            <a:endParaRPr lang="es-CL" sz="3200" b="1">
              <a:latin typeface="Barlow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AB3C26-3C44-BCE1-A13D-2A4AB9E4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442719"/>
            <a:ext cx="6488586" cy="494584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08F7C54-BFC4-6588-0D04-0ECBC16FBF7A}"/>
              </a:ext>
            </a:extLst>
          </p:cNvPr>
          <p:cNvSpPr/>
          <p:nvPr/>
        </p:nvSpPr>
        <p:spPr>
          <a:xfrm>
            <a:off x="8138160" y="2783840"/>
            <a:ext cx="23876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</a:rPr>
              <a:t>Inicializa los atributos de la cuenta bancaria</a:t>
            </a:r>
            <a:endParaRPr lang="es-CL" b="1">
              <a:solidFill>
                <a:schemeClr val="tx1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900D4FC-DCCC-A533-C5B4-10F21EEB7075}"/>
              </a:ext>
            </a:extLst>
          </p:cNvPr>
          <p:cNvCxnSpPr>
            <a:cxnSpLocks/>
          </p:cNvCxnSpPr>
          <p:nvPr/>
        </p:nvCxnSpPr>
        <p:spPr>
          <a:xfrm flipV="1">
            <a:off x="2387600" y="2631440"/>
            <a:ext cx="6944360" cy="152400"/>
          </a:xfrm>
          <a:prstGeom prst="bentConnector4">
            <a:avLst>
              <a:gd name="adj1" fmla="val 41405"/>
              <a:gd name="adj2" fmla="val 2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1E3C-6504-E174-465F-9982C0F89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4471-153D-23F9-F041-C4A6E39C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6084"/>
            <a:ext cx="10058400" cy="984985"/>
          </a:xfrm>
        </p:spPr>
        <p:txBody>
          <a:bodyPr>
            <a:normAutofit/>
          </a:bodyPr>
          <a:lstStyle/>
          <a:p>
            <a:r>
              <a:rPr lang="es-ES" sz="3600" b="1">
                <a:solidFill>
                  <a:srgbClr val="000000"/>
                </a:solidFill>
                <a:latin typeface="Barlow" panose="00000500000000000000" pitchFamily="2" charset="0"/>
              </a:rPr>
              <a:t>Í</a:t>
            </a:r>
            <a:r>
              <a:rPr lang="es-ES" sz="3600" b="1" i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NDICE</a:t>
            </a:r>
            <a:endParaRPr lang="es-CL" sz="3600" b="1">
              <a:latin typeface="Barlow" panose="00000500000000000000" pitchFamily="2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681497-F03B-8EE1-E761-53B195F125C8}"/>
              </a:ext>
            </a:extLst>
          </p:cNvPr>
          <p:cNvSpPr/>
          <p:nvPr/>
        </p:nvSpPr>
        <p:spPr>
          <a:xfrm>
            <a:off x="1066800" y="1438094"/>
            <a:ext cx="9519920" cy="368254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>
              <a:buFont typeface="+mj-lt"/>
              <a:buAutoNum type="arabicPeriod"/>
            </a:pPr>
            <a:r>
              <a:rPr lang="es-ES" sz="2800" b="0" i="0">
                <a:solidFill>
                  <a:srgbClr val="1F2328"/>
                </a:solidFill>
                <a:effectLst/>
                <a:latin typeface="-apple-system"/>
              </a:rPr>
              <a:t>  ¿En qué consiste este paradigma de la programación?</a:t>
            </a:r>
          </a:p>
          <a:p>
            <a:pPr algn="l">
              <a:buFont typeface="+mj-lt"/>
              <a:buAutoNum type="arabicPeriod"/>
            </a:pPr>
            <a:r>
              <a:rPr lang="es-ES" sz="2800" b="0" i="0">
                <a:solidFill>
                  <a:srgbClr val="1F2328"/>
                </a:solidFill>
                <a:effectLst/>
                <a:latin typeface="-apple-system"/>
              </a:rPr>
              <a:t>  ¿Qué problema o problemas intenta resolver?</a:t>
            </a:r>
          </a:p>
          <a:p>
            <a:pPr algn="l">
              <a:buFont typeface="+mj-lt"/>
              <a:buAutoNum type="arabicPeriod"/>
            </a:pPr>
            <a:r>
              <a:rPr lang="es-ES" sz="2800" b="0" i="0">
                <a:solidFill>
                  <a:srgbClr val="1F2328"/>
                </a:solidFill>
                <a:effectLst/>
                <a:latin typeface="-apple-system"/>
              </a:rPr>
              <a:t>  Háblanos brevemente sobre su historia.</a:t>
            </a:r>
          </a:p>
          <a:p>
            <a:pPr algn="l">
              <a:buFont typeface="+mj-lt"/>
              <a:buAutoNum type="arabicPeriod"/>
            </a:pPr>
            <a:r>
              <a:rPr lang="es-ES" sz="2800" b="0" i="0">
                <a:solidFill>
                  <a:srgbClr val="1F2328"/>
                </a:solidFill>
                <a:effectLst/>
                <a:latin typeface="-apple-system"/>
              </a:rPr>
              <a:t>  ¿Qué lenguajes de programación lo implementan? </a:t>
            </a:r>
            <a:endParaRPr lang="es-ES" sz="2800">
              <a:solidFill>
                <a:srgbClr val="1F2328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2800" b="0" i="0">
                <a:solidFill>
                  <a:srgbClr val="1F2328"/>
                </a:solidFill>
                <a:effectLst/>
                <a:latin typeface="-apple-system"/>
              </a:rPr>
              <a:t>  ¿En qué escenario hipotético utilizarías este paradigma?</a:t>
            </a:r>
          </a:p>
          <a:p>
            <a:pPr>
              <a:buAutoNum type="arabicPeriod"/>
            </a:pPr>
            <a:r>
              <a:rPr lang="es-ES" sz="2800">
                <a:solidFill>
                  <a:srgbClr val="1F2328"/>
                </a:solidFill>
                <a:latin typeface="-apple-system"/>
              </a:rPr>
              <a:t>  ¿Cómo se ve el futuro de la POO?</a:t>
            </a:r>
          </a:p>
          <a:p>
            <a:pPr>
              <a:buAutoNum type="arabicPeriod"/>
            </a:pPr>
            <a:r>
              <a:rPr lang="es-ES" sz="2800">
                <a:solidFill>
                  <a:srgbClr val="1F2328"/>
                </a:solidFill>
                <a:latin typeface="-apple-system"/>
              </a:rPr>
              <a:t>  Conclusión.</a:t>
            </a:r>
          </a:p>
        </p:txBody>
      </p:sp>
    </p:spTree>
    <p:extLst>
      <p:ext uri="{BB962C8B-B14F-4D97-AF65-F5344CB8AC3E}">
        <p14:creationId xmlns:p14="http://schemas.microsoft.com/office/powerpoint/2010/main" val="37238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098-A5F7-2A1E-DE88-6ACDB8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255976"/>
            <a:ext cx="10397412" cy="984985"/>
          </a:xfrm>
        </p:spPr>
        <p:txBody>
          <a:bodyPr>
            <a:normAutofit/>
          </a:bodyPr>
          <a:lstStyle/>
          <a:p>
            <a:pPr algn="just"/>
            <a:r>
              <a:rPr lang="es-ES" sz="3200" b="1" i="0">
                <a:solidFill>
                  <a:srgbClr val="000000"/>
                </a:solidFill>
                <a:effectLst/>
                <a:latin typeface="Barlow" panose="020F0502020204030204" pitchFamily="2" charset="0"/>
              </a:rPr>
              <a:t>1. </a:t>
            </a:r>
            <a:r>
              <a:rPr lang="es-ES" sz="3200" b="1" i="0">
                <a:solidFill>
                  <a:srgbClr val="1F2328"/>
                </a:solidFill>
                <a:effectLst/>
                <a:latin typeface="Barlow" panose="020F0502020204030204" pitchFamily="2" charset="0"/>
              </a:rPr>
              <a:t>¿En qué consiste este paradigma de la programación?</a:t>
            </a:r>
            <a:endParaRPr lang="es-CL" sz="3200" b="1">
              <a:latin typeface="Barlow" panose="020F0502020204030204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48E1B5-AB92-D048-FCA2-908A04ABCFB8}"/>
              </a:ext>
            </a:extLst>
          </p:cNvPr>
          <p:cNvSpPr/>
          <p:nvPr/>
        </p:nvSpPr>
        <p:spPr>
          <a:xfrm>
            <a:off x="1066801" y="1595120"/>
            <a:ext cx="3393440" cy="5390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/>
              <a:t>Descripción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B1C22C1-2AF0-4234-A35D-F797724AA7AA}"/>
              </a:ext>
            </a:extLst>
          </p:cNvPr>
          <p:cNvSpPr/>
          <p:nvPr/>
        </p:nvSpPr>
        <p:spPr>
          <a:xfrm>
            <a:off x="4460241" y="1595120"/>
            <a:ext cx="3393440" cy="5390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Conceptos</a:t>
            </a:r>
            <a:endParaRPr lang="es-CL" sz="2400" b="1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40E20E-7F80-83A5-0CB5-583A493645CA}"/>
              </a:ext>
            </a:extLst>
          </p:cNvPr>
          <p:cNvSpPr/>
          <p:nvPr/>
        </p:nvSpPr>
        <p:spPr>
          <a:xfrm>
            <a:off x="7853681" y="1595120"/>
            <a:ext cx="3393440" cy="5390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Lenguajes</a:t>
            </a:r>
            <a:endParaRPr lang="es-CL" sz="2400" b="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779D281-80AE-FE01-7E5F-3E9508F44170}"/>
              </a:ext>
            </a:extLst>
          </p:cNvPr>
          <p:cNvSpPr/>
          <p:nvPr/>
        </p:nvSpPr>
        <p:spPr>
          <a:xfrm>
            <a:off x="1066800" y="2134136"/>
            <a:ext cx="3393439" cy="30271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/>
              <a:t>La </a:t>
            </a:r>
            <a:r>
              <a:rPr lang="es-ES" sz="1400" b="1"/>
              <a:t>Programación Orientada a Objetos (POO)</a:t>
            </a:r>
            <a:r>
              <a:rPr lang="es-ES" sz="1400"/>
              <a:t> es un </a:t>
            </a:r>
            <a:r>
              <a:rPr lang="es-ES" sz="1400" b="1"/>
              <a:t>paradigma de programación</a:t>
            </a:r>
            <a:r>
              <a:rPr lang="es-ES" sz="1400"/>
              <a:t> que se basa en la idea de estructurar el código en torno a </a:t>
            </a:r>
            <a:r>
              <a:rPr lang="es-ES" sz="1400" b="1"/>
              <a:t>objetos</a:t>
            </a:r>
            <a:r>
              <a:rPr lang="es-ES" sz="1400"/>
              <a:t>, que son entidades que combinan </a:t>
            </a:r>
            <a:r>
              <a:rPr lang="es-ES" sz="1400" b="1"/>
              <a:t>datos</a:t>
            </a:r>
            <a:r>
              <a:rPr lang="es-ES" sz="1400"/>
              <a:t> (atributos o propiedades) y </a:t>
            </a:r>
            <a:r>
              <a:rPr lang="es-ES" sz="1400" b="1"/>
              <a:t>comportamientos</a:t>
            </a:r>
            <a:r>
              <a:rPr lang="es-ES" sz="1400"/>
              <a:t> (métodos o funciones).</a:t>
            </a:r>
            <a:endParaRPr lang="es-CL" sz="14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B5D2544-1A3B-CFFE-7E21-B56D90AD9109}"/>
              </a:ext>
            </a:extLst>
          </p:cNvPr>
          <p:cNvSpPr/>
          <p:nvPr/>
        </p:nvSpPr>
        <p:spPr>
          <a:xfrm>
            <a:off x="4460241" y="2134135"/>
            <a:ext cx="3393439" cy="3027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CL" sz="1400" b="1">
                <a:solidFill>
                  <a:schemeClr val="tx2">
                    <a:lumMod val="50000"/>
                  </a:schemeClr>
                </a:solidFill>
              </a:rPr>
              <a:t>Clases</a:t>
            </a:r>
          </a:p>
          <a:p>
            <a:pPr marL="285750" indent="-285750">
              <a:buFontTx/>
              <a:buChar char="-"/>
            </a:pPr>
            <a:r>
              <a:rPr lang="es-CL" sz="1400" b="1">
                <a:solidFill>
                  <a:schemeClr val="tx2">
                    <a:lumMod val="50000"/>
                  </a:schemeClr>
                </a:solidFill>
              </a:rPr>
              <a:t>Objetos</a:t>
            </a:r>
          </a:p>
          <a:p>
            <a:pPr marL="285750" indent="-285750">
              <a:buFontTx/>
              <a:buChar char="-"/>
            </a:pPr>
            <a:r>
              <a:rPr lang="es-CL" sz="1400" b="1">
                <a:solidFill>
                  <a:schemeClr val="tx2">
                    <a:lumMod val="50000"/>
                  </a:schemeClr>
                </a:solidFill>
              </a:rPr>
              <a:t>Encapsulamiento</a:t>
            </a:r>
          </a:p>
          <a:p>
            <a:pPr marL="285750" indent="-285750">
              <a:buFontTx/>
              <a:buChar char="-"/>
            </a:pPr>
            <a:r>
              <a:rPr lang="es-CL" sz="1400" b="1">
                <a:solidFill>
                  <a:schemeClr val="tx2">
                    <a:lumMod val="50000"/>
                  </a:schemeClr>
                </a:solidFill>
              </a:rPr>
              <a:t>Herencia</a:t>
            </a:r>
          </a:p>
          <a:p>
            <a:pPr marL="285750" indent="-285750">
              <a:buFontTx/>
              <a:buChar char="-"/>
            </a:pPr>
            <a:r>
              <a:rPr lang="es-CL" sz="1400" b="1">
                <a:solidFill>
                  <a:schemeClr val="tx2">
                    <a:lumMod val="50000"/>
                  </a:schemeClr>
                </a:solidFill>
              </a:rPr>
              <a:t>Polimorfismo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68B8F52-6816-ED52-8BFF-4CC94D4882B4}"/>
              </a:ext>
            </a:extLst>
          </p:cNvPr>
          <p:cNvSpPr/>
          <p:nvPr/>
        </p:nvSpPr>
        <p:spPr>
          <a:xfrm>
            <a:off x="7853682" y="2134135"/>
            <a:ext cx="3393439" cy="30271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s-CL" sz="1400" b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C116EB-40C6-C135-DE04-CFD1F56D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486" y="2633391"/>
            <a:ext cx="1502438" cy="79560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7BEECBB-F3DC-3657-8D39-4B6ED7EFF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425" y="3783159"/>
            <a:ext cx="902998" cy="84856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6BC95C0B-F27D-1971-D77C-B3375ADD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900" y="3744163"/>
            <a:ext cx="902998" cy="9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098-A5F7-2A1E-DE88-6ACDB8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6084"/>
            <a:ext cx="10058400" cy="984985"/>
          </a:xfrm>
        </p:spPr>
        <p:txBody>
          <a:bodyPr>
            <a:normAutofit/>
          </a:bodyPr>
          <a:lstStyle/>
          <a:p>
            <a:r>
              <a:rPr lang="es-ES" sz="3200" b="1">
                <a:solidFill>
                  <a:srgbClr val="000000"/>
                </a:solidFill>
                <a:latin typeface="Barlow" panose="00000500000000000000" pitchFamily="2" charset="0"/>
              </a:rPr>
              <a:t>2</a:t>
            </a:r>
            <a:r>
              <a:rPr lang="es-ES" sz="3200" b="1" i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. </a:t>
            </a:r>
            <a:r>
              <a:rPr lang="es-ES" sz="3200" b="1" i="0">
                <a:solidFill>
                  <a:srgbClr val="1F2328"/>
                </a:solidFill>
                <a:effectLst/>
                <a:latin typeface="Barlow" panose="00000500000000000000" pitchFamily="2" charset="0"/>
              </a:rPr>
              <a:t>¿Qué problema o problemas intenta resolver?</a:t>
            </a:r>
            <a:endParaRPr lang="es-CL" sz="3200" b="1">
              <a:latin typeface="Barlow" panose="00000500000000000000" pitchFamily="2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E681497-F03B-8EE1-E761-53B195F125C8}"/>
              </a:ext>
            </a:extLst>
          </p:cNvPr>
          <p:cNvSpPr/>
          <p:nvPr/>
        </p:nvSpPr>
        <p:spPr>
          <a:xfrm>
            <a:off x="511628" y="1281069"/>
            <a:ext cx="11168743" cy="2591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Este tipo de programación </a:t>
            </a:r>
            <a:r>
              <a:rPr lang="es-ES" sz="2200">
                <a:solidFill>
                  <a:srgbClr val="1F2328"/>
                </a:solidFill>
                <a:latin typeface="-apple-system"/>
              </a:rPr>
              <a:t>está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 orientado a </a:t>
            </a:r>
            <a:r>
              <a:rPr lang="es-ES" sz="2200" b="1" i="1">
                <a:solidFill>
                  <a:srgbClr val="1F2328"/>
                </a:solidFill>
                <a:effectLst/>
                <a:latin typeface="-apple-system"/>
              </a:rPr>
              <a:t>resolver problemas 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relacionados a: </a:t>
            </a:r>
          </a:p>
          <a:p>
            <a:pPr algn="just"/>
            <a:endParaRPr lang="es-ES" sz="22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514350" indent="-514350" algn="just">
              <a:buAutoNum type="alphaLcPeriod"/>
            </a:pPr>
            <a:r>
              <a:rPr lang="es-ES" sz="2200" b="1">
                <a:solidFill>
                  <a:srgbClr val="1F2328"/>
                </a:solidFill>
                <a:latin typeface="-apple-system"/>
              </a:rPr>
              <a:t>Reutilización del código: </a:t>
            </a:r>
            <a:r>
              <a:rPr lang="es-ES" sz="2200">
                <a:solidFill>
                  <a:srgbClr val="1F2328"/>
                </a:solidFill>
                <a:latin typeface="-apple-system"/>
              </a:rPr>
              <a:t>promueve este tipo de práctica.</a:t>
            </a:r>
          </a:p>
          <a:p>
            <a:pPr marL="514350" indent="-514350" algn="just">
              <a:buAutoNum type="alphaLcPeriod"/>
            </a:pPr>
            <a:r>
              <a:rPr lang="es-ES" sz="2200" b="1" i="0">
                <a:solidFill>
                  <a:srgbClr val="1F2328"/>
                </a:solidFill>
                <a:effectLst/>
                <a:latin typeface="-apple-system"/>
              </a:rPr>
              <a:t>Análisis de situaciones: 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ayuda a mejorar el análisis de cualquier escenario</a:t>
            </a:r>
          </a:p>
          <a:p>
            <a:pPr marL="514350" indent="-514350" algn="just">
              <a:buAutoNum type="alphaLcPeriod"/>
            </a:pPr>
            <a:r>
              <a:rPr lang="es-ES" sz="2200" b="1">
                <a:solidFill>
                  <a:srgbClr val="1F2328"/>
                </a:solidFill>
                <a:latin typeface="-apple-system"/>
              </a:rPr>
              <a:t>Errores: </a:t>
            </a:r>
            <a:r>
              <a:rPr lang="es-ES" sz="2200">
                <a:solidFill>
                  <a:srgbClr val="1F2328"/>
                </a:solidFill>
                <a:latin typeface="-apple-system"/>
              </a:rPr>
              <a:t>facilita su disminución.</a:t>
            </a:r>
          </a:p>
          <a:p>
            <a:pPr marL="514350" indent="-514350" algn="just">
              <a:buAutoNum type="alphaLcPeriod"/>
            </a:pPr>
            <a:r>
              <a:rPr lang="es-ES" sz="2200" b="1" i="0">
                <a:solidFill>
                  <a:srgbClr val="1F2328"/>
                </a:solidFill>
                <a:effectLst/>
                <a:latin typeface="-apple-system"/>
              </a:rPr>
              <a:t>Código largo: 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contribuye a resolver la problemática de contar con un código muy largo que se vuelve complejo de leer, depurar y mantener.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7F212D3-64E4-4E36-526D-E343879BCA88}"/>
              </a:ext>
            </a:extLst>
          </p:cNvPr>
          <p:cNvSpPr/>
          <p:nvPr/>
        </p:nvSpPr>
        <p:spPr>
          <a:xfrm>
            <a:off x="606489" y="4320073"/>
            <a:ext cx="11168743" cy="1635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Dentro de las </a:t>
            </a:r>
            <a:r>
              <a:rPr lang="es-ES" sz="2200" b="1" i="1">
                <a:solidFill>
                  <a:srgbClr val="1F2328"/>
                </a:solidFill>
                <a:latin typeface="-apple-system"/>
              </a:rPr>
              <a:t>ventajas a destacar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, la POO destaca por el </a:t>
            </a:r>
            <a:r>
              <a:rPr lang="es-ES" sz="2200" b="1" i="1">
                <a:solidFill>
                  <a:srgbClr val="1F2328"/>
                </a:solidFill>
                <a:effectLst/>
                <a:latin typeface="-apple-system"/>
              </a:rPr>
              <a:t>ahorro de tiempo y esfuerzo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, que genera en la programación, dado que </a:t>
            </a:r>
            <a:r>
              <a:rPr lang="es-ES" sz="2200">
                <a:solidFill>
                  <a:srgbClr val="1F2328"/>
                </a:solidFill>
                <a:latin typeface="-apple-system"/>
              </a:rPr>
              <a:t>permite 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eliminar, añadir o modificar nuevos objetos o funciones. A esto se suma la </a:t>
            </a:r>
            <a:r>
              <a:rPr lang="es-ES" sz="2200" b="1" i="1">
                <a:solidFill>
                  <a:srgbClr val="1F2328"/>
                </a:solidFill>
                <a:effectLst/>
                <a:latin typeface="-apple-system"/>
              </a:rPr>
              <a:t>facilidad para distribuir el trabajo </a:t>
            </a:r>
            <a:r>
              <a:rPr lang="es-ES" sz="2200" b="0" i="0">
                <a:solidFill>
                  <a:srgbClr val="1F2328"/>
                </a:solidFill>
                <a:effectLst/>
                <a:latin typeface="-apple-system"/>
              </a:rPr>
              <a:t>dentro del equipo de desarrollo y sus integrantes. </a:t>
            </a:r>
          </a:p>
        </p:txBody>
      </p:sp>
    </p:spTree>
    <p:extLst>
      <p:ext uri="{BB962C8B-B14F-4D97-AF65-F5344CB8AC3E}">
        <p14:creationId xmlns:p14="http://schemas.microsoft.com/office/powerpoint/2010/main" val="65962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098-A5F7-2A1E-DE88-6ACDB8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90" y="90811"/>
            <a:ext cx="10058400" cy="984985"/>
          </a:xfrm>
        </p:spPr>
        <p:txBody>
          <a:bodyPr>
            <a:normAutofit/>
          </a:bodyPr>
          <a:lstStyle/>
          <a:p>
            <a:pPr algn="just"/>
            <a:r>
              <a:rPr lang="es-ES" sz="3200" b="1" i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3. </a:t>
            </a:r>
            <a:r>
              <a:rPr lang="es-ES" sz="3200" b="1" i="0">
                <a:solidFill>
                  <a:srgbClr val="1F2328"/>
                </a:solidFill>
                <a:effectLst/>
                <a:latin typeface="Barlow" panose="00000500000000000000" pitchFamily="2" charset="0"/>
              </a:rPr>
              <a:t>Háblanos brevemente sobre su historia.</a:t>
            </a:r>
            <a:endParaRPr lang="es-CL" sz="3200" b="1">
              <a:latin typeface="Barlow" panose="00000500000000000000" pitchFamily="2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E027EAA-118D-BEC4-9694-8821E3B6A476}"/>
              </a:ext>
            </a:extLst>
          </p:cNvPr>
          <p:cNvSpPr/>
          <p:nvPr/>
        </p:nvSpPr>
        <p:spPr>
          <a:xfrm>
            <a:off x="315686" y="897483"/>
            <a:ext cx="11560628" cy="55538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700" b="0" i="0">
              <a:solidFill>
                <a:srgbClr val="1F2328"/>
              </a:solidFill>
              <a:effectLst/>
              <a:latin typeface="-apple-system"/>
            </a:endParaRPr>
          </a:p>
          <a:p>
            <a:pPr algn="just"/>
            <a:r>
              <a:rPr lang="es-ES" sz="1700">
                <a:solidFill>
                  <a:srgbClr val="1F2328"/>
                </a:solidFill>
                <a:latin typeface="-apple-system"/>
              </a:rPr>
              <a:t>La idea inicial previa surge en los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años 60'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 con el fin de mejorar la estructura del código, con el fin de ordenarlo y </a:t>
            </a:r>
            <a:r>
              <a:rPr lang="es-ES" sz="1700" err="1">
                <a:solidFill>
                  <a:srgbClr val="1F2328"/>
                </a:solidFill>
                <a:latin typeface="-apple-system"/>
              </a:rPr>
              <a:t>modulizarlo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, siendo el lenguaje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"Simula"</a:t>
            </a:r>
            <a:r>
              <a:rPr lang="es-ES" sz="1700" i="1">
                <a:solidFill>
                  <a:srgbClr val="1F2328"/>
                </a:solidFill>
                <a:latin typeface="-apple-system"/>
              </a:rPr>
              <a:t> 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(1967) de Ole-Johan Dahl y Kristen </a:t>
            </a:r>
            <a:r>
              <a:rPr lang="es-ES" sz="1700" err="1">
                <a:solidFill>
                  <a:srgbClr val="1F2328"/>
                </a:solidFill>
                <a:latin typeface="-apple-system"/>
              </a:rPr>
              <a:t>Nyagaard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 el primer lenguaje en implementar el concepto de objetos. En este periodo se introdujeron también los conceptos de herencia y clases.</a:t>
            </a:r>
          </a:p>
          <a:p>
            <a:pPr algn="just"/>
            <a:br>
              <a:rPr lang="es-ES" sz="1700">
                <a:latin typeface="-apple-system"/>
              </a:rPr>
            </a:br>
            <a:r>
              <a:rPr lang="es-ES" sz="1700">
                <a:solidFill>
                  <a:srgbClr val="1F2328"/>
                </a:solidFill>
                <a:latin typeface="-apple-system"/>
              </a:rPr>
              <a:t>Este tipo de programación  se consolida en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los años 70’ 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y se crea el término de POO, que fue acuñado por Alan Kay, creador del lenguaje de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“Smalltalk” 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(1972-1980)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1700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s-ES" sz="1700">
                <a:solidFill>
                  <a:srgbClr val="1F2328"/>
                </a:solidFill>
                <a:latin typeface="-apple-system"/>
              </a:rPr>
              <a:t>Sus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principales características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 se basan en: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700">
                <a:solidFill>
                  <a:srgbClr val="1F2328"/>
                </a:solidFill>
                <a:latin typeface="-apple-system"/>
              </a:rPr>
              <a:t>Programas organizados como colección de objetos interconectados.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700">
                <a:solidFill>
                  <a:srgbClr val="1F2328"/>
                </a:solidFill>
                <a:latin typeface="-apple-system"/>
              </a:rPr>
              <a:t>Cada objeto tiene su propio conjunto de datos y funcionalidades.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700">
                <a:solidFill>
                  <a:srgbClr val="1F2328"/>
                </a:solidFill>
                <a:latin typeface="-apple-system"/>
              </a:rPr>
              <a:t>Las propiedades y métodos comunes a los objetos se encapsulan en clases, en donde cada clase es una plantilla para crear objetos. </a:t>
            </a:r>
          </a:p>
          <a:p>
            <a:pPr algn="just"/>
            <a:endParaRPr lang="es-ES" sz="1700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s-ES" sz="1700" b="0" i="0">
                <a:solidFill>
                  <a:srgbClr val="1F2328"/>
                </a:solidFill>
                <a:effectLst/>
                <a:latin typeface="-apple-system"/>
              </a:rPr>
              <a:t>Hoy en día, POO es uno de los </a:t>
            </a:r>
            <a:r>
              <a:rPr lang="es-ES" sz="1700" b="1" i="1">
                <a:solidFill>
                  <a:srgbClr val="1F2328"/>
                </a:solidFill>
                <a:effectLst/>
                <a:latin typeface="-apple-system"/>
              </a:rPr>
              <a:t>paradigmas </a:t>
            </a:r>
            <a:r>
              <a:rPr lang="es-ES" sz="1700" b="1" i="1">
                <a:solidFill>
                  <a:srgbClr val="1F2328"/>
                </a:solidFill>
                <a:latin typeface="-apple-system"/>
              </a:rPr>
              <a:t>más</a:t>
            </a:r>
            <a:r>
              <a:rPr lang="es-ES" sz="1700" b="1" i="1">
                <a:solidFill>
                  <a:srgbClr val="1F2328"/>
                </a:solidFill>
                <a:effectLst/>
                <a:latin typeface="-apple-system"/>
              </a:rPr>
              <a:t> utilizados </a:t>
            </a:r>
            <a:r>
              <a:rPr lang="es-ES" sz="1700" b="0" i="0">
                <a:solidFill>
                  <a:srgbClr val="1F2328"/>
                </a:solidFill>
                <a:effectLst/>
                <a:latin typeface="-apple-system"/>
              </a:rPr>
              <a:t>en el desarrollo de software para crear aplicaciones de escritorio, juegos, App móviles entre otros, debido a su estructura modular y reutilizable</a:t>
            </a:r>
            <a:r>
              <a:rPr lang="es-ES" sz="1700">
                <a:solidFill>
                  <a:srgbClr val="1F2328"/>
                </a:solidFill>
                <a:latin typeface="-apple-system"/>
              </a:rPr>
              <a:t>.</a:t>
            </a:r>
            <a:endParaRPr lang="es-ES" sz="1700" b="0" i="0">
              <a:solidFill>
                <a:srgbClr val="1F2328"/>
              </a:solidFill>
              <a:effectLst/>
              <a:latin typeface="-apple-system"/>
            </a:endParaRPr>
          </a:p>
          <a:p>
            <a:pPr algn="just"/>
            <a:endParaRPr lang="es-ES" sz="17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s-ES" sz="17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002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098-A5F7-2A1E-DE88-6ACDB8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5988"/>
            <a:ext cx="10058400" cy="6971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latin typeface="Barlow" panose="00000500000000000000" pitchFamily="2" charset="0"/>
              </a:rPr>
              <a:t>4</a:t>
            </a:r>
            <a:r>
              <a:rPr lang="en-US" sz="3200" b="1" i="0">
                <a:latin typeface="Barlow" panose="00000500000000000000" pitchFamily="2" charset="0"/>
              </a:rPr>
              <a:t>. ¿</a:t>
            </a:r>
            <a:r>
              <a:rPr lang="en-US" sz="3200" b="1" i="0" err="1">
                <a:latin typeface="Barlow" panose="00000500000000000000" pitchFamily="2" charset="0"/>
              </a:rPr>
              <a:t>Qué</a:t>
            </a:r>
            <a:r>
              <a:rPr lang="en-US" sz="3200" b="1" i="0">
                <a:latin typeface="Barlow" panose="00000500000000000000" pitchFamily="2" charset="0"/>
              </a:rPr>
              <a:t> </a:t>
            </a:r>
            <a:r>
              <a:rPr lang="en-US" sz="3200" b="1" i="0" err="1">
                <a:latin typeface="Barlow" panose="00000500000000000000" pitchFamily="2" charset="0"/>
              </a:rPr>
              <a:t>lenguajes</a:t>
            </a:r>
            <a:r>
              <a:rPr lang="en-US" sz="3200" b="1" i="0">
                <a:latin typeface="Barlow" panose="00000500000000000000" pitchFamily="2" charset="0"/>
              </a:rPr>
              <a:t> de </a:t>
            </a:r>
            <a:r>
              <a:rPr lang="en-US" sz="3200" b="1" i="0" err="1">
                <a:latin typeface="Barlow" panose="00000500000000000000" pitchFamily="2" charset="0"/>
              </a:rPr>
              <a:t>programación</a:t>
            </a:r>
            <a:r>
              <a:rPr lang="en-US" sz="3200" b="1" i="0">
                <a:latin typeface="Barlow" panose="00000500000000000000" pitchFamily="2" charset="0"/>
              </a:rPr>
              <a:t> lo </a:t>
            </a:r>
            <a:r>
              <a:rPr lang="en-US" sz="3200" b="1" i="0" err="1">
                <a:latin typeface="Barlow" panose="00000500000000000000" pitchFamily="2" charset="0"/>
              </a:rPr>
              <a:t>implementan</a:t>
            </a:r>
            <a:r>
              <a:rPr lang="en-US" sz="3200" b="1" i="0">
                <a:latin typeface="Barlow" panose="00000500000000000000" pitchFamily="2" charset="0"/>
              </a:rPr>
              <a:t>? </a:t>
            </a:r>
            <a:endParaRPr lang="en-US" sz="3200" b="1">
              <a:latin typeface="Barlow" panose="00000500000000000000" pitchFamily="2" charset="0"/>
            </a:endParaRPr>
          </a:p>
        </p:txBody>
      </p:sp>
      <p:sp>
        <p:nvSpPr>
          <p:cNvPr id="14" name="Round Diagonal Corner Rectangle 14">
            <a:extLst>
              <a:ext uri="{FF2B5EF4-FFF2-40B4-BE49-F238E27FC236}">
                <a16:creationId xmlns:a16="http://schemas.microsoft.com/office/drawing/2014/main" id="{3B26350A-6A9F-4AB0-9052-D19CDB3B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0" y="2249487"/>
            <a:ext cx="3494597" cy="354171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7304C4-CB89-8646-4EF9-46985B85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55" y="2388952"/>
            <a:ext cx="732415" cy="10821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0B5290-889F-D64A-C529-28A924C8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15" y="2564866"/>
            <a:ext cx="1153026" cy="906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1F00B6-7888-391C-295C-B326FB73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57" y="3724044"/>
            <a:ext cx="975339" cy="975339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D5A5FA-1A3E-FE32-4F81-383AB808CD26}"/>
              </a:ext>
            </a:extLst>
          </p:cNvPr>
          <p:cNvSpPr/>
          <p:nvPr/>
        </p:nvSpPr>
        <p:spPr>
          <a:xfrm>
            <a:off x="5592046" y="1727774"/>
            <a:ext cx="5948154" cy="48239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16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16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1600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n-US" sz="1600">
                <a:solidFill>
                  <a:srgbClr val="1F2328"/>
                </a:solidFill>
                <a:latin typeface="-apple-system"/>
              </a:rPr>
              <a:t>Los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lenguajes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más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utilizados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hoy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día son:</a:t>
            </a:r>
          </a:p>
          <a:p>
            <a:pPr algn="just"/>
            <a:endParaRPr lang="en-US" sz="1600">
              <a:solidFill>
                <a:srgbClr val="1F2328"/>
              </a:solidFill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rgbClr val="1F2328"/>
                </a:solidFill>
                <a:latin typeface="-apple-system"/>
              </a:rPr>
              <a:t>C++: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Lenguaje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híbrido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,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combina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paradigmas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programación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estructura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orientada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objetos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genérica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rgbClr val="1F2328"/>
                </a:solidFill>
                <a:latin typeface="-apple-system"/>
              </a:rPr>
              <a:t>Java: 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Se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utiliza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para App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basadas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comercio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electrónico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Sistema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operativos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smartphones, software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empresarial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entre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otros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rgbClr val="1F2328"/>
                </a:solidFill>
                <a:latin typeface="-apple-system"/>
              </a:rPr>
              <a:t>Phyton: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Lenguaje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</a:t>
            </a:r>
            <a:r>
              <a:rPr lang="en-US" sz="1600" b="1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alto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nivel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conocido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por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su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sintaxis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clara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facilidad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aprendizaje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. Ideal para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desarrollos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aplicaciones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web,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analisis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datos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IA 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automatización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procesos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rgbClr val="1F2328"/>
                </a:solidFill>
                <a:latin typeface="-apple-system"/>
              </a:rPr>
              <a:t>PHP: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Altamente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utilizado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para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el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Desarrollo Web. Base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diversas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plataformas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como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por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ejemplo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Wordpress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Drupal 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JooIa</a:t>
            </a:r>
            <a:endParaRPr lang="en-US" sz="1600">
              <a:solidFill>
                <a:srgbClr val="1F2328"/>
              </a:solidFill>
              <a:latin typeface="-apple-system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rgbClr val="1F2328"/>
                </a:solidFill>
                <a:latin typeface="-apple-system"/>
              </a:rPr>
              <a:t>Ruby: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Creación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de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lenguaje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más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equilibrado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y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agradable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para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el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programador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centrándose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en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la </a:t>
            </a:r>
            <a:r>
              <a:rPr lang="en-US" sz="1600" err="1">
                <a:solidFill>
                  <a:srgbClr val="1F2328"/>
                </a:solidFill>
                <a:latin typeface="-apple-system"/>
              </a:rPr>
              <a:t>simplicidad</a:t>
            </a:r>
            <a:r>
              <a:rPr lang="en-US" sz="1600">
                <a:solidFill>
                  <a:srgbClr val="1F2328"/>
                </a:solidFill>
                <a:latin typeface="-apple-system"/>
              </a:rPr>
              <a:t> y eficiencia.</a:t>
            </a:r>
          </a:p>
          <a:p>
            <a:pPr algn="just"/>
            <a:endParaRPr lang="en-US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549FE6-30D5-AED3-4CFD-C97C027CD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915" y="3724044"/>
            <a:ext cx="1457595" cy="83138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3C2F72-016A-23C7-7A68-93367A19B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609" y="4808422"/>
            <a:ext cx="692197" cy="6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098-A5F7-2A1E-DE88-6ACDB8D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73" y="156125"/>
            <a:ext cx="10941698" cy="984985"/>
          </a:xfrm>
        </p:spPr>
        <p:txBody>
          <a:bodyPr>
            <a:normAutofit/>
          </a:bodyPr>
          <a:lstStyle/>
          <a:p>
            <a:pPr algn="just"/>
            <a:r>
              <a:rPr lang="es-ES" sz="3200" b="1" i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5. </a:t>
            </a:r>
            <a:r>
              <a:rPr lang="es-ES" sz="3200" b="1" i="0">
                <a:solidFill>
                  <a:srgbClr val="1F2328"/>
                </a:solidFill>
                <a:effectLst/>
                <a:latin typeface="Barlow" panose="00000500000000000000" pitchFamily="2" charset="0"/>
              </a:rPr>
              <a:t>¿En qué escenario hipotético utilizarías este paradigma?</a:t>
            </a:r>
            <a:endParaRPr lang="es-CL" sz="3200" b="1">
              <a:latin typeface="Barlow" panose="00000500000000000000" pitchFamily="2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E43B312-BE71-2CBE-C86C-9AC2284E056B}"/>
              </a:ext>
            </a:extLst>
          </p:cNvPr>
          <p:cNvSpPr/>
          <p:nvPr/>
        </p:nvSpPr>
        <p:spPr>
          <a:xfrm>
            <a:off x="511628" y="4750628"/>
            <a:ext cx="11168743" cy="16350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200">
                <a:solidFill>
                  <a:srgbClr val="1F2328"/>
                </a:solidFill>
                <a:latin typeface="-apple-system"/>
              </a:rPr>
              <a:t>En nuestro ejemplo de biblioteca, representamos los libros y revistas como objetos, cada uno con atributos como el título, autor y género. Permitiéndonos ingresar más libros sin necesidad de escribir nuevamente todo el código.</a:t>
            </a:r>
            <a:endParaRPr lang="es-ES" sz="2200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950A05BB-8FF8-5D60-F5DE-01CB2E75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51" y="1072849"/>
            <a:ext cx="4034996" cy="35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43365ECE-26F1-72ED-A27F-55A517CC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1" y="624860"/>
            <a:ext cx="5058173" cy="560915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DCEFD49-482F-0D54-FE0B-B2FAD2926C6F}"/>
              </a:ext>
            </a:extLst>
          </p:cNvPr>
          <p:cNvSpPr/>
          <p:nvPr/>
        </p:nvSpPr>
        <p:spPr>
          <a:xfrm>
            <a:off x="5724568" y="912766"/>
            <a:ext cx="5948154" cy="48239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marL="285750" indent="-285750" algn="just">
              <a:buFont typeface="Wingdings"/>
              <a:buChar char="ü"/>
            </a:pPr>
            <a:r>
              <a:rPr lang="en-US" err="1">
                <a:solidFill>
                  <a:schemeClr val="tx1"/>
                </a:solidFill>
                <a:latin typeface="-apple-system"/>
              </a:rPr>
              <a:t>Siguiendo</a:t>
            </a:r>
            <a:r>
              <a:rPr lang="en-US">
                <a:solidFill>
                  <a:schemeClr val="tx1"/>
                </a:solidFill>
                <a:latin typeface="-apple-system"/>
              </a:rPr>
              <a:t> con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el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ejemplo</a:t>
            </a:r>
            <a:r>
              <a:rPr lang="en-US">
                <a:solidFill>
                  <a:schemeClr val="tx1"/>
                </a:solidFill>
                <a:latin typeface="-apple-system"/>
              </a:rPr>
              <a:t> de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biblioteca</a:t>
            </a:r>
            <a:r>
              <a:rPr lang="en-US">
                <a:solidFill>
                  <a:schemeClr val="tx1"/>
                </a:solidFill>
                <a:latin typeface="-apple-system"/>
              </a:rPr>
              <a:t>,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podemos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seguir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profundizando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en</a:t>
            </a:r>
            <a:r>
              <a:rPr lang="en-US">
                <a:solidFill>
                  <a:schemeClr val="tx1"/>
                </a:solidFill>
                <a:latin typeface="-apple-system"/>
              </a:rPr>
              <a:t>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categorización</a:t>
            </a:r>
            <a:r>
              <a:rPr lang="en-US">
                <a:solidFill>
                  <a:schemeClr val="tx1"/>
                </a:solidFill>
                <a:latin typeface="-apple-system"/>
              </a:rPr>
              <a:t>,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haciendo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aún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más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personalizada</a:t>
            </a:r>
            <a:r>
              <a:rPr lang="en-US">
                <a:solidFill>
                  <a:schemeClr val="tx1"/>
                </a:solidFill>
                <a:latin typeface="-apple-system"/>
              </a:rPr>
              <a:t>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búsqueda</a:t>
            </a:r>
            <a:r>
              <a:rPr lang="en-US">
                <a:solidFill>
                  <a:schemeClr val="tx1"/>
                </a:solidFill>
                <a:latin typeface="-apple-system"/>
              </a:rPr>
              <a:t> y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el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desarrollo</a:t>
            </a:r>
            <a:r>
              <a:rPr lang="en-US">
                <a:solidFill>
                  <a:schemeClr val="tx1"/>
                </a:solidFill>
                <a:latin typeface="-apple-system"/>
              </a:rPr>
              <a:t> del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objeto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en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cuestión</a:t>
            </a:r>
            <a:r>
              <a:rPr lang="en-US">
                <a:solidFill>
                  <a:schemeClr val="tx1"/>
                </a:solidFill>
                <a:latin typeface="-apple-system"/>
              </a:rPr>
              <a:t>. </a:t>
            </a:r>
          </a:p>
          <a:p>
            <a:pPr algn="just"/>
            <a:endParaRPr lang="en-US">
              <a:solidFill>
                <a:schemeClr val="tx1"/>
              </a:solidFill>
              <a:latin typeface="-apple-system"/>
            </a:endParaRPr>
          </a:p>
          <a:p>
            <a:pPr marL="285750" indent="-285750" algn="just">
              <a:buFont typeface="Wingdings"/>
              <a:buChar char="ü"/>
            </a:pPr>
            <a:r>
              <a:rPr lang="en-US" err="1">
                <a:solidFill>
                  <a:schemeClr val="tx1"/>
                </a:solidFill>
                <a:latin typeface="-apple-system"/>
              </a:rPr>
              <a:t>Además</a:t>
            </a:r>
            <a:r>
              <a:rPr lang="en-US">
                <a:solidFill>
                  <a:schemeClr val="tx1"/>
                </a:solidFill>
                <a:latin typeface="-apple-system"/>
              </a:rPr>
              <a:t> de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reutilización</a:t>
            </a:r>
            <a:r>
              <a:rPr lang="en-US">
                <a:solidFill>
                  <a:schemeClr val="tx1"/>
                </a:solidFill>
                <a:latin typeface="-apple-system"/>
              </a:rPr>
              <a:t> del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código</a:t>
            </a:r>
            <a:r>
              <a:rPr lang="en-US">
                <a:solidFill>
                  <a:schemeClr val="tx1"/>
                </a:solidFill>
                <a:latin typeface="-apple-system"/>
              </a:rPr>
              <a:t>,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podemos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combinar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entidades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como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clases</a:t>
            </a:r>
            <a:r>
              <a:rPr lang="en-US">
                <a:solidFill>
                  <a:schemeClr val="tx1"/>
                </a:solidFill>
                <a:latin typeface="-apple-system"/>
              </a:rPr>
              <a:t> y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aprovechar</a:t>
            </a:r>
            <a:r>
              <a:rPr lang="en-US">
                <a:solidFill>
                  <a:schemeClr val="tx1"/>
                </a:solidFill>
                <a:latin typeface="-apple-system"/>
              </a:rPr>
              <a:t>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herencia</a:t>
            </a:r>
            <a:r>
              <a:rPr lang="en-US">
                <a:solidFill>
                  <a:schemeClr val="tx1"/>
                </a:solidFill>
                <a:latin typeface="-apple-system"/>
              </a:rPr>
              <a:t> y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el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polimorfismo</a:t>
            </a:r>
            <a:r>
              <a:rPr lang="en-US">
                <a:solidFill>
                  <a:schemeClr val="tx1"/>
                </a:solidFill>
                <a:latin typeface="-apple-system"/>
              </a:rPr>
              <a:t>.</a:t>
            </a:r>
          </a:p>
          <a:p>
            <a:pPr algn="just"/>
            <a:endParaRPr lang="en-US">
              <a:solidFill>
                <a:schemeClr val="tx1"/>
              </a:solidFill>
              <a:latin typeface="-apple-system"/>
            </a:endParaRPr>
          </a:p>
          <a:p>
            <a:pPr marL="285750" indent="-285750" algn="just">
              <a:buFont typeface="Wingdings"/>
              <a:buChar char="ü"/>
            </a:pPr>
            <a:r>
              <a:rPr lang="en-US">
                <a:solidFill>
                  <a:schemeClr val="tx1"/>
                </a:solidFill>
                <a:latin typeface="-apple-system"/>
              </a:rPr>
              <a:t>En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este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ejemplo</a:t>
            </a:r>
            <a:r>
              <a:rPr lang="en-US">
                <a:solidFill>
                  <a:schemeClr val="tx1"/>
                </a:solidFill>
                <a:latin typeface="-apple-system"/>
              </a:rPr>
              <a:t>,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herencia</a:t>
            </a:r>
            <a:r>
              <a:rPr lang="en-US">
                <a:solidFill>
                  <a:schemeClr val="tx1"/>
                </a:solidFill>
                <a:latin typeface="-apple-system"/>
              </a:rPr>
              <a:t> se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relaciona</a:t>
            </a:r>
            <a:r>
              <a:rPr lang="en-US">
                <a:solidFill>
                  <a:schemeClr val="tx1"/>
                </a:solidFill>
                <a:latin typeface="-apple-system"/>
              </a:rPr>
              <a:t> a la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generalidad</a:t>
            </a:r>
            <a:r>
              <a:rPr lang="en-US">
                <a:solidFill>
                  <a:schemeClr val="tx1"/>
                </a:solidFill>
                <a:latin typeface="-apple-system"/>
              </a:rPr>
              <a:t> de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libro</a:t>
            </a:r>
            <a:r>
              <a:rPr lang="en-US">
                <a:solidFill>
                  <a:schemeClr val="tx1"/>
                </a:solidFill>
                <a:latin typeface="-apple-system"/>
              </a:rPr>
              <a:t> y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revista</a:t>
            </a:r>
            <a:r>
              <a:rPr lang="en-US">
                <a:solidFill>
                  <a:schemeClr val="tx1"/>
                </a:solidFill>
                <a:latin typeface="-apple-system"/>
              </a:rPr>
              <a:t>,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los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cuales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mantienen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atributos</a:t>
            </a:r>
            <a:r>
              <a:rPr lang="en-US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err="1">
                <a:solidFill>
                  <a:schemeClr val="tx1"/>
                </a:solidFill>
                <a:latin typeface="-apple-system"/>
              </a:rPr>
              <a:t>comunes</a:t>
            </a:r>
            <a:r>
              <a:rPr lang="en-US">
                <a:solidFill>
                  <a:schemeClr val="tx1"/>
                </a:solidFill>
                <a:latin typeface="-apple-system"/>
              </a:rPr>
              <a:t>.</a:t>
            </a: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  <a:p>
            <a:pPr algn="just"/>
            <a:endParaRPr lang="en-US" sz="220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7649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11A012B-AF88-DE66-4DDE-4EE21DD54259}"/>
              </a:ext>
            </a:extLst>
          </p:cNvPr>
          <p:cNvSpPr txBox="1">
            <a:spLocks/>
          </p:cNvSpPr>
          <p:nvPr/>
        </p:nvSpPr>
        <p:spPr>
          <a:xfrm>
            <a:off x="2488119" y="341615"/>
            <a:ext cx="6982452" cy="61456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/>
            <a:r>
              <a:rPr lang="es-ES" sz="3200" b="1">
                <a:solidFill>
                  <a:srgbClr val="000000"/>
                </a:solidFill>
                <a:latin typeface="Barlow"/>
              </a:rPr>
              <a:t>6. </a:t>
            </a:r>
            <a:r>
              <a:rPr lang="es-ES" sz="3200" b="1">
                <a:solidFill>
                  <a:srgbClr val="1F2328"/>
                </a:solidFill>
                <a:latin typeface="Barlow"/>
              </a:rPr>
              <a:t>¿Cómo se ve el futuro de la POO?</a:t>
            </a:r>
            <a:endParaRPr lang="es-CL" sz="3200" b="1">
              <a:latin typeface="Barlow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4C7A5BC-B103-CD08-2F6A-CBE9ED0E121A}"/>
              </a:ext>
            </a:extLst>
          </p:cNvPr>
          <p:cNvSpPr/>
          <p:nvPr/>
        </p:nvSpPr>
        <p:spPr>
          <a:xfrm>
            <a:off x="511628" y="1038941"/>
            <a:ext cx="11168743" cy="47801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es-ES">
                <a:solidFill>
                  <a:srgbClr val="1F2328"/>
                </a:solidFill>
                <a:latin typeface="-apple-system"/>
              </a:rPr>
              <a:t>Habrá un mayor uso de la PP en </a:t>
            </a:r>
            <a:r>
              <a:rPr lang="es-ES" b="1">
                <a:solidFill>
                  <a:srgbClr val="1F2328"/>
                </a:solidFill>
                <a:latin typeface="-apple-system"/>
              </a:rPr>
              <a:t>Inteligencia Artificial y Machine </a:t>
            </a:r>
            <a:r>
              <a:rPr lang="es-ES" b="1" err="1">
                <a:solidFill>
                  <a:srgbClr val="1F2328"/>
                </a:solidFill>
                <a:latin typeface="-apple-system"/>
              </a:rPr>
              <a:t>Learning</a:t>
            </a:r>
            <a:r>
              <a:rPr lang="es-ES">
                <a:solidFill>
                  <a:srgbClr val="1F2328"/>
                </a:solidFill>
                <a:latin typeface="-apple-system"/>
              </a:rPr>
              <a:t>. Su modularidad permite construir modelos escalables y reutilizables en la IA. La combinación con paradigmas funcionales ayuda a mejorar la eficiencia en cálculos matemáticos.</a:t>
            </a:r>
          </a:p>
          <a:p>
            <a:pPr marL="457200" indent="-457200" algn="just">
              <a:buAutoNum type="arabicPeriod"/>
            </a:pPr>
            <a:r>
              <a:rPr lang="es-ES">
                <a:solidFill>
                  <a:srgbClr val="1F2328"/>
                </a:solidFill>
                <a:latin typeface="-apple-system"/>
              </a:rPr>
              <a:t>Combinación con </a:t>
            </a:r>
            <a:r>
              <a:rPr lang="es-ES" b="1">
                <a:solidFill>
                  <a:srgbClr val="1F2328"/>
                </a:solidFill>
                <a:latin typeface="-apple-system"/>
              </a:rPr>
              <a:t>Programación Funcional</a:t>
            </a:r>
            <a:r>
              <a:rPr lang="es-ES">
                <a:solidFill>
                  <a:srgbClr val="1F2328"/>
                </a:solidFill>
                <a:latin typeface="-apple-system"/>
              </a:rPr>
              <a:t>: Lenguajes modernos como Python, </a:t>
            </a:r>
            <a:r>
              <a:rPr lang="es-ES" err="1">
                <a:solidFill>
                  <a:srgbClr val="1F2328"/>
                </a:solidFill>
                <a:latin typeface="-apple-system"/>
              </a:rPr>
              <a:t>Javascript</a:t>
            </a:r>
            <a:r>
              <a:rPr lang="es-ES">
                <a:solidFill>
                  <a:srgbClr val="1F2328"/>
                </a:solidFill>
                <a:latin typeface="-apple-system"/>
              </a:rPr>
              <a:t>, </a:t>
            </a:r>
            <a:r>
              <a:rPr lang="es-ES" err="1">
                <a:solidFill>
                  <a:srgbClr val="1F2328"/>
                </a:solidFill>
                <a:latin typeface="-apple-system"/>
              </a:rPr>
              <a:t>Kotlin</a:t>
            </a:r>
            <a:r>
              <a:rPr lang="es-ES">
                <a:solidFill>
                  <a:srgbClr val="1F2328"/>
                </a:solidFill>
                <a:latin typeface="-apple-system"/>
              </a:rPr>
              <a:t> y Swift integran tanto POO como Programación Funcional, ya que tiene beneficios como inmutabilidad, funciones puras y composición, las cuales se combinan con la modularidad del POO.</a:t>
            </a:r>
          </a:p>
          <a:p>
            <a:pPr marL="457200" indent="-457200" algn="just">
              <a:buAutoNum type="arabicPeriod"/>
            </a:pPr>
            <a:r>
              <a:rPr lang="es-ES">
                <a:solidFill>
                  <a:srgbClr val="1F2328"/>
                </a:solidFill>
                <a:latin typeface="-apple-system"/>
              </a:rPr>
              <a:t>En la </a:t>
            </a:r>
            <a:r>
              <a:rPr lang="es-ES" b="1">
                <a:solidFill>
                  <a:srgbClr val="1F2328"/>
                </a:solidFill>
                <a:latin typeface="-apple-system"/>
              </a:rPr>
              <a:t>Nube y Microservicios</a:t>
            </a:r>
            <a:r>
              <a:rPr lang="es-ES">
                <a:solidFill>
                  <a:srgbClr val="1F2328"/>
                </a:solidFill>
                <a:latin typeface="-apple-system"/>
              </a:rPr>
              <a:t>: El POO sigue vigente, pero ahora con un enfoque más orientado a componentes.</a:t>
            </a:r>
          </a:p>
          <a:p>
            <a:pPr algn="just"/>
            <a:endParaRPr lang="es-ES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s-ES">
                <a:solidFill>
                  <a:srgbClr val="1F2328"/>
                </a:solidFill>
                <a:latin typeface="-apple-system"/>
              </a:rPr>
              <a:t>Esto además de su gran expansión en lenguajes modernos que avanza cada día, la generación automática de lenguaje POO en la IA y la POO basada en prototipos en el desarrollo web.</a:t>
            </a:r>
          </a:p>
          <a:p>
            <a:pPr algn="just"/>
            <a:endParaRPr lang="es-ES">
              <a:solidFill>
                <a:srgbClr val="1F2328"/>
              </a:solidFill>
              <a:latin typeface="-apple-system"/>
            </a:endParaRPr>
          </a:p>
          <a:p>
            <a:pPr algn="just"/>
            <a:r>
              <a:rPr lang="es-ES">
                <a:solidFill>
                  <a:srgbClr val="1F2328"/>
                </a:solidFill>
                <a:latin typeface="-apple-system"/>
              </a:rPr>
              <a:t>El no desaparecerá, pero seguirá en constante evolución, sigue siendo una base, pero su enfoque será más modular, híbrido y flexible.</a:t>
            </a:r>
          </a:p>
        </p:txBody>
      </p:sp>
    </p:spTree>
    <p:extLst>
      <p:ext uri="{BB962C8B-B14F-4D97-AF65-F5344CB8AC3E}">
        <p14:creationId xmlns:p14="http://schemas.microsoft.com/office/powerpoint/2010/main" val="4132795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12</Slides>
  <Notes>7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Savon</vt:lpstr>
      <vt:lpstr>RETO SEMANA 1: paradigmas de programación:</vt:lpstr>
      <vt:lpstr>ÍNDICE</vt:lpstr>
      <vt:lpstr>1. ¿En qué consiste este paradigma de la programación?</vt:lpstr>
      <vt:lpstr>2. ¿Qué problema o problemas intenta resolver?</vt:lpstr>
      <vt:lpstr>3. Háblanos brevemente sobre su historia.</vt:lpstr>
      <vt:lpstr>4. ¿Qué lenguajes de programación lo implementan? </vt:lpstr>
      <vt:lpstr>5. ¿En qué escenario hipotético utilizarías este paradigma?</vt:lpstr>
      <vt:lpstr>Presentación de PowerPoint</vt:lpstr>
      <vt:lpstr>Presentación de PowerPoint</vt:lpstr>
      <vt:lpstr>Presentación de PowerPoint</vt:lpstr>
      <vt:lpstr>RETO SEMANA 1:  paradigmas de programación:</vt:lpstr>
      <vt:lpstr>1. ¿En qué consiste este paradigma de la programación?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Katherine Fuenzalida Rojas</dc:creator>
  <cp:revision>2</cp:revision>
  <dcterms:created xsi:type="dcterms:W3CDTF">2024-07-15T20:47:57Z</dcterms:created>
  <dcterms:modified xsi:type="dcterms:W3CDTF">2025-03-15T00:16:23Z</dcterms:modified>
</cp:coreProperties>
</file>