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468" r:id="rId2"/>
    <p:sldId id="456" r:id="rId3"/>
    <p:sldId id="458" r:id="rId4"/>
    <p:sldId id="470" r:id="rId5"/>
    <p:sldId id="476" r:id="rId6"/>
    <p:sldId id="457" r:id="rId7"/>
    <p:sldId id="474" r:id="rId8"/>
    <p:sldId id="475" r:id="rId9"/>
    <p:sldId id="473" r:id="rId10"/>
    <p:sldId id="459" r:id="rId11"/>
    <p:sldId id="471" r:id="rId12"/>
    <p:sldId id="472" r:id="rId13"/>
    <p:sldId id="264" r:id="rId14"/>
    <p:sldId id="461" r:id="rId15"/>
    <p:sldId id="469" r:id="rId16"/>
    <p:sldId id="463" r:id="rId17"/>
    <p:sldId id="465" r:id="rId18"/>
    <p:sldId id="466" r:id="rId19"/>
    <p:sldId id="467" r:id="rId2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9/09/2022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A13E2-FB16-431A-8B51-2A9ECDD32980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1422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9/09/2022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9/09/2022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9/09/2022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6920DA-0831-5D43-AA82-7741662FB9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8730" b="81517"/>
          <a:stretch/>
        </p:blipFill>
        <p:spPr>
          <a:xfrm>
            <a:off x="10817981" y="0"/>
            <a:ext cx="1374019" cy="126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28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6920DA-0831-5D43-AA82-7741662FB9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8730" b="81517"/>
          <a:stretch/>
        </p:blipFill>
        <p:spPr>
          <a:xfrm>
            <a:off x="10817981" y="0"/>
            <a:ext cx="1374019" cy="126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60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B3CFEF-4B3E-1E40-B352-B3A3909415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125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9422CC-C000-654E-9301-E5A5A99182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709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3B3542-21FA-CE4F-97EC-30221117B4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26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6920DA-0831-5D43-AA82-7741662FB9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8730" b="81517"/>
          <a:stretch/>
        </p:blipFill>
        <p:spPr>
          <a:xfrm>
            <a:off x="10817981" y="0"/>
            <a:ext cx="1374019" cy="126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4201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6920DA-0831-5D43-AA82-7741662FB9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8730" b="81517"/>
          <a:stretch/>
        </p:blipFill>
        <p:spPr>
          <a:xfrm>
            <a:off x="10817981" y="0"/>
            <a:ext cx="1374019" cy="126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004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6920DA-0831-5D43-AA82-7741662FB9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8730" b="81517"/>
          <a:stretch/>
        </p:blipFill>
        <p:spPr>
          <a:xfrm>
            <a:off x="10817981" y="0"/>
            <a:ext cx="1374019" cy="126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462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9/09/2022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9422CC-C000-654E-9301-E5A5A99182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7307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6566B0-3E59-A84D-9AB2-DA05E602AD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ángulo 3"/>
          <p:cNvSpPr/>
          <p:nvPr userDrawn="1"/>
        </p:nvSpPr>
        <p:spPr>
          <a:xfrm>
            <a:off x="11750109" y="67909"/>
            <a:ext cx="365931" cy="203171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5" name="CuadroTexto 4"/>
          <p:cNvSpPr txBox="1"/>
          <p:nvPr userDrawn="1"/>
        </p:nvSpPr>
        <p:spPr>
          <a:xfrm rot="16200000">
            <a:off x="11838342" y="10638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>
                <a:solidFill>
                  <a:srgbClr val="BDBEB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s-MX" sz="1000" dirty="0">
              <a:solidFill>
                <a:srgbClr val="BDBEB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21"/>
          <a:stretch/>
        </p:blipFill>
        <p:spPr>
          <a:xfrm>
            <a:off x="-7214" y="1315739"/>
            <a:ext cx="4133737" cy="73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9469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77ACAF-E4FF-A844-9E41-091A7206A2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ángulo 3"/>
          <p:cNvSpPr/>
          <p:nvPr userDrawn="1"/>
        </p:nvSpPr>
        <p:spPr>
          <a:xfrm>
            <a:off x="11801967" y="134062"/>
            <a:ext cx="274448" cy="152378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/>
          <p:cNvSpPr txBox="1"/>
          <p:nvPr userDrawn="1"/>
        </p:nvSpPr>
        <p:spPr>
          <a:xfrm rot="16200000">
            <a:off x="11827930" y="11551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>
                <a:solidFill>
                  <a:srgbClr val="BDBEB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s-MX" sz="1000" dirty="0">
              <a:solidFill>
                <a:srgbClr val="BDBEB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300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9/09/2022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9/09/2022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9/09/2022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9/09/2022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9/09/2022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9/09/2022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9/09/2022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9/09/2022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9" r:id="rId18"/>
    <p:sldLayoutId id="2147483671" r:id="rId19"/>
    <p:sldLayoutId id="2147483672" r:id="rId20"/>
    <p:sldLayoutId id="2147483673" r:id="rId21"/>
    <p:sldLayoutId id="2147483674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5606542" y="1359344"/>
            <a:ext cx="5532549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3733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COMI COMI</a:t>
            </a:r>
            <a:endParaRPr lang="es-ES" sz="3733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61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10492" y="332661"/>
            <a:ext cx="3185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bg1"/>
                </a:solidFill>
              </a:rPr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3390861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587958" y="2155539"/>
            <a:ext cx="31858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200" b="1" dirty="0">
                <a:solidFill>
                  <a:srgbClr val="FFFFFF"/>
                </a:solidFill>
              </a:rPr>
              <a:t>50%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587958" y="3560223"/>
            <a:ext cx="3185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FFFFFF"/>
                </a:solidFill>
              </a:rPr>
              <a:t>Texto corto descriptivo</a:t>
            </a:r>
          </a:p>
          <a:p>
            <a:r>
              <a:rPr lang="es-ES" sz="2400" dirty="0">
                <a:solidFill>
                  <a:srgbClr val="FFFFFF"/>
                </a:solidFill>
              </a:rPr>
              <a:t>a 2 o 3 líneas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704737" y="3357449"/>
            <a:ext cx="957983" cy="609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14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10492" y="332661"/>
            <a:ext cx="3185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bg1"/>
                </a:solidFill>
              </a:rPr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173674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3">
            <a:extLst>
              <a:ext uri="{FF2B5EF4-FFF2-40B4-BE49-F238E27FC236}">
                <a16:creationId xmlns:a16="http://schemas.microsoft.com/office/drawing/2014/main" id="{E42CE7DD-1B5C-489F-A503-80B34D37F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59" y="-589"/>
            <a:ext cx="12212442" cy="685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20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048000" y="2708803"/>
            <a:ext cx="6096000" cy="14219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s-ES_tradn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 su presentación requiere incluir el logo de una marca externa, deberá ubicarlo cómo se indica en las siguientes diapositivas:</a:t>
            </a:r>
          </a:p>
        </p:txBody>
      </p:sp>
    </p:spTree>
    <p:extLst>
      <p:ext uri="{BB962C8B-B14F-4D97-AF65-F5344CB8AC3E}">
        <p14:creationId xmlns:p14="http://schemas.microsoft.com/office/powerpoint/2010/main" val="536765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285125" y="1202545"/>
            <a:ext cx="367598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3733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COMI </a:t>
            </a:r>
            <a:r>
              <a:rPr lang="es-ES" sz="3733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COMI</a:t>
            </a:r>
            <a:endParaRPr lang="es-ES" sz="3733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2" descr="https://o.remove.bg/downloads/82d5b541-ed5f-40a1-8a2d-00308fe078ef/image-removebg-pre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2" y="4881417"/>
            <a:ext cx="997527" cy="99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0684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048000" y="2930403"/>
            <a:ext cx="6096000" cy="9787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s-ES_tradn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 tamaño del logo de la marca externa no debe superar el tamaño del logo SENA.</a:t>
            </a:r>
          </a:p>
        </p:txBody>
      </p:sp>
      <p:pic>
        <p:nvPicPr>
          <p:cNvPr id="5" name="Picture 2" descr="https://o.remove.bg/downloads/82d5b541-ed5f-40a1-8a2d-00308fe078ef/image-removebg-pre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332" y="5621148"/>
            <a:ext cx="997527" cy="99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194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fot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346" y="0"/>
            <a:ext cx="5311533" cy="68580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7833" y="317431"/>
            <a:ext cx="811391" cy="79058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028656" y="1622946"/>
            <a:ext cx="3185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Título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028655" y="2812579"/>
            <a:ext cx="4991752" cy="2389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Textos en Calibri, en gris oscuro. Puede reemplazar la imagen por una fotografía alusiva al tema que se está tratando. </a:t>
            </a:r>
            <a:r>
              <a:rPr lang="es-ES" sz="2133" dirty="0">
                <a:solidFill>
                  <a:srgbClr val="404040"/>
                </a:solidFill>
                <a:latin typeface="Calibir"/>
                <a:cs typeface="Calibir"/>
              </a:rPr>
              <a:t>Al reemplazar la foto tenga cuidado de colocarlo debajo del logo del SENA, que debe ir en la esquina superior derecha en blanco.</a:t>
            </a:r>
            <a:r>
              <a:rPr lang="es-ES" sz="2133" b="1" dirty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 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145434" y="2529161"/>
            <a:ext cx="957983" cy="6095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8" name="Rectángulo 7"/>
          <p:cNvSpPr/>
          <p:nvPr/>
        </p:nvSpPr>
        <p:spPr>
          <a:xfrm>
            <a:off x="10081282" y="5736732"/>
            <a:ext cx="1755993" cy="75263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9" name="CuadroTexto 8"/>
          <p:cNvSpPr txBox="1"/>
          <p:nvPr/>
        </p:nvSpPr>
        <p:spPr>
          <a:xfrm>
            <a:off x="10081281" y="5920083"/>
            <a:ext cx="1755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Marca externa</a:t>
            </a:r>
          </a:p>
        </p:txBody>
      </p:sp>
    </p:spTree>
    <p:extLst>
      <p:ext uri="{BB962C8B-B14F-4D97-AF65-F5344CB8AC3E}">
        <p14:creationId xmlns:p14="http://schemas.microsoft.com/office/powerpoint/2010/main" val="3732532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10492" y="332661"/>
            <a:ext cx="3185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bg1"/>
                </a:solidFill>
              </a:rPr>
              <a:t>Título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0081282" y="5736732"/>
            <a:ext cx="1755993" cy="75263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4" name="CuadroTexto 3"/>
          <p:cNvSpPr txBox="1"/>
          <p:nvPr/>
        </p:nvSpPr>
        <p:spPr>
          <a:xfrm>
            <a:off x="10081281" y="5920083"/>
            <a:ext cx="1755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Marca externa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048000" y="2930403"/>
            <a:ext cx="6096000" cy="9787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s-ES_tradn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 tamaño del logo de la marca externa no debe superar el tamaño del logo SENA.</a:t>
            </a:r>
          </a:p>
        </p:txBody>
      </p:sp>
    </p:spTree>
    <p:extLst>
      <p:ext uri="{BB962C8B-B14F-4D97-AF65-F5344CB8AC3E}">
        <p14:creationId xmlns:p14="http://schemas.microsoft.com/office/powerpoint/2010/main" val="957671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182257" y="2710855"/>
            <a:ext cx="4101400" cy="1405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 sz="4000"/>
            </a:pPr>
            <a:r>
              <a:rPr lang="es-ES_tradnl" sz="2133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Para las diapositivas con fondo de color naranja, es recomendable colocar la versión blanca del logo de la marca externa.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0081282" y="5736732"/>
            <a:ext cx="1755993" cy="752635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solidFill>
                <a:srgbClr val="FFFFFF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0081281" y="5920083"/>
            <a:ext cx="175599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rgbClr val="FFFFFF"/>
                </a:solidFill>
              </a:rPr>
              <a:t>Marca externa</a:t>
            </a:r>
          </a:p>
        </p:txBody>
      </p:sp>
    </p:spTree>
    <p:extLst>
      <p:ext uri="{BB962C8B-B14F-4D97-AF65-F5344CB8AC3E}">
        <p14:creationId xmlns:p14="http://schemas.microsoft.com/office/powerpoint/2010/main" val="411799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657029" y="2184737"/>
            <a:ext cx="53379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COMI COMI  </a:t>
            </a:r>
            <a:endParaRPr lang="es-ES" sz="7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4657029" y="3589421"/>
            <a:ext cx="4305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773807" y="3386646"/>
            <a:ext cx="957983" cy="6095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2" name="CuadroTexto 1"/>
          <p:cNvSpPr txBox="1"/>
          <p:nvPr/>
        </p:nvSpPr>
        <p:spPr>
          <a:xfrm>
            <a:off x="4657029" y="3589421"/>
            <a:ext cx="55991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Kevin Felipe Cervera Ayala </a:t>
            </a:r>
          </a:p>
          <a:p>
            <a:r>
              <a:rPr lang="es-MX" dirty="0" smtClean="0"/>
              <a:t>Katherine Juliana Gutiérrez García</a:t>
            </a:r>
          </a:p>
          <a:p>
            <a:r>
              <a:rPr lang="es-MX" dirty="0" smtClean="0"/>
              <a:t>Mayerly Andrea Monroy Malagón</a:t>
            </a:r>
          </a:p>
          <a:p>
            <a:r>
              <a:rPr lang="es-MX" dirty="0" smtClean="0"/>
              <a:t>Valeria Montenegro López</a:t>
            </a:r>
          </a:p>
        </p:txBody>
      </p:sp>
      <p:pic>
        <p:nvPicPr>
          <p:cNvPr id="2050" name="Picture 2" descr="https://o.remove.bg/downloads/82d5b541-ed5f-40a1-8a2d-00308fe078ef/image-removebg-pre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756" y="5254429"/>
            <a:ext cx="1603570" cy="160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025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uadroTexto 22">
            <a:extLst>
              <a:ext uri="{FF2B5EF4-FFF2-40B4-BE49-F238E27FC236}">
                <a16:creationId xmlns:a16="http://schemas.microsoft.com/office/drawing/2014/main" id="{DD86E6E8-501A-324D-8771-6B61F4215C56}"/>
              </a:ext>
            </a:extLst>
          </p:cNvPr>
          <p:cNvSpPr txBox="1"/>
          <p:nvPr/>
        </p:nvSpPr>
        <p:spPr>
          <a:xfrm>
            <a:off x="573803" y="691087"/>
            <a:ext cx="7060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98196"/>
            <a:r>
              <a:rPr lang="es-CO" sz="2400" b="1" dirty="0" smtClean="0">
                <a:solidFill>
                  <a:srgbClr val="FF6C00"/>
                </a:solidFill>
                <a:latin typeface="Josefin Sans" pitchFamily="2" charset="77"/>
                <a:cs typeface="Arial" panose="020B0604020202020204" pitchFamily="34" charset="0"/>
                <a:sym typeface="Helvetica Neue"/>
              </a:rPr>
              <a:t>TABLA DE CONTENIDOS:</a:t>
            </a:r>
            <a:endParaRPr lang="es-CO" sz="2400" b="1" dirty="0">
              <a:solidFill>
                <a:srgbClr val="FF6C00"/>
              </a:solidFill>
              <a:latin typeface="Josefin Sans" pitchFamily="2" charset="77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117010" y="1895135"/>
            <a:ext cx="1025757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1.Componente técnico funcional</a:t>
            </a:r>
          </a:p>
          <a:p>
            <a:r>
              <a:rPr lang="es-MX" dirty="0" smtClean="0"/>
              <a:t>               1.1 Presentación de proyecto</a:t>
            </a:r>
          </a:p>
          <a:p>
            <a:r>
              <a:rPr lang="es-MX" dirty="0"/>
              <a:t> </a:t>
            </a:r>
            <a:r>
              <a:rPr lang="es-MX" dirty="0" smtClean="0"/>
              <a:t>                  1.1.1¿Cuál es el problema?</a:t>
            </a:r>
          </a:p>
          <a:p>
            <a:r>
              <a:rPr lang="es-MX" dirty="0"/>
              <a:t> </a:t>
            </a:r>
            <a:r>
              <a:rPr lang="es-MX" dirty="0" smtClean="0"/>
              <a:t>                  1.1.2¿Cuál es la solución?</a:t>
            </a:r>
          </a:p>
          <a:p>
            <a:r>
              <a:rPr lang="es-MX" dirty="0"/>
              <a:t> </a:t>
            </a:r>
            <a:r>
              <a:rPr lang="es-MX" dirty="0" smtClean="0"/>
              <a:t>                  1.1.3 ¿Cuál es el funcionamiento?</a:t>
            </a:r>
          </a:p>
          <a:p>
            <a:r>
              <a:rPr lang="es-MX" dirty="0" smtClean="0"/>
              <a:t>2.Componentes canvas</a:t>
            </a:r>
          </a:p>
          <a:p>
            <a:r>
              <a:rPr lang="es-MX" dirty="0"/>
              <a:t> </a:t>
            </a:r>
            <a:r>
              <a:rPr lang="es-MX" dirty="0" smtClean="0"/>
              <a:t>           2.1 Segmento de Clientes</a:t>
            </a:r>
          </a:p>
          <a:p>
            <a:r>
              <a:rPr lang="es-MX" dirty="0"/>
              <a:t> </a:t>
            </a:r>
            <a:r>
              <a:rPr lang="es-MX" dirty="0" smtClean="0"/>
              <a:t>           2.2 Propuesta de valor</a:t>
            </a:r>
          </a:p>
          <a:p>
            <a:r>
              <a:rPr lang="es-MX" dirty="0" smtClean="0"/>
              <a:t>            2.3 Canales de distribución y comunicación</a:t>
            </a:r>
            <a:endParaRPr lang="es-MX" dirty="0"/>
          </a:p>
          <a:p>
            <a:r>
              <a:rPr lang="es-MX" dirty="0" smtClean="0"/>
              <a:t>            2.4 Relación con el cliente</a:t>
            </a:r>
            <a:endParaRPr lang="es-MX" dirty="0"/>
          </a:p>
          <a:p>
            <a:r>
              <a:rPr lang="es-MX" dirty="0" smtClean="0"/>
              <a:t>            2.5 Flujo de ingreso</a:t>
            </a:r>
          </a:p>
          <a:p>
            <a:r>
              <a:rPr lang="es-MX" dirty="0"/>
              <a:t> </a:t>
            </a:r>
            <a:r>
              <a:rPr lang="es-MX" dirty="0" smtClean="0"/>
              <a:t>           2.6 Actividades clave</a:t>
            </a:r>
            <a:endParaRPr lang="es-MX" dirty="0"/>
          </a:p>
          <a:p>
            <a:r>
              <a:rPr lang="es-MX" dirty="0" smtClean="0"/>
              <a:t>            2.7 Recursos clave</a:t>
            </a:r>
          </a:p>
          <a:p>
            <a:r>
              <a:rPr lang="es-MX" dirty="0" smtClean="0"/>
              <a:t>            2.8 Socios y aliados clave</a:t>
            </a:r>
            <a:endParaRPr lang="es-MX" dirty="0"/>
          </a:p>
          <a:p>
            <a:r>
              <a:rPr lang="es-MX" dirty="0" smtClean="0"/>
              <a:t>            2.9 Estructura de costos</a:t>
            </a:r>
          </a:p>
          <a:p>
            <a:r>
              <a:rPr lang="es-MX" dirty="0" smtClean="0"/>
              <a:t>3.cibergrafia</a:t>
            </a:r>
            <a:endParaRPr lang="es-MX" dirty="0"/>
          </a:p>
          <a:p>
            <a:endParaRPr lang="es-MX" dirty="0"/>
          </a:p>
          <a:p>
            <a:endParaRPr lang="es-MX" dirty="0" smtClean="0"/>
          </a:p>
          <a:p>
            <a:r>
              <a:rPr lang="es-MX" dirty="0" smtClean="0"/>
              <a:t>    </a:t>
            </a:r>
            <a:endParaRPr lang="es-MX" dirty="0"/>
          </a:p>
          <a:p>
            <a:endParaRPr lang="es-MX" dirty="0" smtClean="0"/>
          </a:p>
          <a:p>
            <a:endParaRPr lang="es-MX" dirty="0" smtClean="0"/>
          </a:p>
          <a:p>
            <a:pPr marL="342900" indent="-342900">
              <a:buFont typeface="+mj-lt"/>
              <a:buAutoNum type="arabicPeriod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47881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343514" y="1260952"/>
            <a:ext cx="94753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200" b="1" dirty="0" smtClean="0">
                <a:solidFill>
                  <a:srgbClr val="FFFFFF"/>
                </a:solidFill>
              </a:rPr>
              <a:t>1. Componente Técnico funcional</a:t>
            </a:r>
            <a:endParaRPr lang="es-ES" sz="7200" b="1" dirty="0">
              <a:solidFill>
                <a:srgbClr val="FFFFFF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343514" y="3569276"/>
            <a:ext cx="3185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FFFFFF"/>
                </a:solidFill>
              </a:rPr>
              <a:t>Texto corto descriptivo</a:t>
            </a:r>
          </a:p>
          <a:p>
            <a:r>
              <a:rPr lang="es-ES" sz="2400" dirty="0">
                <a:solidFill>
                  <a:srgbClr val="FFFFFF"/>
                </a:solidFill>
              </a:rPr>
              <a:t>a 2 o 3 líneas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460293" y="3366502"/>
            <a:ext cx="957983" cy="609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809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2800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7833" y="317431"/>
            <a:ext cx="811391" cy="79058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145433" y="709113"/>
            <a:ext cx="9502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1.1Presentación del proyecto</a:t>
            </a:r>
            <a:endParaRPr lang="es-ES" sz="4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145433" y="1493125"/>
            <a:ext cx="957983" cy="6095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10" name="CuadroTexto 9"/>
          <p:cNvSpPr txBox="1"/>
          <p:nvPr/>
        </p:nvSpPr>
        <p:spPr>
          <a:xfrm>
            <a:off x="1145432" y="1831263"/>
            <a:ext cx="9502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1.1.1¿Cuál es </a:t>
            </a:r>
            <a:r>
              <a:rPr lang="es-E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 problema?</a:t>
            </a:r>
            <a:endParaRPr lang="es-E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6122740" y="1831263"/>
            <a:ext cx="9502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1.1.2 ¿Cuál es la solución?</a:t>
            </a:r>
            <a:endParaRPr lang="es-E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6033093" y="2508552"/>
            <a:ext cx="3964450" cy="2196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1104934" y="2226832"/>
            <a:ext cx="47623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Generalmente las personas pierden tiempo realizando sus pedidos, tiempo valioso tanto para el cliente como para el restaurante que necesita que la entrega de los platos sea eficaz y así evitar la congestión en el sitio…</a:t>
            </a:r>
          </a:p>
          <a:p>
            <a:r>
              <a:rPr lang="es-MX" dirty="0" smtClean="0"/>
              <a:t>Por otro lado hay microempresas y emprendimientos a los que les hace falta visualización en el mercado.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6122740" y="2226832"/>
            <a:ext cx="476230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smtClean="0"/>
              <a:t>Se propone desarrollar un aplicativo web capaz de solucionar dichos problemas implementando el servicio de reservas, pedidos y domicilios mientras se genera un vinculo de conexión entre cliente y  restaurante a la par que se generan nuevas formas de promoción mas accesibles para los pequeños restaurantes y emprendimientos  </a:t>
            </a:r>
          </a:p>
        </p:txBody>
      </p:sp>
    </p:spTree>
    <p:extLst>
      <p:ext uri="{BB962C8B-B14F-4D97-AF65-F5344CB8AC3E}">
        <p14:creationId xmlns:p14="http://schemas.microsoft.com/office/powerpoint/2010/main" val="941378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7833" y="317431"/>
            <a:ext cx="811391" cy="79058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145433" y="709113"/>
            <a:ext cx="9502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1.1.3 ¿Cuál es su funcionamiento?</a:t>
            </a:r>
            <a:endParaRPr lang="es-ES" sz="4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145433" y="1493125"/>
            <a:ext cx="957983" cy="6095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14" name="CuadroTexto 13"/>
          <p:cNvSpPr txBox="1"/>
          <p:nvPr/>
        </p:nvSpPr>
        <p:spPr>
          <a:xfrm>
            <a:off x="6122740" y="2522526"/>
            <a:ext cx="3964450" cy="2196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2" name="CuadroTexto 1"/>
          <p:cNvSpPr txBox="1"/>
          <p:nvPr/>
        </p:nvSpPr>
        <p:spPr>
          <a:xfrm>
            <a:off x="765084" y="2214839"/>
            <a:ext cx="9882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Para el desarrollo de este aplicativo web usamos: </a:t>
            </a:r>
          </a:p>
          <a:p>
            <a:r>
              <a:rPr lang="es-MX" dirty="0" smtClean="0"/>
              <a:t>Visual studio code - Sublime text : para crear, editar el código y poner el </a:t>
            </a:r>
            <a:r>
              <a:rPr lang="es-MX" dirty="0"/>
              <a:t>diseño </a:t>
            </a:r>
            <a:r>
              <a:rPr lang="es-MX" dirty="0" smtClean="0"/>
              <a:t>gráfico.</a:t>
            </a:r>
          </a:p>
          <a:p>
            <a:r>
              <a:rPr lang="es-MX" dirty="0" smtClean="0"/>
              <a:t>PhpAdmin : Es la manera de entrar o ingresar a la base de datos</a:t>
            </a:r>
          </a:p>
          <a:p>
            <a:r>
              <a:rPr lang="es-MX" dirty="0" smtClean="0"/>
              <a:t>Localhost: Es un servidor que administra la pagina web</a:t>
            </a:r>
          </a:p>
          <a:p>
            <a:r>
              <a:rPr lang="es-CO" dirty="0" smtClean="0"/>
              <a:t>Xampp. </a:t>
            </a:r>
            <a:endParaRPr lang="es-CO" dirty="0"/>
          </a:p>
          <a:p>
            <a:r>
              <a:rPr lang="es-CO" dirty="0" smtClean="0"/>
              <a:t>Ya </a:t>
            </a:r>
            <a:r>
              <a:rPr lang="es-CO" dirty="0"/>
              <a:t>que </a:t>
            </a:r>
            <a:r>
              <a:rPr lang="es-CO" dirty="0" smtClean="0"/>
              <a:t>llegaron </a:t>
            </a:r>
            <a:r>
              <a:rPr lang="es-CO" dirty="0"/>
              <a:t>a ser muy prácticas y versátiles siendo así fáciles de usar para principiantes como </a:t>
            </a:r>
            <a:r>
              <a:rPr lang="es-CO" dirty="0" smtClean="0"/>
              <a:t>nosotros.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05229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1351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fot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346" y="0"/>
            <a:ext cx="5311533" cy="68580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7833" y="317431"/>
            <a:ext cx="811391" cy="79058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028656" y="1622946"/>
            <a:ext cx="3185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Título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028655" y="2812579"/>
            <a:ext cx="4991752" cy="2389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Textos en Calibri, en gris oscuro. Puede reemplazar la imagen por una fotografía alusiva al tema que se está tratando. </a:t>
            </a:r>
            <a:r>
              <a:rPr lang="es-ES" sz="2133" dirty="0">
                <a:solidFill>
                  <a:srgbClr val="404040"/>
                </a:solidFill>
                <a:latin typeface="Calibir"/>
                <a:cs typeface="Calibir"/>
              </a:rPr>
              <a:t>Al reemplazar la foto tenga cuidado de colocarlo debajo del logo del SENA, que debe ir en la esquina superior derecha en blanco.</a:t>
            </a:r>
            <a:r>
              <a:rPr lang="es-ES" sz="2133" b="1" dirty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 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145434" y="2529161"/>
            <a:ext cx="957983" cy="6095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</p:spTree>
    <p:extLst>
      <p:ext uri="{BB962C8B-B14F-4D97-AF65-F5344CB8AC3E}">
        <p14:creationId xmlns:p14="http://schemas.microsoft.com/office/powerpoint/2010/main" val="32971013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513</Words>
  <Application>Microsoft Office PowerPoint</Application>
  <PresentationFormat>Panorámica</PresentationFormat>
  <Paragraphs>62</Paragraphs>
  <Slides>19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6" baseType="lpstr">
      <vt:lpstr>Arial</vt:lpstr>
      <vt:lpstr>Calibir</vt:lpstr>
      <vt:lpstr>Calibri</vt:lpstr>
      <vt:lpstr>Calibri Light</vt:lpstr>
      <vt:lpstr>Helvetica Neue</vt:lpstr>
      <vt:lpstr>Josefin Sans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Usuario</cp:lastModifiedBy>
  <cp:revision>26</cp:revision>
  <dcterms:created xsi:type="dcterms:W3CDTF">2020-10-01T23:51:28Z</dcterms:created>
  <dcterms:modified xsi:type="dcterms:W3CDTF">2022-09-09T21:37:15Z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