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76" r:id="rId5"/>
    <p:sldId id="263" r:id="rId6"/>
    <p:sldId id="273" r:id="rId7"/>
    <p:sldId id="275" r:id="rId8"/>
    <p:sldId id="274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60" r:id="rId19"/>
    <p:sldId id="262" r:id="rId2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23/08/2021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MatrizSegmentacio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301067" y="1019508"/>
            <a:ext cx="3919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Título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técnico 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67580" y="618019"/>
            <a:ext cx="705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2.3 </a:t>
            </a:r>
            <a:r>
              <a:rPr lang="es-CO" sz="2800" b="1" i="0" dirty="0">
                <a:solidFill>
                  <a:srgbClr val="333333"/>
                </a:solidFill>
                <a:effectLst/>
                <a:latin typeface="Playfair Display"/>
              </a:rPr>
              <a:t>Canales de distribución y comunicación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60401" y="2712479"/>
            <a:ext cx="7840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Principalmente por nuestra plataforma o aplicativo web, redes sociales como Facebook, </a:t>
            </a:r>
            <a:r>
              <a:rPr kumimoji="0" lang="es-ES" sz="1600" b="0" i="0" u="none" strike="noStrike" cap="none" spc="0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Whatsapp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, Instagram, </a:t>
            </a:r>
            <a:r>
              <a:rPr kumimoji="0" lang="es-ES" sz="1600" b="0" i="0" u="none" strike="noStrike" cap="none" spc="0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Linkedin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, YouTube, Pinterest y/o </a:t>
            </a:r>
            <a:r>
              <a:rPr kumimoji="0" lang="es-ES" sz="1600" b="0" i="0" u="none" strike="noStrike" cap="none" spc="0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TikTok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. E-mail marketing y estrategia digital. </a:t>
            </a:r>
          </a:p>
          <a:p>
            <a:pPr algn="just" defTabSz="943239" hangingPunct="0"/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Todo debe estar enfocado al segmento del cliente.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21852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E3D0A2-6E94-4EF6-B59E-8F85649340F8}"/>
              </a:ext>
            </a:extLst>
          </p:cNvPr>
          <p:cNvSpPr txBox="1"/>
          <p:nvPr/>
        </p:nvSpPr>
        <p:spPr>
          <a:xfrm>
            <a:off x="660400" y="1451308"/>
            <a:ext cx="79981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¿A través de que canales/medios se conectará y se atenderá a los clientes?</a:t>
            </a:r>
          </a:p>
          <a:p>
            <a:r>
              <a:rPr lang="es-MX" dirty="0"/>
              <a:t>¿Cómo podemos llegar a los clientes?</a:t>
            </a:r>
          </a:p>
          <a:p>
            <a:r>
              <a:rPr lang="es-MX" dirty="0"/>
              <a:t>¿Qué canales funcionan mejor?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2F96E7E-53D2-4180-89DE-012B60E3D38D}"/>
              </a:ext>
            </a:extLst>
          </p:cNvPr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D22B0D-65E4-42AD-BF5F-FBE320D2BA8F}"/>
              </a:ext>
            </a:extLst>
          </p:cNvPr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</p:spTree>
    <p:extLst>
      <p:ext uri="{BB962C8B-B14F-4D97-AF65-F5344CB8AC3E}">
        <p14:creationId xmlns:p14="http://schemas.microsoft.com/office/powerpoint/2010/main" val="1326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67580" y="618019"/>
            <a:ext cx="705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2.4 Relación con los clientes</a:t>
            </a:r>
            <a:endParaRPr lang="es-CO" sz="2800" b="1" i="0" dirty="0">
              <a:solidFill>
                <a:srgbClr val="333333"/>
              </a:solidFill>
              <a:effectLst/>
              <a:latin typeface="Playfair Display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51934" y="2624180"/>
            <a:ext cx="78401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Podemos distinguir varias categorías de relaciones con el cliente, las cuales pueden coexistir:</a:t>
            </a:r>
          </a:p>
          <a:p>
            <a:pPr algn="just" defTabSz="943239" hangingPunct="0"/>
            <a:r>
              <a:rPr kumimoji="0" lang="es-MX" sz="160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Asistencia personal: Ejemplo, una tienda de ropa</a:t>
            </a:r>
          </a:p>
          <a:p>
            <a:pPr algn="just" defTabSz="943239" hangingPunct="0"/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A</a:t>
            </a:r>
            <a:r>
              <a:rPr kumimoji="0" lang="es-MX" sz="160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sistencia personal dedicada: Ejemplo</a:t>
            </a:r>
          </a:p>
          <a:p>
            <a:pPr algn="just" defTabSz="943239" hangingPunct="0"/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A</a:t>
            </a:r>
            <a:r>
              <a:rPr kumimoji="0" lang="es-MX" sz="160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utoservicio : Ejemplo, Supermercados</a:t>
            </a:r>
          </a:p>
          <a:p>
            <a:pPr algn="just" defTabSz="943239" hangingPunct="0"/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S</a:t>
            </a:r>
            <a:r>
              <a:rPr kumimoji="0" lang="es-MX" sz="160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ervicios automatizados: Ejemplo, uso de inteligencia artificial </a:t>
            </a:r>
          </a:p>
          <a:p>
            <a:pPr algn="just" defTabSz="943239" hangingPunct="0"/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C</a:t>
            </a:r>
            <a:r>
              <a:rPr kumimoji="0" lang="es-MX" sz="160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omunidades: Ejemplo, creación de comunidades en redes sociales </a:t>
            </a:r>
          </a:p>
          <a:p>
            <a:pPr algn="just" defTabSz="943239" hangingPunct="0"/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C</a:t>
            </a:r>
            <a:r>
              <a:rPr kumimoji="0" lang="es-MX" sz="160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o creación : Ejemplo, creación de contenido y mejora gracias a las comunidades</a:t>
            </a:r>
            <a:endParaRPr kumimoji="0" lang="es-ES" sz="160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21852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E3D0A2-6E94-4EF6-B59E-8F85649340F8}"/>
              </a:ext>
            </a:extLst>
          </p:cNvPr>
          <p:cNvSpPr txBox="1"/>
          <p:nvPr/>
        </p:nvSpPr>
        <p:spPr>
          <a:xfrm>
            <a:off x="660400" y="1402497"/>
            <a:ext cx="79981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¿Qué tipo de relaciones esperan los clientes que se establezcan y se mantengan con ellos?</a:t>
            </a:r>
          </a:p>
          <a:p>
            <a:r>
              <a:rPr lang="es-MX" dirty="0"/>
              <a:t>¿Qué relaciones hemos establecido?</a:t>
            </a:r>
          </a:p>
          <a:p>
            <a:r>
              <a:rPr lang="es-MX" dirty="0"/>
              <a:t>¿Cómo se integran en el modelo de negocio?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447AAD9-7244-46F5-89F0-6A4BEB9D63C8}"/>
              </a:ext>
            </a:extLst>
          </p:cNvPr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E4DCA7-8418-4191-B638-008E3E8B1B61}"/>
              </a:ext>
            </a:extLst>
          </p:cNvPr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5CCBBAB-6F00-4793-835F-25375317C59B}"/>
              </a:ext>
            </a:extLst>
          </p:cNvPr>
          <p:cNvSpPr txBox="1"/>
          <p:nvPr/>
        </p:nvSpPr>
        <p:spPr>
          <a:xfrm>
            <a:off x="660400" y="4461416"/>
            <a:ext cx="5064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Ejemplo. Uso del chat de un aplicativo, medios para relacionarse con el cliente</a:t>
            </a:r>
          </a:p>
        </p:txBody>
      </p:sp>
    </p:spTree>
    <p:extLst>
      <p:ext uri="{BB962C8B-B14F-4D97-AF65-F5344CB8AC3E}">
        <p14:creationId xmlns:p14="http://schemas.microsoft.com/office/powerpoint/2010/main" val="351157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67580" y="314413"/>
            <a:ext cx="705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2.5 Flujo de ingresos</a:t>
            </a:r>
            <a:endParaRPr lang="es-CO" sz="2800" b="1" i="0" dirty="0">
              <a:solidFill>
                <a:srgbClr val="333333"/>
              </a:solidFill>
              <a:effectLst/>
              <a:latin typeface="Playfair Display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7580" y="2269021"/>
            <a:ext cx="7724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MX" sz="160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Representa el dinero que la empresa genera de cada segmento del mercado. </a:t>
            </a:r>
          </a:p>
          <a:p>
            <a:pPr algn="just" defTabSz="943239" hangingPunct="0"/>
            <a:r>
              <a:rPr lang="es-MX" sz="1600" b="1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Ingresos de transacciones </a:t>
            </a:r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resultantes de pagos realizados por el cliente de una vez. </a:t>
            </a:r>
          </a:p>
          <a:p>
            <a:pPr algn="just" defTabSz="943239" hangingPunct="0"/>
            <a:r>
              <a:rPr lang="es-MX" sz="1600" b="1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I</a:t>
            </a:r>
            <a:r>
              <a:rPr kumimoji="0" lang="es-MX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ngresos recurrentes </a:t>
            </a:r>
            <a:r>
              <a:rPr kumimoji="0" lang="es-MX" sz="160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resultantes de pagos continuos para entregar una proposición de valor a los clientes o de proveer soporte post venta al cliente. </a:t>
            </a:r>
          </a:p>
          <a:p>
            <a:pPr algn="just" defTabSz="943239" hangingPunct="0"/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Venta de activos</a:t>
            </a:r>
          </a:p>
          <a:p>
            <a:pPr algn="just" defTabSz="943239" hangingPunct="0"/>
            <a:r>
              <a:rPr kumimoji="0" lang="es-MX" sz="160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Prima por uso o consumo </a:t>
            </a:r>
          </a:p>
          <a:p>
            <a:pPr algn="just" defTabSz="943239" hangingPunct="0"/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Por suscripción </a:t>
            </a:r>
          </a:p>
          <a:p>
            <a:pPr algn="just" defTabSz="943239" hangingPunct="0"/>
            <a:r>
              <a:rPr kumimoji="0" lang="es-MX" sz="160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Prestar/ Rentar / Alquilar </a:t>
            </a:r>
          </a:p>
          <a:p>
            <a:pPr algn="just" defTabSz="943239" hangingPunct="0"/>
            <a:r>
              <a:rPr lang="es-MX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Licencia / franquicia </a:t>
            </a:r>
          </a:p>
          <a:p>
            <a:pPr algn="just" defTabSz="943239" hangingPunct="0"/>
            <a:r>
              <a:rPr kumimoji="0" lang="es-MX" sz="160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Publicidad</a:t>
            </a:r>
            <a:endParaRPr kumimoji="0" lang="es-ES" sz="160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90393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E3D0A2-6E94-4EF6-B59E-8F85649340F8}"/>
              </a:ext>
            </a:extLst>
          </p:cNvPr>
          <p:cNvSpPr txBox="1"/>
          <p:nvPr/>
        </p:nvSpPr>
        <p:spPr>
          <a:xfrm>
            <a:off x="767580" y="1059145"/>
            <a:ext cx="79981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¿Por qué valor están dispuestos a pagar los clientes?</a:t>
            </a:r>
          </a:p>
          <a:p>
            <a:r>
              <a:rPr lang="es-MX" dirty="0"/>
              <a:t>¿Por qué pagan hoy ?</a:t>
            </a:r>
          </a:p>
          <a:p>
            <a:r>
              <a:rPr lang="es-MX" dirty="0"/>
              <a:t>¿Mediante qué formas de pago?</a:t>
            </a:r>
          </a:p>
          <a:p>
            <a:r>
              <a:rPr lang="es-MX" dirty="0"/>
              <a:t>¿Cómo preferirían pagar? 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C7E653D-5869-4BAB-A311-5431FC16473C}"/>
              </a:ext>
            </a:extLst>
          </p:cNvPr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834FCD-F538-4011-8D76-DE8B67EADEB1}"/>
              </a:ext>
            </a:extLst>
          </p:cNvPr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</p:spTree>
    <p:extLst>
      <p:ext uri="{BB962C8B-B14F-4D97-AF65-F5344CB8AC3E}">
        <p14:creationId xmlns:p14="http://schemas.microsoft.com/office/powerpoint/2010/main" val="537418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95489" y="618019"/>
            <a:ext cx="705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2.6 Recursos clave</a:t>
            </a:r>
            <a:endParaRPr lang="es-CO" sz="2800" b="1" i="0" dirty="0">
              <a:solidFill>
                <a:srgbClr val="333333"/>
              </a:solidFill>
              <a:effectLst/>
              <a:latin typeface="Playfair Display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51934" y="2069283"/>
            <a:ext cx="78401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MX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Diferentes tipos de recursos son necesarios dependiendo en el tipo de modelo de negocio:</a:t>
            </a:r>
          </a:p>
          <a:p>
            <a:pPr algn="just" defTabSz="943239" hangingPunct="0"/>
            <a:endParaRPr kumimoji="0" lang="es-MX" sz="1600" b="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kumimoji="0" lang="es-MX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● Físicos (infraestructura/tecnología, aplicativos web)</a:t>
            </a:r>
          </a:p>
          <a:p>
            <a:pPr algn="just" defTabSz="943239" hangingPunct="0"/>
            <a:r>
              <a:rPr kumimoji="0" lang="es-MX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● Intelectual (marcas, conocimiento propietario, patentes y derechos de autor, alianzas y bases de datos de clientes)</a:t>
            </a:r>
          </a:p>
          <a:p>
            <a:pPr algn="just" defTabSz="943239" hangingPunct="0"/>
            <a:r>
              <a:rPr kumimoji="0" lang="es-MX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● Humano (recursos humanos )</a:t>
            </a:r>
          </a:p>
          <a:p>
            <a:pPr algn="just" defTabSz="943239" hangingPunct="0"/>
            <a:r>
              <a:rPr kumimoji="0" lang="es-MX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● Financiero (recursos financieros y/o garantías financieras como el efectivo, líneas de crédito, opciones de acciones para contratar empleados claves)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60400" y="119566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E3D0A2-6E94-4EF6-B59E-8F85649340F8}"/>
              </a:ext>
            </a:extLst>
          </p:cNvPr>
          <p:cNvSpPr txBox="1"/>
          <p:nvPr/>
        </p:nvSpPr>
        <p:spPr>
          <a:xfrm>
            <a:off x="660400" y="1422952"/>
            <a:ext cx="7998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¿Qué recursos esenciales requiere nuestra propuesta de valor?</a:t>
            </a:r>
          </a:p>
          <a:p>
            <a:r>
              <a:rPr lang="es-MX" dirty="0"/>
              <a:t>¿Y nuestros canales de comunicación, nuestras relaciones y fuentes de ingreso?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2005914-E916-4B44-8223-F351971D5DB2}"/>
              </a:ext>
            </a:extLst>
          </p:cNvPr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2C4926-E7DD-430D-B810-025EDB705133}"/>
              </a:ext>
            </a:extLst>
          </p:cNvPr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AAEC122-96A8-4160-86BF-7A4A45057D82}"/>
              </a:ext>
            </a:extLst>
          </p:cNvPr>
          <p:cNvSpPr txBox="1"/>
          <p:nvPr/>
        </p:nvSpPr>
        <p:spPr>
          <a:xfrm>
            <a:off x="651934" y="4193841"/>
            <a:ext cx="612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Ejemplo: Pasarelas de pago, chat, equipo humano, aplicativo web, plataforma de e-mail marketing</a:t>
            </a:r>
          </a:p>
        </p:txBody>
      </p:sp>
    </p:spTree>
    <p:extLst>
      <p:ext uri="{BB962C8B-B14F-4D97-AF65-F5344CB8AC3E}">
        <p14:creationId xmlns:p14="http://schemas.microsoft.com/office/powerpoint/2010/main" val="21343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67580" y="409539"/>
            <a:ext cx="705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2.7 Actividades clave</a:t>
            </a:r>
            <a:endParaRPr lang="es-CO" sz="2800" b="1" i="0" dirty="0">
              <a:solidFill>
                <a:srgbClr val="333333"/>
              </a:solidFill>
              <a:effectLst/>
              <a:latin typeface="Playfair Display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43468" y="2034880"/>
            <a:ext cx="7840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MX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Son las acciones más importantes que realiza una empresa para operar exitosamente, como los recursos claves estos son necesarios para crear y ofertar una proposición de valor alcanzar mercados, mantener las relaciones con los clientes y generar ingresos como los recursos que las actividades claves depende del tipo de modelo de negocio </a:t>
            </a:r>
            <a:r>
              <a:rPr lang="es-ES" sz="1600" b="0" dirty="0">
                <a:solidFill>
                  <a:srgbClr val="404040"/>
                </a:solidFill>
                <a:latin typeface="Calibir"/>
                <a:cs typeface="Calibir"/>
              </a:rPr>
              <a:t>.</a:t>
            </a:r>
            <a:r>
              <a:rPr kumimoji="0" lang="es-ES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9522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E3D0A2-6E94-4EF6-B59E-8F85649340F8}"/>
              </a:ext>
            </a:extLst>
          </p:cNvPr>
          <p:cNvSpPr txBox="1"/>
          <p:nvPr/>
        </p:nvSpPr>
        <p:spPr>
          <a:xfrm>
            <a:off x="660400" y="1111117"/>
            <a:ext cx="79981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¿Qué actividad básica requiere nuestra propuesta de valor?</a:t>
            </a:r>
          </a:p>
          <a:p>
            <a:r>
              <a:rPr lang="es-MX" dirty="0"/>
              <a:t>¿Cuáles son nuestros canales?</a:t>
            </a:r>
          </a:p>
          <a:p>
            <a:r>
              <a:rPr lang="es-MX" dirty="0"/>
              <a:t>¿Cuáles son nuestras fuentes de ingresos?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F016A7-6BB3-4C96-A003-2CAD4EA37AE0}"/>
              </a:ext>
            </a:extLst>
          </p:cNvPr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794D4D-737D-4009-868A-BFCB3C673B45}"/>
              </a:ext>
            </a:extLst>
          </p:cNvPr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3F19B4-8914-4100-A0AA-50F94C15EF1A}"/>
              </a:ext>
            </a:extLst>
          </p:cNvPr>
          <p:cNvSpPr txBox="1"/>
          <p:nvPr/>
        </p:nvSpPr>
        <p:spPr>
          <a:xfrm>
            <a:off x="643468" y="3089198"/>
            <a:ext cx="680155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050" b="0" i="0" dirty="0">
                <a:effectLst/>
                <a:latin typeface="Roboto" panose="02000000000000000000" pitchFamily="2" charset="0"/>
              </a:rPr>
              <a:t>Programación</a:t>
            </a:r>
            <a:r>
              <a:rPr lang="es-MX" sz="1050" dirty="0">
                <a:latin typeface="Roboto" panose="02000000000000000000" pitchFamily="2" charset="0"/>
              </a:rPr>
              <a:t> de la plataforma, producción del producto, creación del flujo de trabajo del servicio. Publicidad y manejo de las redes sociales, estrategia digital y de relación con el cliente.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050" b="0" i="0" dirty="0">
                <a:effectLst/>
                <a:latin typeface="Roboto" panose="02000000000000000000" pitchFamily="2" charset="0"/>
              </a:rPr>
              <a:t>Gestión y mantenimiento de la plataforma. Gestión de mensajes por parte de los clientes.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050" b="0" i="0" dirty="0">
                <a:effectLst/>
                <a:latin typeface="Roboto" panose="02000000000000000000" pitchFamily="2" charset="0"/>
              </a:rPr>
              <a:t>Producción: Relacionadas con el diseño, realización y entrega de un producto en cantidades</a:t>
            </a:r>
            <a:br>
              <a:rPr lang="es-MX" sz="1050" b="0" i="0" dirty="0">
                <a:effectLst/>
                <a:latin typeface="Roboto" panose="02000000000000000000" pitchFamily="2" charset="0"/>
              </a:rPr>
            </a:br>
            <a:r>
              <a:rPr lang="es-MX" sz="1050" b="0" i="0" dirty="0">
                <a:effectLst/>
                <a:latin typeface="Roboto" panose="02000000000000000000" pitchFamily="2" charset="0"/>
              </a:rPr>
              <a:t>Solución de problemas: Relacionadas con la solución de problemas a los clientes, operaciones de consultoría, hospitales y otras organizaciones de servicio.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050" b="0" i="0" dirty="0">
                <a:effectLst/>
                <a:latin typeface="Roboto" panose="02000000000000000000" pitchFamily="2" charset="0"/>
              </a:rPr>
              <a:t>Plataforma/Red: Modelos de negocios diseñados con una plataforma como recurso clave.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050" b="0" i="0" dirty="0">
                <a:effectLst/>
                <a:latin typeface="Roboto" panose="02000000000000000000" pitchFamily="2" charset="0"/>
              </a:rPr>
              <a:t>1- Para que nuestra propuesta de valor funcione correctamente, ¿qué actividades debemos desarrollar?</a:t>
            </a:r>
            <a:br>
              <a:rPr lang="es-MX" sz="1050" b="0" i="0" dirty="0">
                <a:effectLst/>
                <a:latin typeface="Roboto" panose="02000000000000000000" pitchFamily="2" charset="0"/>
              </a:rPr>
            </a:br>
            <a:r>
              <a:rPr lang="es-MX" sz="1050" b="0" i="0" dirty="0">
                <a:effectLst/>
                <a:latin typeface="Roboto" panose="02000000000000000000" pitchFamily="2" charset="0"/>
              </a:rPr>
              <a:t>Por lo tanto, si su propuesta de valor apunta a un posicionamiento de productos de alta calidad, las actividades tales como la marca, la búsqueda de proveedores de calidad, la formación de la fuerza de ventas y el control de calidad pueden ser consideradas clave.</a:t>
            </a:r>
          </a:p>
        </p:txBody>
      </p:sp>
    </p:spTree>
    <p:extLst>
      <p:ext uri="{BB962C8B-B14F-4D97-AF65-F5344CB8AC3E}">
        <p14:creationId xmlns:p14="http://schemas.microsoft.com/office/powerpoint/2010/main" val="412353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67580" y="618019"/>
            <a:ext cx="705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2.8 Socios y Aliados clave</a:t>
            </a:r>
            <a:endParaRPr lang="es-CO" sz="2800" b="1" i="0" dirty="0">
              <a:solidFill>
                <a:srgbClr val="333333"/>
              </a:solidFill>
              <a:effectLst/>
              <a:latin typeface="Playfair Display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60401" y="2732889"/>
            <a:ext cx="7840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1200" b="0" i="0" dirty="0">
                <a:effectLst/>
                <a:latin typeface="Roboto" panose="02000000000000000000" pitchFamily="2" charset="0"/>
              </a:rPr>
              <a:t>Describe la red de proveedores y socios que hacen que un modelo de negocio funcione. Las empresas suelen crean alianzas para optimizar sus modelos de negocio, reducir el riesgo o adquirir recursos.</a:t>
            </a:r>
          </a:p>
          <a:p>
            <a:pPr algn="l"/>
            <a:endParaRPr lang="es-MX" sz="1200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s-MX" sz="1200" b="0" i="0" dirty="0">
                <a:effectLst/>
                <a:latin typeface="Roboto" panose="02000000000000000000" pitchFamily="2" charset="0"/>
              </a:rPr>
              <a:t>Podemos distinguir cuatro tipos diferentes de alianzas:</a:t>
            </a:r>
            <a:br>
              <a:rPr lang="es-MX" sz="1200" b="0" i="0" dirty="0">
                <a:effectLst/>
                <a:latin typeface="Roboto" panose="02000000000000000000" pitchFamily="2" charset="0"/>
              </a:rPr>
            </a:br>
            <a:r>
              <a:rPr lang="es-MX" sz="1200" b="0" i="0" dirty="0">
                <a:effectLst/>
                <a:latin typeface="Roboto" panose="02000000000000000000" pitchFamily="2" charset="0"/>
              </a:rPr>
              <a:t>● Alianzas estratégicas entre empresas no competidoras</a:t>
            </a:r>
            <a:br>
              <a:rPr lang="es-MX" sz="1200" b="0" i="0" dirty="0">
                <a:effectLst/>
                <a:latin typeface="Roboto" panose="02000000000000000000" pitchFamily="2" charset="0"/>
              </a:rPr>
            </a:br>
            <a:r>
              <a:rPr lang="es-MX" sz="1200" b="0" i="0" dirty="0">
                <a:effectLst/>
                <a:latin typeface="Roboto" panose="02000000000000000000" pitchFamily="2" charset="0"/>
              </a:rPr>
              <a:t>● Alianzas estratégicas entre competidores</a:t>
            </a:r>
            <a:br>
              <a:rPr lang="es-MX" sz="1200" b="0" i="0" dirty="0">
                <a:effectLst/>
                <a:latin typeface="Roboto" panose="02000000000000000000" pitchFamily="2" charset="0"/>
              </a:rPr>
            </a:br>
            <a:r>
              <a:rPr lang="es-MX" sz="1200" b="0" i="0" dirty="0">
                <a:effectLst/>
                <a:latin typeface="Roboto" panose="02000000000000000000" pitchFamily="2" charset="0"/>
              </a:rPr>
              <a:t>● Alianzas entre empresas para desarrollar nuevos negocios</a:t>
            </a:r>
            <a:br>
              <a:rPr lang="es-MX" sz="1200" b="0" i="0" dirty="0">
                <a:effectLst/>
                <a:latin typeface="Roboto" panose="02000000000000000000" pitchFamily="2" charset="0"/>
              </a:rPr>
            </a:br>
            <a:r>
              <a:rPr lang="es-MX" sz="1200" b="0" i="0" dirty="0">
                <a:effectLst/>
                <a:latin typeface="Roboto" panose="02000000000000000000" pitchFamily="2" charset="0"/>
              </a:rPr>
              <a:t>● Relaciones de comprador-proveedor para asegurar disponibilidad de materiales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21852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E3D0A2-6E94-4EF6-B59E-8F85649340F8}"/>
              </a:ext>
            </a:extLst>
          </p:cNvPr>
          <p:cNvSpPr txBox="1"/>
          <p:nvPr/>
        </p:nvSpPr>
        <p:spPr>
          <a:xfrm>
            <a:off x="660400" y="1451308"/>
            <a:ext cx="79981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¿Quiénes son nuestros socios clave en el mercado?</a:t>
            </a:r>
          </a:p>
          <a:p>
            <a:r>
              <a:rPr lang="es-MX" dirty="0"/>
              <a:t>¿Quiénes son nuestros proveedores?</a:t>
            </a:r>
          </a:p>
          <a:p>
            <a:r>
              <a:rPr lang="es-MX" dirty="0"/>
              <a:t>¿Qué tipo de actividades realizan nuestros socios?</a:t>
            </a:r>
          </a:p>
          <a:p>
            <a:r>
              <a:rPr lang="es-MX" dirty="0"/>
              <a:t>¿Con quien tendríamos que tener alianzas estratégicas ?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4194F5-ACFC-4563-8B60-CA865CA1CD20}"/>
              </a:ext>
            </a:extLst>
          </p:cNvPr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0F8A7F-B682-45CD-BA67-2095D96F36B0}"/>
              </a:ext>
            </a:extLst>
          </p:cNvPr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</p:spTree>
    <p:extLst>
      <p:ext uri="{BB962C8B-B14F-4D97-AF65-F5344CB8AC3E}">
        <p14:creationId xmlns:p14="http://schemas.microsoft.com/office/powerpoint/2010/main" val="369680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67580" y="618019"/>
            <a:ext cx="705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2.9 Estructura de costos</a:t>
            </a:r>
            <a:endParaRPr lang="es-CO" sz="2800" b="1" i="0" dirty="0">
              <a:solidFill>
                <a:srgbClr val="333333"/>
              </a:solidFill>
              <a:effectLst/>
              <a:latin typeface="Playfair Display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51934" y="2506056"/>
            <a:ext cx="784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MX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Describe todos los costos incurridos para operar un modelo de negocio la identificación y el ordenamiento de los costos los rubros y tipos fijo variable se me fijo serán claves para la decisión relacionadas a la eficiencia y a la escalabilidad del modelo.  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21852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E3D0A2-6E94-4EF6-B59E-8F85649340F8}"/>
              </a:ext>
            </a:extLst>
          </p:cNvPr>
          <p:cNvSpPr txBox="1"/>
          <p:nvPr/>
        </p:nvSpPr>
        <p:spPr>
          <a:xfrm>
            <a:off x="660400" y="1451308"/>
            <a:ext cx="79981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¿Cuáles son los costes más importantes dentro de nuestro modelo de negocio?</a:t>
            </a:r>
          </a:p>
          <a:p>
            <a:r>
              <a:rPr lang="es-MX" dirty="0"/>
              <a:t>¿Qué recursos clave son los más costosos?</a:t>
            </a:r>
          </a:p>
          <a:p>
            <a:r>
              <a:rPr lang="es-MX" dirty="0"/>
              <a:t>¿Qué actividades clave son las más costosas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752C22A-2949-4F3A-AB62-5F3C278E3054}"/>
              </a:ext>
            </a:extLst>
          </p:cNvPr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922DEB-C891-4E0C-A49B-A4442FA9B3F0}"/>
              </a:ext>
            </a:extLst>
          </p:cNvPr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98BF13-BAD4-404E-B630-212443D55869}"/>
              </a:ext>
            </a:extLst>
          </p:cNvPr>
          <p:cNvSpPr txBox="1"/>
          <p:nvPr/>
        </p:nvSpPr>
        <p:spPr>
          <a:xfrm>
            <a:off x="660399" y="3468355"/>
            <a:ext cx="66209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200" b="0" i="0" dirty="0">
                <a:effectLst/>
                <a:latin typeface="Roboto" panose="02000000000000000000" pitchFamily="2" charset="0"/>
              </a:rPr>
              <a:t>Estructura de costos: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Roboto" panose="02000000000000000000" pitchFamily="2" charset="0"/>
              </a:rPr>
              <a:t> Costos fijos: No tiene relación con el volumen de producción.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Roboto" panose="02000000000000000000" pitchFamily="2" charset="0"/>
              </a:rPr>
              <a:t> Costos variables: Tiene relación con el volumen de producción.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Roboto" panose="02000000000000000000" pitchFamily="2" charset="0"/>
              </a:rPr>
              <a:t> Economías de escala: Hacen referencia a la cantidad producida, mas a menor coste.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Roboto" panose="02000000000000000000" pitchFamily="2" charset="0"/>
              </a:rPr>
              <a:t> Economía de amplitud: Reducción de costos, se optimiza los recursos.</a:t>
            </a:r>
          </a:p>
        </p:txBody>
      </p:sp>
    </p:spTree>
    <p:extLst>
      <p:ext uri="{BB962C8B-B14F-4D97-AF65-F5344CB8AC3E}">
        <p14:creationId xmlns:p14="http://schemas.microsoft.com/office/powerpoint/2010/main" val="424185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nvas matriz modelo negocio - ejemplo UBER - YouTube">
            <a:extLst>
              <a:ext uri="{FF2B5EF4-FFF2-40B4-BE49-F238E27FC236}">
                <a16:creationId xmlns:a16="http://schemas.microsoft.com/office/drawing/2014/main" id="{22541698-8BCE-405A-B55C-5B50FE06D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7" b="8176"/>
          <a:stretch/>
        </p:blipFill>
        <p:spPr bwMode="auto">
          <a:xfrm>
            <a:off x="778933" y="244682"/>
            <a:ext cx="7405511" cy="465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56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307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3. Cibergrafía 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69244" y="1595739"/>
            <a:ext cx="7574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Título del proyecto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889748" y="2745564"/>
            <a:ext cx="2389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</a:t>
            </a: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 </a:t>
            </a: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 </a:t>
            </a: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 </a:t>
            </a: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 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977333" y="251712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82A249D-80B7-4AB0-A579-B01577492F15}"/>
              </a:ext>
            </a:extLst>
          </p:cNvPr>
          <p:cNvSpPr/>
          <p:nvPr/>
        </p:nvSpPr>
        <p:spPr>
          <a:xfrm>
            <a:off x="6667286" y="3845498"/>
            <a:ext cx="1693279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BCEEF4-1912-4DA5-9BCD-EBDA01D68909}"/>
              </a:ext>
            </a:extLst>
          </p:cNvPr>
          <p:cNvSpPr txBox="1"/>
          <p:nvPr/>
        </p:nvSpPr>
        <p:spPr>
          <a:xfrm>
            <a:off x="6667285" y="3959491"/>
            <a:ext cx="169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996B6F4-2674-46B5-8089-3D8ADDB20BF9}"/>
              </a:ext>
            </a:extLst>
          </p:cNvPr>
          <p:cNvSpPr txBox="1"/>
          <p:nvPr/>
        </p:nvSpPr>
        <p:spPr>
          <a:xfrm>
            <a:off x="820366" y="144141"/>
            <a:ext cx="750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Tabla de Contenido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FF8128-E909-4D1E-8609-C3B77E29CD5B}"/>
              </a:ext>
            </a:extLst>
          </p:cNvPr>
          <p:cNvSpPr/>
          <p:nvPr/>
        </p:nvSpPr>
        <p:spPr>
          <a:xfrm>
            <a:off x="820366" y="7904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9EA91C5-32C4-4673-B3B1-51A6129678BB}"/>
              </a:ext>
            </a:extLst>
          </p:cNvPr>
          <p:cNvSpPr/>
          <p:nvPr/>
        </p:nvSpPr>
        <p:spPr>
          <a:xfrm>
            <a:off x="7175286" y="4308442"/>
            <a:ext cx="1693279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B70D80-26C5-4D6A-A216-D7FE24ED5D88}"/>
              </a:ext>
            </a:extLst>
          </p:cNvPr>
          <p:cNvSpPr txBox="1"/>
          <p:nvPr/>
        </p:nvSpPr>
        <p:spPr>
          <a:xfrm>
            <a:off x="7175285" y="4422435"/>
            <a:ext cx="169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160EAB-BD23-408C-A527-0DB3BF228FC5}"/>
              </a:ext>
            </a:extLst>
          </p:cNvPr>
          <p:cNvSpPr txBox="1"/>
          <p:nvPr/>
        </p:nvSpPr>
        <p:spPr>
          <a:xfrm>
            <a:off x="723607" y="840521"/>
            <a:ext cx="2951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1. Componente Técnico funcional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CDB43AF-E6A1-4595-90CA-5EB83A85D008}"/>
              </a:ext>
            </a:extLst>
          </p:cNvPr>
          <p:cNvSpPr txBox="1"/>
          <p:nvPr/>
        </p:nvSpPr>
        <p:spPr>
          <a:xfrm>
            <a:off x="723607" y="2115401"/>
            <a:ext cx="2094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2. Componente </a:t>
            </a:r>
            <a:r>
              <a:rPr lang="es-CO" sz="1600" dirty="0" err="1"/>
              <a:t>Canvas</a:t>
            </a:r>
            <a:endParaRPr lang="es-CO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4EA95BA-F6F6-4317-A1D8-F30157F5155A}"/>
              </a:ext>
            </a:extLst>
          </p:cNvPr>
          <p:cNvSpPr txBox="1"/>
          <p:nvPr/>
        </p:nvSpPr>
        <p:spPr>
          <a:xfrm>
            <a:off x="1301905" y="2371464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2.1 Segmento de clientes</a:t>
            </a:r>
          </a:p>
          <a:p>
            <a:r>
              <a:rPr lang="es-MX" sz="1600" dirty="0"/>
              <a:t>2.2 Propuesta de valor</a:t>
            </a:r>
          </a:p>
          <a:p>
            <a:r>
              <a:rPr lang="es-MX" sz="1600" dirty="0"/>
              <a:t>2.3 Canales de distribución y comunicación</a:t>
            </a:r>
          </a:p>
          <a:p>
            <a:r>
              <a:rPr lang="es-MX" sz="1600" dirty="0"/>
              <a:t>2.4 Relación con el cliente</a:t>
            </a:r>
          </a:p>
          <a:p>
            <a:r>
              <a:rPr lang="es-MX" sz="1600" dirty="0"/>
              <a:t>2.5 Flujo de ingreso</a:t>
            </a:r>
          </a:p>
          <a:p>
            <a:r>
              <a:rPr lang="es-MX" sz="1600" dirty="0"/>
              <a:t>2.6 Recursos clave</a:t>
            </a:r>
          </a:p>
          <a:p>
            <a:r>
              <a:rPr lang="es-MX" sz="1600" dirty="0"/>
              <a:t>2.7 Actividades claves</a:t>
            </a:r>
          </a:p>
          <a:p>
            <a:r>
              <a:rPr lang="es-MX" sz="1600" dirty="0"/>
              <a:t>2.8 Socios y Aliados clave</a:t>
            </a:r>
          </a:p>
          <a:p>
            <a:r>
              <a:rPr lang="es-MX" sz="1600" dirty="0"/>
              <a:t>2.9 Estructura de costos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AA77FAA-A29B-4B42-84CA-37D437F3049F}"/>
              </a:ext>
            </a:extLst>
          </p:cNvPr>
          <p:cNvSpPr txBox="1"/>
          <p:nvPr/>
        </p:nvSpPr>
        <p:spPr>
          <a:xfrm>
            <a:off x="1301905" y="1101023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1.1 Presentación del proyecto </a:t>
            </a:r>
          </a:p>
          <a:p>
            <a:r>
              <a:rPr lang="es-MX" sz="1600" dirty="0"/>
              <a:t>      1.1.1 ¿ Cuál es el problema? </a:t>
            </a:r>
          </a:p>
          <a:p>
            <a:r>
              <a:rPr lang="es-MX" sz="1600" dirty="0"/>
              <a:t>      1.1.2 ¿Cuál es la solución? </a:t>
            </a:r>
          </a:p>
          <a:p>
            <a:r>
              <a:rPr lang="es-MX" sz="1600" dirty="0"/>
              <a:t>      1.1.3 ¿Cuál es su funcionamiento?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A3F6D90-5795-46A6-9208-AA6786D591B7}"/>
              </a:ext>
            </a:extLst>
          </p:cNvPr>
          <p:cNvSpPr txBox="1"/>
          <p:nvPr/>
        </p:nvSpPr>
        <p:spPr>
          <a:xfrm>
            <a:off x="723607" y="4590680"/>
            <a:ext cx="1335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3. Cibergrafía </a:t>
            </a:r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90968" y="1180671"/>
            <a:ext cx="6674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</a:rPr>
              <a:t>1. Componente Técnico funcional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637795" y="3038504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E4C28C-C34E-4958-A32F-F807E205C84F}"/>
              </a:ext>
            </a:extLst>
          </p:cNvPr>
          <p:cNvSpPr/>
          <p:nvPr/>
        </p:nvSpPr>
        <p:spPr>
          <a:xfrm>
            <a:off x="6667286" y="3845498"/>
            <a:ext cx="1693279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C26DCC-07FF-4CCB-97B6-8153611BEC99}"/>
              </a:ext>
            </a:extLst>
          </p:cNvPr>
          <p:cNvSpPr txBox="1"/>
          <p:nvPr/>
        </p:nvSpPr>
        <p:spPr>
          <a:xfrm>
            <a:off x="6667285" y="3959491"/>
            <a:ext cx="169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</p:spTree>
    <p:extLst>
      <p:ext uri="{BB962C8B-B14F-4D97-AF65-F5344CB8AC3E}">
        <p14:creationId xmlns:p14="http://schemas.microsoft.com/office/powerpoint/2010/main" val="286900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67581" y="618019"/>
            <a:ext cx="5222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1.1 Presentación del proyecto </a:t>
            </a:r>
          </a:p>
          <a:p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Textos en Calibri,</a:t>
            </a:r>
            <a:r>
              <a:rPr kumimoji="0" lang="es-ES" sz="1600" b="0" i="0" u="none" strike="noStrike" cap="none" spc="0" normalizeH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en gris oscuro. Puede reemplazar la imagen por una fotografía alusiva al tema que se está tratando. </a:t>
            </a:r>
            <a:r>
              <a:rPr lang="es-ES" sz="1600" b="0" dirty="0">
                <a:solidFill>
                  <a:srgbClr val="404040"/>
                </a:solidFill>
                <a:latin typeface="Calibir"/>
                <a:cs typeface="Calibir"/>
              </a:rPr>
              <a:t>Al reemplazar la foto tenga cuidado de colocarlo debajo del logo del SENA, que debe ir en la esquina superior derecha en blanco.</a:t>
            </a:r>
            <a:r>
              <a:rPr kumimoji="0" lang="es-ES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21852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B6FB1B-D713-4F48-AC7C-32955FE9E1E8}"/>
              </a:ext>
            </a:extLst>
          </p:cNvPr>
          <p:cNvSpPr txBox="1"/>
          <p:nvPr/>
        </p:nvSpPr>
        <p:spPr>
          <a:xfrm>
            <a:off x="767581" y="1482036"/>
            <a:ext cx="355048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1.1.1 ¿Cuál es el problema?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EFAB1A-00D8-48C9-9E68-6F3311573FFF}"/>
              </a:ext>
            </a:extLst>
          </p:cNvPr>
          <p:cNvSpPr txBox="1"/>
          <p:nvPr/>
        </p:nvSpPr>
        <p:spPr>
          <a:xfrm>
            <a:off x="4667705" y="1482036"/>
            <a:ext cx="355048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1.1.2 ¿Cuál es la solución?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0746AFB-2F88-408C-A57C-06CC4EA6299E}"/>
              </a:ext>
            </a:extLst>
          </p:cNvPr>
          <p:cNvSpPr txBox="1"/>
          <p:nvPr/>
        </p:nvSpPr>
        <p:spPr>
          <a:xfrm>
            <a:off x="4667705" y="2109434"/>
            <a:ext cx="3743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Textos en Calibri,</a:t>
            </a:r>
            <a:r>
              <a:rPr kumimoji="0" lang="es-ES" sz="1600" b="0" i="0" u="none" strike="noStrike" cap="none" spc="0" normalizeH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en gris oscuro. Puede reemplazar la imagen por una fotografía alusiva al tema que se está tratando. </a:t>
            </a:r>
            <a:r>
              <a:rPr lang="es-ES" sz="1600" b="0" dirty="0">
                <a:solidFill>
                  <a:srgbClr val="404040"/>
                </a:solidFill>
                <a:latin typeface="Calibir"/>
                <a:cs typeface="Calibir"/>
              </a:rPr>
              <a:t>Al reemplazar la foto tenga cuidado de colocarlo debajo del logo del SENA, que debe ir en la esquina superior derecha en blanco.</a:t>
            </a:r>
            <a:r>
              <a:rPr kumimoji="0" lang="es-ES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8330DD5-A043-4CF3-8AF3-93145EDBC7C6}"/>
              </a:ext>
            </a:extLst>
          </p:cNvPr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A9D555-3F5D-4358-B5F6-22E4CAA72919}"/>
              </a:ext>
            </a:extLst>
          </p:cNvPr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71491" y="2109434"/>
            <a:ext cx="3743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Textos en Calibri,</a:t>
            </a:r>
            <a:r>
              <a:rPr kumimoji="0" lang="es-ES" sz="1600" b="0" i="0" u="none" strike="noStrike" cap="none" spc="0" normalizeH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en gris oscuro. Puede reemplazar la imagen por una fotografía alusiva al tema que se está tratando. </a:t>
            </a:r>
            <a:r>
              <a:rPr lang="es-ES" sz="1600" b="0" dirty="0">
                <a:solidFill>
                  <a:srgbClr val="404040"/>
                </a:solidFill>
                <a:latin typeface="Calibir"/>
                <a:cs typeface="Calibir"/>
              </a:rPr>
              <a:t>Al reemplazar la foto tenga cuidado de colocarlo debajo del logo del SENA, que debe ir en la esquina superior derecha en blanco.</a:t>
            </a:r>
            <a:r>
              <a:rPr kumimoji="0" lang="es-ES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07914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B6FB1B-D713-4F48-AC7C-32955FE9E1E8}"/>
              </a:ext>
            </a:extLst>
          </p:cNvPr>
          <p:cNvSpPr txBox="1"/>
          <p:nvPr/>
        </p:nvSpPr>
        <p:spPr>
          <a:xfrm>
            <a:off x="771491" y="643237"/>
            <a:ext cx="458328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1.1.3 ¿Cuál es su funcionamiento? </a:t>
            </a:r>
          </a:p>
        </p:txBody>
      </p:sp>
    </p:spTree>
    <p:extLst>
      <p:ext uri="{BB962C8B-B14F-4D97-AF65-F5344CB8AC3E}">
        <p14:creationId xmlns:p14="http://schemas.microsoft.com/office/powerpoint/2010/main" val="302395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90967" y="1584567"/>
            <a:ext cx="7230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chemeClr val="bg1"/>
                </a:solidFill>
              </a:rPr>
              <a:t>2. Componentes </a:t>
            </a:r>
            <a:r>
              <a:rPr lang="es-CO" sz="5400" b="1" dirty="0" err="1">
                <a:solidFill>
                  <a:schemeClr val="bg1"/>
                </a:solidFill>
              </a:rPr>
              <a:t>Canvas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90968" y="2670167"/>
            <a:ext cx="312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FFFF"/>
                </a:solidFill>
              </a:rPr>
              <a:t>Metodología de negocio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78552" y="2518086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5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67580" y="618019"/>
            <a:ext cx="705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2.1 Segmento de Clientes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84545" y="2586598"/>
            <a:ext cx="7574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Para resolver este punto es importante descargar y diligenciar el documento titulado</a:t>
            </a:r>
            <a:r>
              <a:rPr lang="es-ES" sz="1600" dirty="0">
                <a:latin typeface="Calibir"/>
                <a:ea typeface="Helvetica Neue"/>
                <a:cs typeface="Calibir"/>
                <a:sym typeface="Helvetica Neue"/>
              </a:rPr>
              <a:t> “Matriz de segmentación CME” Ubicado en el siguiente enlace:</a:t>
            </a:r>
            <a:r>
              <a:rPr kumimoji="0" lang="es-ES" sz="1600" b="1" i="0" u="none" strike="noStrike" cap="none" spc="0" normalizeH="0" baseline="0" dirty="0">
                <a:ln>
                  <a:noFill/>
                </a:ln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943239" hangingPunct="0"/>
            <a:endParaRPr kumimoji="0" lang="es-ES" sz="1600" b="1" i="0" u="none" strike="noStrike" cap="none" spc="0" normalizeH="0" baseline="0" dirty="0">
              <a:ln>
                <a:noFill/>
              </a:ln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lang="es-ES" sz="1600" b="1" dirty="0">
                <a:latin typeface="Calibir"/>
                <a:ea typeface="Helvetica Neue"/>
                <a:cs typeface="Calibir"/>
                <a:sym typeface="Helvetica Neue"/>
              </a:rPr>
              <a:t>Una vez lo descargue y lo diligencie, copie y pegue el cuadro de segmentación en este espacio o en si lo prefiere realice un pantallazo y péguelo en formato imagen. </a:t>
            </a:r>
            <a:endParaRPr kumimoji="0" lang="es-ES" sz="1600" b="1" i="0" u="none" strike="noStrike" cap="none" spc="0" normalizeH="0" baseline="0" dirty="0">
              <a:ln>
                <a:noFill/>
              </a:ln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21852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51BF89-B5C4-4507-BAAA-D6B47C2A927C}"/>
              </a:ext>
            </a:extLst>
          </p:cNvPr>
          <p:cNvSpPr txBox="1"/>
          <p:nvPr/>
        </p:nvSpPr>
        <p:spPr>
          <a:xfrm>
            <a:off x="859075" y="1463754"/>
            <a:ext cx="59819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¿A quién me dirijo?</a:t>
            </a:r>
          </a:p>
          <a:p>
            <a:r>
              <a:rPr lang="es-MX" dirty="0"/>
              <a:t>¿Para quién estamos creando valor?</a:t>
            </a:r>
          </a:p>
          <a:p>
            <a:r>
              <a:rPr lang="es-MX" dirty="0"/>
              <a:t>¿Quiénes son nuestros clientes más importantes?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870D7FB-CCE7-49FD-9700-E35D87A190D3}"/>
              </a:ext>
            </a:extLst>
          </p:cNvPr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63AC13-5D54-4D6F-9E2A-EB50BF72A9DE}"/>
              </a:ext>
            </a:extLst>
          </p:cNvPr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13" name="CuadroTexto 12">
            <a:hlinkClick r:id="rId2"/>
            <a:extLst>
              <a:ext uri="{FF2B5EF4-FFF2-40B4-BE49-F238E27FC236}">
                <a16:creationId xmlns:a16="http://schemas.microsoft.com/office/drawing/2014/main" id="{6AF998C7-9FA9-4831-96F1-0C46145DA081}"/>
              </a:ext>
            </a:extLst>
          </p:cNvPr>
          <p:cNvSpPr txBox="1"/>
          <p:nvPr/>
        </p:nvSpPr>
        <p:spPr>
          <a:xfrm>
            <a:off x="2105378" y="41485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hlinkClick r:id="rId2"/>
              </a:rPr>
              <a:t>https://bit.ly/MatrizSegmentacion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085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67580" y="356409"/>
            <a:ext cx="705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2.2 Propuesta de valor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60400" y="2560087"/>
            <a:ext cx="7840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MX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La propuesta de valor debe tener estás tres características: Relevante, Diferente y Creíble</a:t>
            </a:r>
          </a:p>
          <a:p>
            <a:pPr algn="just" defTabSz="943239" hangingPunct="0"/>
            <a:r>
              <a:rPr kumimoji="0" lang="es-MX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Relevancia </a:t>
            </a:r>
            <a:r>
              <a:rPr kumimoji="0" lang="es-MX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: Explica cómo tu producto o servicio resuelve los problemas del cliente o mejora su situación.</a:t>
            </a:r>
          </a:p>
          <a:p>
            <a:pPr algn="just" defTabSz="943239" hangingPunct="0"/>
            <a:r>
              <a:rPr kumimoji="0" lang="es-MX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Valor </a:t>
            </a:r>
            <a:r>
              <a:rPr kumimoji="0" lang="es-MX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: Específica claramente un beneficio.</a:t>
            </a:r>
          </a:p>
          <a:p>
            <a:pPr algn="just" defTabSz="943239" hangingPunct="0"/>
            <a:r>
              <a:rPr kumimoji="0" lang="es-MX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Diferenciación</a:t>
            </a:r>
            <a:r>
              <a:rPr kumimoji="0" lang="es-MX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: Cuenta al cliente ideal porqué debe elegirte a ti y no a la competencia.</a:t>
            </a:r>
          </a:p>
          <a:p>
            <a:pPr algn="just" defTabSz="943239" hangingPunct="0"/>
            <a:r>
              <a:rPr kumimoji="0" lang="es-MX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Ejemplos de propuesta de valor :</a:t>
            </a:r>
          </a:p>
          <a:p>
            <a:pPr algn="just" defTabSz="943239" hangingPunct="0"/>
            <a:r>
              <a:rPr kumimoji="0" lang="es-MX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Google : </a:t>
            </a:r>
            <a:r>
              <a:rPr lang="es-MX" sz="1600" b="0" i="0" dirty="0">
                <a:solidFill>
                  <a:srgbClr val="222222"/>
                </a:solidFill>
                <a:effectLst/>
                <a:latin typeface="Poppins"/>
              </a:rPr>
              <a:t>La principal propuesta de valor para los usuarios es el uso gratuito del motor de búsqueda de Google.</a:t>
            </a:r>
          </a:p>
          <a:p>
            <a:pPr algn="just" defTabSz="943239" hangingPunct="0"/>
            <a:r>
              <a:rPr kumimoji="0" lang="es-MX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Uber: </a:t>
            </a:r>
            <a:r>
              <a:rPr kumimoji="0" lang="es-MX" sz="160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La propuesta de valor está en que el usuario gestiona su viaje sin intermediarios.</a:t>
            </a:r>
            <a:endParaRPr kumimoji="0" lang="es-ES" sz="160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85676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E3D0A2-6E94-4EF6-B59E-8F85649340F8}"/>
              </a:ext>
            </a:extLst>
          </p:cNvPr>
          <p:cNvSpPr txBox="1"/>
          <p:nvPr/>
        </p:nvSpPr>
        <p:spPr>
          <a:xfrm>
            <a:off x="660400" y="1017142"/>
            <a:ext cx="79981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¿Qué valor estamos ofreciendo a nuestros clientes?</a:t>
            </a:r>
          </a:p>
          <a:p>
            <a:r>
              <a:rPr lang="es-MX" dirty="0"/>
              <a:t>¿Qué problema resolvemos?</a:t>
            </a:r>
          </a:p>
          <a:p>
            <a:r>
              <a:rPr lang="es-MX" dirty="0"/>
              <a:t>¿Cuál es la necesidad que satisfacemos?</a:t>
            </a:r>
          </a:p>
          <a:p>
            <a:r>
              <a:rPr lang="es-MX" dirty="0"/>
              <a:t>¿Qué beneficios aporta el producto y/o servicio que estamos ofreciendo?</a:t>
            </a:r>
          </a:p>
          <a:p>
            <a:r>
              <a:rPr lang="es-MX" dirty="0"/>
              <a:t>¿Cuál es el factor diferencial del producto o servicio? ¿ Qué tenemos de diferente?  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6A8C2F1-A05D-4A71-A99F-09648F948625}"/>
              </a:ext>
            </a:extLst>
          </p:cNvPr>
          <p:cNvSpPr/>
          <p:nvPr/>
        </p:nvSpPr>
        <p:spPr>
          <a:xfrm>
            <a:off x="8048977" y="4679962"/>
            <a:ext cx="1016001" cy="277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9E3DBD-F0C8-4E5C-A876-957D03BD9C3E}"/>
              </a:ext>
            </a:extLst>
          </p:cNvPr>
          <p:cNvSpPr txBox="1"/>
          <p:nvPr/>
        </p:nvSpPr>
        <p:spPr>
          <a:xfrm>
            <a:off x="7921058" y="46799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</p:spTree>
    <p:extLst>
      <p:ext uri="{BB962C8B-B14F-4D97-AF65-F5344CB8AC3E}">
        <p14:creationId xmlns:p14="http://schemas.microsoft.com/office/powerpoint/2010/main" val="869622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1483</Words>
  <Application>Microsoft Office PowerPoint</Application>
  <PresentationFormat>Presentación en pantalla (16:9)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Calibir</vt:lpstr>
      <vt:lpstr>Calibri</vt:lpstr>
      <vt:lpstr>Playfair Display</vt:lpstr>
      <vt:lpstr>Poppins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Nicolas David Tunjo Arboleda</cp:lastModifiedBy>
  <cp:revision>76</cp:revision>
  <dcterms:created xsi:type="dcterms:W3CDTF">2019-11-27T03:16:21Z</dcterms:created>
  <dcterms:modified xsi:type="dcterms:W3CDTF">2021-08-23T22:27:13Z</dcterms:modified>
</cp:coreProperties>
</file>