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XtUxDdIGhOkaFeD1XqHyXRYzH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D6A9FF-53CB-42B6-A65A-F2F8605B9D7A}">
  <a:tblStyle styleId="{0FD6A9FF-53CB-42B6-A65A-F2F8605B9D7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c6db2fd1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c6db2fd1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4c6db2fd1b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2"/>
          <p:cNvPicPr preferRelativeResize="0"/>
          <p:nvPr/>
        </p:nvPicPr>
        <p:blipFill rotWithShape="1">
          <a:blip r:embed="rId2">
            <a:alphaModFix/>
          </a:blip>
          <a:srcRect b="81517" l="88730" r="0" t="0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" name="Google Shape;26;p25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" name="Google Shape;27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comicomicomicomi10@gmail.com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rticulacionsena.com/" TargetMode="External"/><Relationship Id="rId4" Type="http://schemas.openxmlformats.org/officeDocument/2006/relationships/hyperlink" Target="https://www.youtube.com/user/Nicolastunjo" TargetMode="External"/><Relationship Id="rId5" Type="http://schemas.openxmlformats.org/officeDocument/2006/relationships/hyperlink" Target="https://blog.hubspot.es/sales/flujo-ingresos" TargetMode="External"/><Relationship Id="rId6" Type="http://schemas.openxmlformats.org/officeDocument/2006/relationships/hyperlink" Target="https://conekta.com/blog/medios-de-pag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5463844" y="901909"/>
            <a:ext cx="27569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COMI COMI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o.remove.bg/downloads/82d5b541-ed5f-40a1-8a2d-00308fe078ef/image-removebg-preview.png"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375" y="3661063"/>
            <a:ext cx="748145" cy="74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/>
        </p:nvSpPr>
        <p:spPr>
          <a:xfrm>
            <a:off x="767580" y="618019"/>
            <a:ext cx="7055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 </a:t>
            </a:r>
            <a:r>
              <a:rPr b="1" i="0" lang="es-CO" sz="28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Canales de distribución y comunicación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844924" y="1107287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767580" y="1328767"/>
            <a:ext cx="7998300" cy="2800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El proyecto Comi Comi implementara la estrategia de comunicación con el cliente  haciendo uso de los siguientes canales: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WhatsApp: Será el principal canal de comunicación con el cliente, estará enlazado con el aplicativo web y permitirá tener una relación con el cliente más cercana.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Instagram: Con este canal se genera un vínculo en el cual él se podrá apreciar la percepción del cliente respecto a nuestros servicios en los respectivos post  a la vez que  potenciaremos la publicidad de nuestro aplicativo  web.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Facebook: Por medio de este canal se generarán comunidades en pro  de la creación de contenido y mejora del aplicativo web.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E-mail Marketing: Se contará con un correo para la comunicación con el cliente.  </a:t>
            </a:r>
            <a:r>
              <a:rPr b="0" i="0" lang="es-CO" sz="1600" u="sng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comicomicomicomi10@gmail.com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o.remove.bg/downloads/d332d3c1-e1a4-4fd7-9dd2-8ccf846c971a/image-removebg-preview.png" id="140" name="Google Shape;14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7253" y="4233853"/>
            <a:ext cx="701868" cy="7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/>
        </p:nvSpPr>
        <p:spPr>
          <a:xfrm>
            <a:off x="767580" y="618019"/>
            <a:ext cx="70556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2.4 Relación con los clientes</a:t>
            </a:r>
            <a:endParaRPr b="1" i="0" sz="2800" u="none" cap="none" strike="noStrike">
              <a:solidFill>
                <a:srgbClr val="33333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6" name="Google Shape;146;p11"/>
          <p:cNvSpPr txBox="1"/>
          <p:nvPr/>
        </p:nvSpPr>
        <p:spPr>
          <a:xfrm>
            <a:off x="651934" y="1404980"/>
            <a:ext cx="7844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0"/>
              <a:buFont typeface="Arial"/>
              <a:buNone/>
            </a:pPr>
            <a:r>
              <a:rPr b="0" i="0" lang="es-CO" sz="158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Podemos distinguir varias categorías de relaciones con el cliente, las cuales pueden coexistir: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0"/>
              <a:buFont typeface="Arial"/>
              <a:buNone/>
            </a:pPr>
            <a:r>
              <a:rPr b="0" i="0" lang="es-CO" sz="158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Entre las categorías de comunicación con el cliente se encuentran las siguientes: </a:t>
            </a:r>
            <a:endParaRPr b="0" i="0" sz="158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0"/>
              <a:buFont typeface="Arial"/>
              <a:buNone/>
            </a:pPr>
            <a:r>
              <a:rPr b="0" i="0" lang="es-CO" sz="158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Autoservicio: Puesto que el cliente se encargará de escoger a gusto entre una variedad de opciones entre las cuales se encuentran los diferentes platos, los diversos restaurantes, los lugares más cómodos, entre otras miles de alternativas.</a:t>
            </a:r>
            <a:endParaRPr b="0" i="0" sz="158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0"/>
              <a:buFont typeface="Arial"/>
              <a:buNone/>
            </a:pPr>
            <a:r>
              <a:rPr b="0" i="0" lang="es-CO" sz="158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Servicios automatizados: Se evidenciará el uso de chats con inteligencia artificial en nuestros diferentes canales de comunicación.</a:t>
            </a:r>
            <a:endParaRPr b="0" i="0" sz="158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0"/>
              <a:buFont typeface="Arial"/>
              <a:buNone/>
            </a:pPr>
            <a:r>
              <a:rPr b="0" i="0" lang="es-CO" sz="158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Comunidades: Entre estas se encuentra la comunidad de Facebook en la cual se generará la interacción entre los clientes del aplicativo web.</a:t>
            </a:r>
            <a:endParaRPr b="0" i="0" sz="158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0"/>
              <a:buFont typeface="Arial"/>
              <a:buNone/>
            </a:pPr>
            <a:r>
              <a:rPr b="0" i="0" lang="es-CO" sz="158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 creación: La creación de contenido y mejora del aplicativo web gracias a las comunidades se verá evidenciada para la comodidad y beneficio del usuario</a:t>
            </a: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859075" y="1218521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o.remove.bg/downloads/d332d3c1-e1a4-4fd7-9dd2-8ccf846c971a/image-removebg-preview.png"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53" y="4233853"/>
            <a:ext cx="701868" cy="7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/>
        </p:nvSpPr>
        <p:spPr>
          <a:xfrm>
            <a:off x="622008" y="335316"/>
            <a:ext cx="70556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2.5 Flujo de ingresos</a:t>
            </a:r>
            <a:endParaRPr b="1" i="0" sz="2800" u="none" cap="none" strike="noStrike">
              <a:solidFill>
                <a:srgbClr val="33333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4" name="Google Shape;154;p12"/>
          <p:cNvSpPr txBox="1"/>
          <p:nvPr/>
        </p:nvSpPr>
        <p:spPr>
          <a:xfrm>
            <a:off x="622008" y="1058172"/>
            <a:ext cx="7724400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La fuente de ingresos del aplicativo web Comi Comi se ve enfocada en los ingresos recurrentes, sin embargo esta fuente se encuentra dividida en diferentes flujos de ingresos, los cuales son: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Por suscripción 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Puesto que por una mensualidad se podrán aprovechar al máximo todas las herramientas que el aplicativo ofrece, además de eliminar la publicidad y tener acceso a ventajas que otros no obtienen al utilizarlas de forma gratuita.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Publicidad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Parte del flujo de ingresos se obtendrá a partir del cobro de espacios para publicidad a las marcas o negocios.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Las formas de pago disponibles serán las tarjetas de débito y crédito o transacciones por medio de aplicativos tales como Nequi y/o Daviplata</a:t>
            </a: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3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713503" y="92484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o.remove.bg/downloads/d332d3c1-e1a4-4fd7-9dd2-8ccf846c971a/image-removebg-preview.png" id="156" name="Google Shape;1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53" y="4233853"/>
            <a:ext cx="701868" cy="7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/>
        </p:nvSpPr>
        <p:spPr>
          <a:xfrm>
            <a:off x="390589" y="320369"/>
            <a:ext cx="705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2.6 Recursos clave</a:t>
            </a:r>
            <a:endParaRPr b="1" i="0" sz="2800" u="none" cap="none" strike="noStrike">
              <a:solidFill>
                <a:srgbClr val="33333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455500" y="1067418"/>
            <a:ext cx="78456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Físicos: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4 computadoras con acceso a internet con disco en estado sólido.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Escritorio.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Lugar para desarrollar las reuniones con el equipo y programar el software.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2 memorias USB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Aplicativos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Localhost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Visual studio code 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0" i="0" sz="13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Intelectual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Conocimiento en desarrollo y programación de software </a:t>
            </a:r>
            <a:endParaRPr b="0" i="0" sz="13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Humano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4 integrantes del equipo, con conocimiento en programación de software y soluciones de problemas de codificación.</a:t>
            </a:r>
            <a:endParaRPr b="0" i="0" sz="13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Financiero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Recursos financieros                                                                                                                                                               </a:t>
            </a:r>
            <a:endParaRPr b="1" i="0" sz="13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455500" y="898011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o.remove.bg/downloads/d332d3c1-e1a4-4fd7-9dd2-8ccf846c971a/image-removebg-preview.png" id="164" name="Google Shape;1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9228" y="4121253"/>
            <a:ext cx="701868" cy="7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/>
        </p:nvSpPr>
        <p:spPr>
          <a:xfrm>
            <a:off x="767580" y="409539"/>
            <a:ext cx="70556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2.7 Actividades clave</a:t>
            </a:r>
            <a:endParaRPr b="1" i="0" sz="2800" u="none" cap="none" strike="noStrike">
              <a:solidFill>
                <a:srgbClr val="33333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651931" y="1507413"/>
            <a:ext cx="7840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Programación de la plataforma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Producción del producto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Publicidad y manejo de las redes sociales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Estrategia digital y de relación con el cliente.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Gestión y mantenimiento de la plataforma. </a:t>
            </a:r>
            <a:endParaRPr b="0" i="0" sz="16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Gestión de mensajes por parte de los clientes.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Búsqueda de proveedores de calidad.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Control de calidad.</a:t>
            </a:r>
            <a:endParaRPr b="0" i="0" sz="16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859075" y="95221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o.remove.bg/downloads/d332d3c1-e1a4-4fd7-9dd2-8ccf846c971a/image-removebg-preview.png"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53" y="4233853"/>
            <a:ext cx="701868" cy="7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/>
        </p:nvSpPr>
        <p:spPr>
          <a:xfrm>
            <a:off x="688557" y="430951"/>
            <a:ext cx="70556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2.8 Socios y Aliados clave</a:t>
            </a:r>
            <a:endParaRPr b="1" i="0" sz="2800" u="none" cap="none" strike="noStrike">
              <a:solidFill>
                <a:srgbClr val="33333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780052" y="1031453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603728" y="1077172"/>
            <a:ext cx="7998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¿Quiénes son nuestros proveedores?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Nuestros proveedores serán aquellos restaurantes que deseen hacer parte de este proyecto, algunos de nuestros posibles proveedores serán McDonald 's, Subway, Burger King, Domino's Pizza, KFC, Starbucks Coffee Papa John´s, entre otros…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tipo de actividades realizan nuestros socios?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Nuestros socios se caracterizan por su enfoque en la labor de la preparación y distribución de alimentos y aquellas negocios que realizan actividades de promoción y publicidad en nuestro aplicativo web.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¿Quiénes son nuestros socios clave en el mercado?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Nuestros socios claves para el crecimiento del aplicativo son los suscriptores, la publicidad pagada, entre otros…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o.remove.bg/downloads/d332d3c1-e1a4-4fd7-9dd2-8ccf846c971a/image-removebg-preview.png"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53" y="4233853"/>
            <a:ext cx="701868" cy="7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/>
        </p:nvSpPr>
        <p:spPr>
          <a:xfrm>
            <a:off x="767580" y="618019"/>
            <a:ext cx="70556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2.9 Estructura de costos</a:t>
            </a:r>
            <a:endParaRPr b="1" i="0" sz="2800" u="none" cap="none" strike="noStrike">
              <a:solidFill>
                <a:srgbClr val="33333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859075" y="1218521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o.remove.bg/downloads/d332d3c1-e1a4-4fd7-9dd2-8ccf846c971a/image-removebg-preview.png" id="187" name="Google Shape;1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53" y="4233853"/>
            <a:ext cx="701868" cy="70186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 txBox="1"/>
          <p:nvPr/>
        </p:nvSpPr>
        <p:spPr>
          <a:xfrm>
            <a:off x="515687" y="1341522"/>
            <a:ext cx="79983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recursos clave son los más costosos?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•4 computadoras con acceso a internet con disco en estado sólido.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actividades clave son las más costosas?</a:t>
            </a:r>
            <a:b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•Programación de la plataforma comprar un dominio y un h</a:t>
            </a: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•Producción del producto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•Publicidad y manejo de las redes sociales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Hosting $20.000 mensual– Dominio </a:t>
            </a:r>
            <a:r>
              <a:rPr lang="es-CO"/>
              <a:t>de $10.400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$65.000 aprox.</a:t>
            </a: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Men - WhatsApp para empresas $225.400 mensual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Costos fijos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Servicios públicos de luz </a:t>
            </a: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$200.000</a:t>
            </a: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Servicio de internet -</a:t>
            </a: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$150.000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Costos 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3% sobre cada venta Comisiones sobre ventas  - Materiales generales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c6db2fd1b_1_0"/>
          <p:cNvSpPr txBox="1"/>
          <p:nvPr/>
        </p:nvSpPr>
        <p:spPr>
          <a:xfrm>
            <a:off x="855175" y="104110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14c6db2fd1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75" y="1041100"/>
            <a:ext cx="7723375" cy="36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500" y="152400"/>
            <a:ext cx="6843684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/>
        </p:nvSpPr>
        <p:spPr>
          <a:xfrm>
            <a:off x="382868" y="249495"/>
            <a:ext cx="30715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Cibergrafía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382868" y="1258365"/>
            <a:ext cx="7840132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1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Articulación SENA | Articulación SENA - Centro de Materiales y Ensayos</a:t>
            </a: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(s. f.). Recuperado 25 de septiembre de 2022, de </a:t>
            </a:r>
            <a:r>
              <a:rPr b="0" i="0" lang="es-CO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https://articulacionsena.com/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1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Nicolas Tunjo A</a:t>
            </a: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(s. f.). YouTube. Recuperado 25 de septiembre de 2022, de </a:t>
            </a:r>
            <a:r>
              <a:rPr b="0" i="0" lang="es-CO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https://www.youtube.com/user/Nicolastunjo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Rodriguez, J. (2021, 31 agosto). </a:t>
            </a:r>
            <a:r>
              <a:rPr b="0" i="1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Flujo de ingresos: qué es y cómo obtenerlo (incluye ejemplos)</a:t>
            </a: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Recuperado 25 de septiembre de 2022, de </a:t>
            </a:r>
            <a:r>
              <a:rPr b="0" i="0" lang="es-CO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https://blog.hubspot.es/sales/flujo-ingresos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Rodríguez, J. P. (2022, 24 agosto). </a:t>
            </a:r>
            <a:r>
              <a:rPr b="0" i="1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Medios de Pago: Conoce 13 Métodos de Pago</a:t>
            </a: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Conekta. Recuperado 25 de septiembre de 2022, de </a:t>
            </a:r>
            <a:r>
              <a:rPr b="0" i="0" lang="es-CO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https://conekta.com/blog/medios-de-pago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869244" y="1595739"/>
            <a:ext cx="757484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COMI COMI</a:t>
            </a:r>
            <a:endParaRPr b="1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889748" y="2745564"/>
            <a:ext cx="36815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Kevin Felipe Cervera Ayala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Katherine Juliana Gutiérrez García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Mayerly Andrea Monroy Malagón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Valeria Montenegro López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1977333" y="251712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o.remove.bg/downloads/d332d3c1-e1a4-4fd7-9dd2-8ccf846c971a/image-removebg-preview.png"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53" y="4233853"/>
            <a:ext cx="701868" cy="7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/>
        </p:nvSpPr>
        <p:spPr>
          <a:xfrm>
            <a:off x="820366" y="144141"/>
            <a:ext cx="75032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Tabla de Contenido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820366" y="7904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723607" y="840521"/>
            <a:ext cx="29514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Componente Técnico funcional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723607" y="2115401"/>
            <a:ext cx="20945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Componente Canvas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1301905" y="2371464"/>
            <a:ext cx="4572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 Segmento de clientes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 Propuesta de valor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 Canales de distribución y comunicación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2.4 Relación con el cliente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2.5 Flujo de ingreso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2.6 Recursos clave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2.7 Actividades claves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2.8 Socios y Aliados clave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2.9 Estructura de costos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1301905" y="1101023"/>
            <a:ext cx="4572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 Presentación del proyecto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1.1.1 ¿ Cuál es el problema?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1.1.2 ¿Cuál es la solución?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1.1.3 ¿Cuál es su funcionamiento?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723607" y="4590680"/>
            <a:ext cx="13353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Cibergrafía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o.remove.bg/downloads/d332d3c1-e1a4-4fd7-9dd2-8ccf846c971a/image-removebg-preview.png" id="80" name="Google Shape;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53" y="4233853"/>
            <a:ext cx="701868" cy="7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/>
        </p:nvSpPr>
        <p:spPr>
          <a:xfrm>
            <a:off x="1190968" y="1180671"/>
            <a:ext cx="667448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Componente Técnico funcional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1637795" y="3038504"/>
            <a:ext cx="718487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o.remove.bg/downloads/d332d3c1-e1a4-4fd7-9dd2-8ccf846c971a/image-removebg-preview.png" id="87" name="Google Shape;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53" y="4233853"/>
            <a:ext cx="701868" cy="7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/>
        </p:nvSpPr>
        <p:spPr>
          <a:xfrm>
            <a:off x="767581" y="618019"/>
            <a:ext cx="522290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 Presentación del proyecto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771491" y="2109434"/>
            <a:ext cx="3743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Generalmente las personas pierden tiempo realizando sus pedidos, tiempo valioso tanto para el cliente como para el restaurante que necesita que la entrega de los platos sea eficaz y así evitar la congestión en el sitio…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Por otro lado, hay microempresas y emprendimientos a los que les hace falta visualización en el mercado. </a:t>
            </a:r>
            <a:endParaRPr b="1" i="0" sz="16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859075" y="1218521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767581" y="1482036"/>
            <a:ext cx="3550483" cy="375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1.1.1 ¿Cuál es el problema?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4667705" y="1482036"/>
            <a:ext cx="3550482" cy="375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1.1.2 ¿Cuál es la solución?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4667705" y="2109434"/>
            <a:ext cx="3835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 propone desarrollar un aplicativo web capaz de solucionar dichos problemas implementando el servicio de reservas, pedidos y domicilios mientras se genera un vínculo de conexión entre cliente y  restaurante a la par que se generan nuevas formas de promoción más accesibles para los pequeños restaurantes y emprendimientos.</a:t>
            </a:r>
            <a:endParaRPr b="1" i="0" sz="16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o.remove.bg/downloads/d332d3c1-e1a4-4fd7-9dd2-8ccf846c971a/image-removebg-preview.png" id="98" name="Google Shape;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53" y="4233853"/>
            <a:ext cx="701868" cy="7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96470"/>
          </a:schemeClr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 mejores plugins de reservas de WordPress automatizando así completamente  su negocio" id="104" name="Google Shape;104;p6"/>
          <p:cNvPicPr preferRelativeResize="0"/>
          <p:nvPr/>
        </p:nvPicPr>
        <p:blipFill rotWithShape="1">
          <a:blip r:embed="rId3">
            <a:alphaModFix/>
          </a:blip>
          <a:srcRect b="-119" l="3161" r="7344" t="-97"/>
          <a:stretch/>
        </p:blipFill>
        <p:spPr>
          <a:xfrm>
            <a:off x="5048794" y="135467"/>
            <a:ext cx="3970515" cy="4886806"/>
          </a:xfrm>
          <a:prstGeom prst="rect">
            <a:avLst/>
          </a:prstGeom>
          <a:noFill/>
          <a:ln cap="rnd" cmpd="sng" w="123825">
            <a:solidFill>
              <a:schemeClr val="dk1">
                <a:alpha val="70588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0874" y="238073"/>
            <a:ext cx="608543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 txBox="1"/>
          <p:nvPr/>
        </p:nvSpPr>
        <p:spPr>
          <a:xfrm>
            <a:off x="712990" y="1076621"/>
            <a:ext cx="3655200" cy="3893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Para el desarrollo de este aplicativo web usamos: </a:t>
            </a:r>
            <a:endParaRPr b="0" i="0" sz="13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Lenguajes</a:t>
            </a:r>
            <a:endParaRPr b="0" i="0" sz="13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HTML: lenguaje de etiquetado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CSS: lenguaje de diseño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PHP: lenguaje de programación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Programas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Visual studio code - Sublime text : para crear, editar el código y poner el diseño gráfico.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Servidores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MySQL : Fue puesto en uso para generar la base de datos y las tablas.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Localhost: Es un servidor que administra la página web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Xampp.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O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Ya que llegaron a ser muy prácticas y versátiles siendo así fáciles de usar para principiantes como nosotros.</a:t>
            </a:r>
            <a:endParaRPr b="0" i="0" sz="13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800574" y="889737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712990" y="345131"/>
            <a:ext cx="4583288" cy="38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1.1.3 ¿Cuál es su funcionamiento?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/>
        </p:nvSpPr>
        <p:spPr>
          <a:xfrm>
            <a:off x="1190967" y="1584567"/>
            <a:ext cx="723054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Componentes Canvas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1190968" y="2670167"/>
            <a:ext cx="31213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Metodología de negocio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1278552" y="2518086"/>
            <a:ext cx="718487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/>
        </p:nvSpPr>
        <p:spPr>
          <a:xfrm>
            <a:off x="767580" y="618019"/>
            <a:ext cx="70556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 Segmento de Clientes</a:t>
            </a:r>
            <a:endParaRPr b="1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859075" y="1218521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2" name="Google Shape;122;p8"/>
          <p:cNvGraphicFramePr/>
          <p:nvPr/>
        </p:nvGraphicFramePr>
        <p:xfrm>
          <a:off x="859075" y="138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{0FD6A9FF-53CB-42B6-A65A-F2F8605B9D7A}</a:tableStyleId>
              </a:tblPr>
              <a:tblGrid>
                <a:gridCol w="1114425"/>
                <a:gridCol w="1057275"/>
                <a:gridCol w="1533525"/>
                <a:gridCol w="1781175"/>
              </a:tblGrid>
              <a:tr h="1844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1. GEOGRÁFICO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2. DEMOGRÁFICO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 hMerge="1"/>
              </a:tr>
              <a:tr h="14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PAÍS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Colombia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GENERACIÓN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Millennials (1981-1993)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14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REGIÓN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Andina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EDAD PROMEDIO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20-35 años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18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DEPARTAMENTO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Cundinamarca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GÉNERO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Todos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14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CIUDAD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Bogotá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OCUPACIÓN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Todas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14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LOCALIDAD(ES)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Todas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NIVEL EDUCATIVO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Educación superior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14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BARRIO(S)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Todos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RANGO DE INGRESOS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Entre 2 SMMLV y 3 SMMLV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18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UPZ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Todas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TAMAÑO DE LA FAMILIA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Familia extensa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18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ESTRATO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Estratos 4 o 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18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ESTADO CIVIL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Casado/a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</a:tbl>
          </a:graphicData>
        </a:graphic>
      </p:graphicFrame>
      <p:graphicFrame>
        <p:nvGraphicFramePr>
          <p:cNvPr id="123" name="Google Shape;123;p8"/>
          <p:cNvGraphicFramePr/>
          <p:nvPr/>
        </p:nvGraphicFramePr>
        <p:xfrm>
          <a:off x="859075" y="3186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{0FD6A9FF-53CB-42B6-A65A-F2F8605B9D7A}</a:tableStyleId>
              </a:tblPr>
              <a:tblGrid>
                <a:gridCol w="1512275"/>
                <a:gridCol w="2856525"/>
                <a:gridCol w="1527550"/>
                <a:gridCol w="1863625"/>
              </a:tblGrid>
              <a:tr h="1698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3. PSICOGRÁFICO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4. CONDUCTUAL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 hMerge="1"/>
              </a:tr>
              <a:tr h="13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TIPOS DE PERSONALIDAD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Pensamiento extrovertido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FRECUENCIA DE COMPRA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Mínima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13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GUSTOS DEL CLIENTE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Salir al exterior, socializar, descubrir cosas nuevas, entre otros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LEALTAD A LA MARCA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Compradores satisfechos o habituales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1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ESTILO DE VIDA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Sigue una dieta saludable y equilibrada, 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 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 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  <a:tr h="13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INTERESES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Viajar, Blogging y podcasting, Cocina y fooding, entre otros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 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s-CO" sz="800" u="none" cap="none" strike="noStrike"/>
                        <a:t> 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/>
                </a:tc>
              </a:tr>
            </a:tbl>
          </a:graphicData>
        </a:graphic>
      </p:graphicFrame>
      <p:pic>
        <p:nvPicPr>
          <p:cNvPr descr="https://o.remove.bg/downloads/d332d3c1-e1a4-4fd7-9dd2-8ccf846c971a/image-removebg-preview.png"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53" y="4233853"/>
            <a:ext cx="701868" cy="7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/>
        </p:nvSpPr>
        <p:spPr>
          <a:xfrm>
            <a:off x="767580" y="356409"/>
            <a:ext cx="70556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 Propuesta de valor</a:t>
            </a:r>
            <a:endParaRPr b="1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9"/>
          <p:cNvSpPr/>
          <p:nvPr/>
        </p:nvSpPr>
        <p:spPr>
          <a:xfrm>
            <a:off x="859075" y="85676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9"/>
          <p:cNvSpPr txBox="1"/>
          <p:nvPr/>
        </p:nvSpPr>
        <p:spPr>
          <a:xfrm>
            <a:off x="660400" y="1017142"/>
            <a:ext cx="7998300" cy="2031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Estás a un click de tener la comida en tu mesa… Reservar, pedir, comprar nunca fue tan fácil.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Nuestro aplicativo web se caracteriza por brindar comodidad tanto al usuario como al restaurante por su eficacia y facilidad de uso a la par, por el excelente servicio que propone a la hora de registrarse como su funcionamiento</a:t>
            </a:r>
            <a:endParaRPr b="0" i="0" sz="18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o.remove.bg/downloads/d332d3c1-e1a4-4fd7-9dd2-8ccf846c971a/image-removebg-preview.png" id="132" name="Google Shape;1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53" y="4233853"/>
            <a:ext cx="701868" cy="70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</cp:coreProperties>
</file>