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irDUZxyx5JBz0PQGufIM86tL3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3665CB-1086-48C6-A507-856C20015353}">
  <a:tblStyle styleId="{683665CB-1086-48C6-A507-856C200153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c6db2fd1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c6db2fd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4c6db2fd1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comicomicomicomi10@gmail.com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ticulacionsena.com/" TargetMode="External"/><Relationship Id="rId4" Type="http://schemas.openxmlformats.org/officeDocument/2006/relationships/hyperlink" Target="https://www.youtube.com/user/Nicolastunjo" TargetMode="External"/><Relationship Id="rId5" Type="http://schemas.openxmlformats.org/officeDocument/2006/relationships/hyperlink" Target="https://blog.hubspot.es/sales/flujo-ingresos" TargetMode="External"/><Relationship Id="rId6" Type="http://schemas.openxmlformats.org/officeDocument/2006/relationships/hyperlink" Target="https://conekta.com/blog/medios-de-pag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5463844" y="901909"/>
            <a:ext cx="27569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COMI COMI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82d5b541-ed5f-40a1-8a2d-00308fe078ef/image-removebg-preview.png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375" y="3661063"/>
            <a:ext cx="748145" cy="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/>
        </p:nvSpPr>
        <p:spPr>
          <a:xfrm>
            <a:off x="767580" y="618019"/>
            <a:ext cx="705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</a:t>
            </a:r>
            <a:r>
              <a:rPr b="1" i="0" lang="es-CO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Canales de distribución y comunicación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844924" y="1107287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767580" y="1328767"/>
            <a:ext cx="7998300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El proyecto Comi Comi implementara la estrategia de comunicación con el cliente  haciendo uso de los siguientes canales: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WhatsApp: Será el principal canal de comunicación con el cliente, estará enlazado con el aplicativo web y permitirá tener una relación con el cliente más cercana.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Instagram: Con este canal se genera un vínculo en el cual él se podrá apreciar la percepción del cliente respecto a nuestros servicios en los respectivos post  a la vez que  potenciaremos la publicidad de nuestro aplicativo  web.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Facebook: Por medio de este canal se generarán comunidades en pro  de la creación de contenido y mejora del aplicativo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E-mail Marketing: Se contará con un correo para la comunicación con el cliente.  </a:t>
            </a:r>
            <a:r>
              <a:rPr b="0" i="0" lang="es-CO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comicomicomicomi10@gmail.com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Relación con los clientes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651934" y="1404980"/>
            <a:ext cx="7844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Podemos distinguir varias categorías de relaciones con el cliente, las cuales pueden coexistir: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Entre las categorías de comunicación con el cliente se encuentran las siguientes: 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Autoservicio: Puesto que el cliente se encargará de escoger a gusto entre una variedad de opciones entre las cuales se encuentran los diferentes platos, los diversos restaurantes, los lugares más cómodos, entre otras miles de alternativas.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Servicios automatizados: Se evidenciará el uso de chats con inteligencia artificial en nuestros diferentes canales de comunicación.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Comunidades: Entre estas se encuentra la comunidad de Facebook en la cual se generará la interacción entre los clientes del aplicativo web.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 creación: La creación de contenido y mejora del aplicativo web gracias a las comunidades se verá evidenciada para la comodidad y beneficio del usuario</a:t>
            </a: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/>
        </p:nvSpPr>
        <p:spPr>
          <a:xfrm>
            <a:off x="622008" y="335316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Flujo de ingresos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622008" y="1058172"/>
            <a:ext cx="772440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fuente de ingresos del aplicativo web Comi Comi se ve enfocada en los ingresos recurrentes, sin embargo esta fuente se encuentra dividida en diferentes flujos de ingresos, los cuales son: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Por suscripción 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Puesto que por una mensualidad se podrán aprovechar al máximo todas las herramientas que el aplicativo ofrece, además de eliminar la publicidad y tener acceso a ventajas que otros no obtienen al utilizarlas de forma gratuita.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Publicidad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Parte del flujo de ingresos se obtendrá a partir del cobro de espacios para publicidad a las marcas o negocios.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Las formas de pago disponibles serán las tarjetas de débito y crédito o transacciones por medio de aplicativos tales como Nequi y/o Daviplata</a:t>
            </a: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713503" y="92484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390589" y="320369"/>
            <a:ext cx="705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2.6 Recursos clave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55500" y="1067418"/>
            <a:ext cx="7845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Físicos: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4 computadoras con acceso a internet con disco en estado sólido.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Escritorio.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Lugar para desarrollar las reuniones con el equipo y programar el software.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 memorias USB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Aplicativos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Localhost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Visual studio code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Intelectual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Conocimiento en desarrollo y programación de software 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Humano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4 integrantes del equipo, con conocimiento en programación de software y soluciones de problemas de codificación.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Financiero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s-CO" sz="1300">
                <a:solidFill>
                  <a:srgbClr val="404040"/>
                </a:solidFill>
              </a:rPr>
              <a:t>$32´337.800-$39´060.400</a:t>
            </a: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</a:t>
            </a:r>
            <a:endParaRPr b="1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455500" y="89801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228" y="41212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67580" y="40953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Actividades clave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651900" y="1118300"/>
            <a:ext cx="7663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Programación de la plataforma como </a:t>
            </a:r>
            <a:r>
              <a:rPr lang="es-CO" sz="1600">
                <a:solidFill>
                  <a:srgbClr val="404040"/>
                </a:solidFill>
              </a:rPr>
              <a:t>la </a:t>
            </a:r>
            <a:r>
              <a:rPr lang="es-CO" sz="1600">
                <a:solidFill>
                  <a:srgbClr val="404040"/>
                </a:solidFill>
              </a:rPr>
              <a:t>creación</a:t>
            </a:r>
            <a:r>
              <a:rPr lang="es-CO" sz="1600">
                <a:solidFill>
                  <a:srgbClr val="404040"/>
                </a:solidFill>
              </a:rPr>
              <a:t> del aplicativo o de formularios tales como registrar e iniciar </a:t>
            </a:r>
            <a:r>
              <a:rPr lang="es-CO" sz="1600">
                <a:solidFill>
                  <a:srgbClr val="404040"/>
                </a:solidFill>
              </a:rPr>
              <a:t>sesión</a:t>
            </a:r>
            <a:r>
              <a:rPr lang="es-CO" sz="1600">
                <a:solidFill>
                  <a:srgbClr val="404040"/>
                </a:solidFill>
              </a:rPr>
              <a:t>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•"/>
            </a:pPr>
            <a:r>
              <a:rPr lang="es-CO" sz="1600">
                <a:solidFill>
                  <a:srgbClr val="404040"/>
                </a:solidFill>
              </a:rPr>
              <a:t>Publicidad y manejo de las redes sociales, para mantener siempre una </a:t>
            </a:r>
            <a:r>
              <a:rPr lang="es-CO" sz="1600">
                <a:solidFill>
                  <a:srgbClr val="404040"/>
                </a:solidFill>
              </a:rPr>
              <a:t>interacción</a:t>
            </a:r>
            <a:r>
              <a:rPr lang="es-CO" sz="1600">
                <a:solidFill>
                  <a:srgbClr val="404040"/>
                </a:solidFill>
              </a:rPr>
              <a:t> con el usuario y de esta forma ayudar o mejorar nuestro servicio.</a:t>
            </a:r>
            <a:endParaRPr sz="1600">
              <a:solidFill>
                <a:srgbClr val="404040"/>
              </a:solidFill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•"/>
            </a:pPr>
            <a:r>
              <a:rPr lang="es-CO" sz="1600">
                <a:solidFill>
                  <a:srgbClr val="404040"/>
                </a:solidFill>
              </a:rPr>
              <a:t>Estrategia</a:t>
            </a:r>
            <a:r>
              <a:rPr lang="es-CO" sz="1600">
                <a:solidFill>
                  <a:srgbClr val="404040"/>
                </a:solidFill>
              </a:rPr>
              <a:t> digital y de </a:t>
            </a:r>
            <a:r>
              <a:rPr lang="es-CO" sz="1600">
                <a:solidFill>
                  <a:srgbClr val="404040"/>
                </a:solidFill>
              </a:rPr>
              <a:t>relación</a:t>
            </a:r>
            <a:r>
              <a:rPr lang="es-CO" sz="1600">
                <a:solidFill>
                  <a:srgbClr val="404040"/>
                </a:solidFill>
              </a:rPr>
              <a:t> con el cliente </a:t>
            </a:r>
            <a:r>
              <a:rPr lang="es-CO" sz="1600">
                <a:solidFill>
                  <a:srgbClr val="404040"/>
                </a:solidFill>
              </a:rPr>
              <a:t>ofreciéndole</a:t>
            </a:r>
            <a:r>
              <a:rPr lang="es-CO" sz="1600">
                <a:solidFill>
                  <a:srgbClr val="404040"/>
                </a:solidFill>
              </a:rPr>
              <a:t> a este</a:t>
            </a:r>
            <a:r>
              <a:rPr lang="es-CO" sz="1600">
                <a:solidFill>
                  <a:srgbClr val="404040"/>
                </a:solidFill>
              </a:rPr>
              <a:t> respuestas ágiles y útiles. </a:t>
            </a:r>
            <a:r>
              <a:rPr lang="es-CO" sz="1600">
                <a:solidFill>
                  <a:srgbClr val="404040"/>
                </a:solidFill>
              </a:rPr>
              <a:t>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Gestión y mantenimiento de la plataforma previniendo </a:t>
            </a:r>
            <a:r>
              <a:rPr lang="es-CO" sz="1600">
                <a:solidFill>
                  <a:srgbClr val="404040"/>
                </a:solidFill>
              </a:rPr>
              <a:t>posibles fallas en el aplicativo.</a:t>
            </a:r>
            <a:endParaRPr sz="1600">
              <a:solidFill>
                <a:srgbClr val="404040"/>
              </a:solidFill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Gestión de mensajes,</a:t>
            </a:r>
            <a:r>
              <a:rPr lang="es-CO" sz="1600">
                <a:solidFill>
                  <a:srgbClr val="404040"/>
                </a:solidFill>
              </a:rPr>
              <a:t> prometiendo respuestas </a:t>
            </a:r>
            <a:r>
              <a:rPr lang="es-CO" sz="1600">
                <a:solidFill>
                  <a:srgbClr val="404040"/>
                </a:solidFill>
              </a:rPr>
              <a:t>ágiles</a:t>
            </a:r>
            <a:r>
              <a:rPr lang="es-CO" sz="1600">
                <a:solidFill>
                  <a:srgbClr val="404040"/>
                </a:solidFill>
              </a:rPr>
              <a:t> y </a:t>
            </a:r>
            <a:r>
              <a:rPr lang="es-CO" sz="1600">
                <a:solidFill>
                  <a:srgbClr val="404040"/>
                </a:solidFill>
              </a:rPr>
              <a:t>útiles</a:t>
            </a:r>
            <a:r>
              <a:rPr lang="es-CO" sz="1600">
                <a:solidFill>
                  <a:srgbClr val="404040"/>
                </a:solidFill>
              </a:rPr>
              <a:t> al usuario.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rgbClr val="404040"/>
                </a:solidFill>
              </a:rPr>
              <a:t>La búsqueda</a:t>
            </a: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de proveedores de calidad que cumplan con su pa</a:t>
            </a:r>
            <a:r>
              <a:rPr lang="es-CO" sz="1600">
                <a:solidFill>
                  <a:srgbClr val="404040"/>
                </a:solidFill>
              </a:rPr>
              <a:t>labra</a:t>
            </a: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859075" y="9522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688557" y="43095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Socios y Aliados clave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80052" y="103145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603728" y="1077172"/>
            <a:ext cx="79983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nuestros proveedores?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proveedores serán aquellos restaurantes que deseen hacer parte de este proyecto, algunos de nuestros posibles proveedores serán McDonald 's, Subway, Burger King, 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Domino' s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Pizza, KFC, Starbucks Coffee Papa John´s, entre otros…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encuentran los 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proveedores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hosting, el dominio, entre otros…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tipo de actividades realizan nuestros socios?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socios se caracterizan por su enfoque en la labor de la preparación y distribución de alimentos y aquellas negocios que realizan actividades de promoción y publicidad en nuestro aplicativo web.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nuestros socios clave en el mercado?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socios claves para el crecimiento del aplicativo son los suscriptores, la publicidad pagada, entre otros…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Estructura de costos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572862" y="1341522"/>
            <a:ext cx="7998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recursos clave son los más costosos?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•4 computadoras con acceso a internet con disco en estado sólido.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actividades clave son las más costosas?</a:t>
            </a:r>
            <a:b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•Programación de la plataforma comprar un dominio y un h</a:t>
            </a: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•Producción del producto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•Publicidad y manejo de las redes sociales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 variables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3% sobre cada venta Comisiones sobre ventas  - Materiales generales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c6db2fd1b_1_0"/>
          <p:cNvSpPr txBox="1"/>
          <p:nvPr/>
        </p:nvSpPr>
        <p:spPr>
          <a:xfrm>
            <a:off x="855175" y="10411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4c6db2fd1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50" y="827338"/>
            <a:ext cx="7484900" cy="3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00" y="152400"/>
            <a:ext cx="684368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/>
        </p:nvSpPr>
        <p:spPr>
          <a:xfrm>
            <a:off x="382868" y="249495"/>
            <a:ext cx="3071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Cibergrafía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82868" y="1258365"/>
            <a:ext cx="7840132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Articulación SENA | Articulación SENA - Centro de Materiales y Ensayos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(s. f.).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https://articulacionsena.com/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Nicolas Tunjo A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(s. f.). YouTube.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https://www.youtube.com/user/Nicolastunjo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Rodriguez, J. (2021, 31 agosto). </a:t>
            </a: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de ingresos: qué es y cómo obtenerlo (incluye ejemplos)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https://blog.hubspot.es/sales/flujo-ingresos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Rodríguez, J. P. (2022, 24 agosto). </a:t>
            </a: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Medios de Pago: Conoce 13 Métodos de Pago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Conekta.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https://conekta.com/blog/medios-de-pago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869244" y="1595739"/>
            <a:ext cx="75748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COMI COMI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889748" y="2745564"/>
            <a:ext cx="36815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Kevin Felipe Cervera Ayala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Katherine Juliana Gutiérrez García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Mayerly Andrea Monroy Malagón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Valeria Montenegro López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977333" y="251712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820366" y="144141"/>
            <a:ext cx="7503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 de 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820366" y="7904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723607" y="840521"/>
            <a:ext cx="2951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723607" y="2115401"/>
            <a:ext cx="20945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Componente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301905" y="2371464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Segmento de 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Propuesta de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Canales de distribución y comunicación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Relación con el 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Flujo de ingreso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2.6 Recursos clave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Actividades claves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Socios y Aliados clave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Estructura de 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301905" y="1101023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1.1.1 ¿ Cuál es el problema?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1.1.2 ¿Cuál es la solución?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1.1.3 ¿Cuál es su funcionamiento?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723607" y="4590680"/>
            <a:ext cx="1335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Cibergrafía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d332d3c1-e1a4-4fd7-9dd2-8ccf846c971a/image-removebg-preview.png"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1190968" y="1180671"/>
            <a:ext cx="66744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637795" y="3038504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767581" y="618019"/>
            <a:ext cx="522290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71491" y="2109434"/>
            <a:ext cx="3743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Generalmente las personas pierden tiempo realizando sus pedidos, tiempo valioso tanto para el cliente como para el restaurante que necesita que la entrega de los platos sea eficaz y así evitar la congestión en el sitio…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Por otro lado, hay microempresas y emprendimientos a los que les hace falta visualización en el mercado. </a:t>
            </a:r>
            <a:endParaRPr b="1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767581" y="1482036"/>
            <a:ext cx="355048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1.1.1 ¿Cuál es el problema?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667705" y="1482036"/>
            <a:ext cx="3550482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1.1.2 ¿Cuál es la solución?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67705" y="2109434"/>
            <a:ext cx="383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 propone desarrollar un aplicativo web capaz de solucionar dichos problemas implementando el servicio de reservas, pedidos y domicilios mientras se genera un vínculo de conexión entre cliente y  restaurante a la par que se generan nuevas formas de promoción más accesibles para los pequeños restaurantes y emprendimientos.</a:t>
            </a:r>
            <a:endParaRPr b="1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d332d3c1-e1a4-4fd7-9dd2-8ccf846c971a/image-removebg-preview.png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6470"/>
          </a:scheme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 mejores plugins de reservas de WordPress automatizando así completamente  su negocio" id="104" name="Google Shape;104;p6"/>
          <p:cNvPicPr preferRelativeResize="0"/>
          <p:nvPr/>
        </p:nvPicPr>
        <p:blipFill rotWithShape="1">
          <a:blip r:embed="rId3">
            <a:alphaModFix/>
          </a:blip>
          <a:srcRect b="-119" l="3161" r="7344" t="-97"/>
          <a:stretch/>
        </p:blipFill>
        <p:spPr>
          <a:xfrm>
            <a:off x="5048794" y="135467"/>
            <a:ext cx="3970515" cy="4886806"/>
          </a:xfrm>
          <a:prstGeom prst="rect">
            <a:avLst/>
          </a:prstGeom>
          <a:noFill/>
          <a:ln cap="rnd" cmpd="sng" w="123825">
            <a:solidFill>
              <a:schemeClr val="dk1">
                <a:alpha val="70588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712990" y="1076621"/>
            <a:ext cx="3655200" cy="389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Para el desarrollo de este aplicativo web usamos: 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Lenguajes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HTML: lenguaje de etiquetado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CSS: lenguaje de diseño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PHP: lenguaje de programación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Visual studio code - Sublime text : para crear, editar el código y poner el diseño gráfico.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MySQL : Fue puesto en uso para generar la base de datos y las tablas.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Localhost: Es un servidor que administra la página web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Xampp.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Ya que llegaron a ser muy prácticas y versátiles siendo así fáciles de usar para principiantes como nosotros.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800574" y="88973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2990" y="345131"/>
            <a:ext cx="4583288" cy="38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1.1.3 ¿Cuál es su funcionamiento?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1190967" y="1584567"/>
            <a:ext cx="72305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Componentes Canvas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1190968" y="2670167"/>
            <a:ext cx="3121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Metodología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Segmento de Clientes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859075" y="13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{683665CB-1086-48C6-A507-856C20015353}</a:tableStyleId>
              </a:tblPr>
              <a:tblGrid>
                <a:gridCol w="1114425"/>
                <a:gridCol w="1057275"/>
                <a:gridCol w="1533525"/>
                <a:gridCol w="1781175"/>
              </a:tblGrid>
              <a:tr h="184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1. GEOGRÁFICO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2. DEMOGRÁFICO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PAÍS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Colombia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GENERACIÓN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Millennials (1981-1993)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REGIÓN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Andina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EDAD PROMEDIO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20-35 años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DEPARTAMENTO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Cundinamarca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GÉNERO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CIUDAD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Bogotá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OCUPACIÓN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Todas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LOCALIDAD(ES)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Todas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NIVEL EDUCATIVO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Educación superior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BARRIO(S)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RANGO DE INGRESOS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Entre 2 SMMLV y 3 SMMLV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UPZ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Todas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TAMAÑO DE LA FAMILIA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Familia extensa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ESTRATO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Estratos 4 o 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ESTADO CIVIL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Casado/a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graphicFrame>
        <p:nvGraphicFramePr>
          <p:cNvPr id="123" name="Google Shape;123;p8"/>
          <p:cNvGraphicFramePr/>
          <p:nvPr/>
        </p:nvGraphicFramePr>
        <p:xfrm>
          <a:off x="859075" y="31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{683665CB-1086-48C6-A507-856C20015353}</a:tableStyleId>
              </a:tblPr>
              <a:tblGrid>
                <a:gridCol w="1512275"/>
                <a:gridCol w="2856525"/>
                <a:gridCol w="1527550"/>
                <a:gridCol w="1863625"/>
              </a:tblGrid>
              <a:tr h="169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3. PSICOGRÁFICO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4. CONDUCTUAL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</a:tr>
              <a:tr h="13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TIPOS DE PERSONALIDAD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Pensamiento extrovertido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FRECUENCIA DE COMPRA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Mínima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3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GUSTOS DEL CLIENTE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Salir al exterior, socializar, descubrir cosas nuevas, entre otros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LEALTAD A LA MARCA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Compradores satisfechos o habituales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ESTILO DE VIDA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Sigue una dieta saludable y equilibrada,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3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INTERESES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Viajar, Blogging y podcasting, Cocina y fooding, entre otros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pic>
        <p:nvPicPr>
          <p:cNvPr descr="https://o.remove.bg/downloads/d332d3c1-e1a4-4fd7-9dd2-8ccf846c971a/image-removebg-preview.png"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767580" y="35640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Propuesta de valor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859075" y="85676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660400" y="1017142"/>
            <a:ext cx="7998300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Estás a un click de tener la comida en tu mesa… Reservar, pedir, comprar nunca fue tan fácil.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Nuestro aplicativo web se caracteriza por brindar comodidad tanto al usuario como al restaurante por su eficacia y facilidad de uso a la par, por el excelente servicio que propone a la hora de registrarse como su funcionamiento</a:t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d332d3c1-e1a4-4fd7-9dd2-8ccf846c971a/image-removebg-preview.pn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