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259" r:id="rId7"/>
    <p:sldId id="268" r:id="rId8"/>
    <p:sldId id="270" r:id="rId9"/>
    <p:sldId id="260" r:id="rId10"/>
    <p:sldId id="26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A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E65AD-3D00-43B6-881E-DBDBCC0FEF9C}" v="2113" dt="2024-02-16T18:53:28.116"/>
    <p1510:client id="{36712A2D-BD57-4E63-B167-06BA6656B4F4}" v="319" dt="2024-02-17T19:41:04.413"/>
    <p1510:client id="{496AA012-149D-440D-99CC-7ADBB5819628}" v="678" dt="2024-02-17T00:02:22.226"/>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5033" autoAdjust="0"/>
  </p:normalViewPr>
  <p:slideViewPr>
    <p:cSldViewPr snapToGrid="0">
      <p:cViewPr>
        <p:scale>
          <a:sx n="100" d="100"/>
          <a:sy n="100" d="100"/>
        </p:scale>
        <p:origin x="-82" y="-4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2/17/2024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038880" y="4193319"/>
            <a:ext cx="8102993" cy="617334"/>
          </a:xfrm>
        </p:spPr>
        <p:txBody>
          <a:bodyPr>
            <a:noAutofit/>
          </a:bodyPr>
          <a:lstStyle/>
          <a:p>
            <a:r>
              <a:rPr lang="en-US" dirty="0"/>
              <a:t>Flu season  </a:t>
            </a:r>
            <a:r>
              <a:rPr lang="en-US"/>
              <a:t>preparation</a:t>
            </a:r>
            <a:r>
              <a:rPr lang="en-US" dirty="0"/>
              <a:t> plan </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3960921" y="6176266"/>
            <a:ext cx="4270159" cy="339247"/>
          </a:xfrm>
        </p:spPr>
        <p:txBody>
          <a:bodyPr vert="horz" lIns="91440" tIns="45720" rIns="91440" bIns="45720" rtlCol="0" anchor="t">
            <a:normAutofit lnSpcReduction="10000"/>
          </a:bodyPr>
          <a:lstStyle/>
          <a:p>
            <a:r>
              <a:rPr lang="en-US" dirty="0"/>
              <a:t>Katherine Lecce</a:t>
            </a:r>
          </a:p>
        </p:txBody>
      </p:sp>
    </p:spTree>
    <p:extLst>
      <p:ext uri="{BB962C8B-B14F-4D97-AF65-F5344CB8AC3E}">
        <p14:creationId xmlns:p14="http://schemas.microsoft.com/office/powerpoint/2010/main" val="240906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r>
              <a:rPr lang="en-US" dirty="0">
                <a:ln w="19050">
                  <a:solidFill>
                    <a:srgbClr val="155463"/>
                  </a:solidFill>
                </a:ln>
              </a:rPr>
              <a:t>Goal &amp; Mission</a:t>
            </a:r>
            <a:br>
              <a:rPr lang="en-US" dirty="0">
                <a:ln w="19050">
                  <a:solidFill>
                    <a:srgbClr val="155463"/>
                  </a:solidFill>
                </a:ln>
              </a:rPr>
            </a:br>
            <a:endParaRPr lang="en-US" dirty="0"/>
          </a:p>
        </p:txBody>
      </p:sp>
      <p:pic>
        <p:nvPicPr>
          <p:cNvPr id="15" name="Picture Placeholder 14" descr="A close up of a nurse">
            <a:extLst>
              <a:ext uri="{FF2B5EF4-FFF2-40B4-BE49-F238E27FC236}">
                <a16:creationId xmlns:a16="http://schemas.microsoft.com/office/drawing/2014/main" id="{D67D6F18-268F-4677-BF55-4B1B9EE4BF3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 y="466726"/>
            <a:ext cx="6848474" cy="6391274"/>
          </a:xfrm>
        </p:spPr>
      </p:pic>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524625" y="2624137"/>
            <a:ext cx="5172075" cy="2033588"/>
          </a:xfrm>
        </p:spPr>
        <p:txBody>
          <a:bodyPr vert="horz" lIns="91440" tIns="45720" rIns="91440" bIns="45720" rtlCol="0" anchor="t">
            <a:noAutofit/>
          </a:bodyPr>
          <a:lstStyle/>
          <a:p>
            <a:r>
              <a:rPr lang="en-US" sz="1100" dirty="0">
                <a:solidFill>
                  <a:srgbClr val="000000"/>
                </a:solidFill>
                <a:latin typeface="Arial"/>
                <a:cs typeface="Arial"/>
              </a:rPr>
              <a:t> </a:t>
            </a:r>
            <a:r>
              <a:rPr lang="en-US" dirty="0">
                <a:latin typeface="Quire Sans"/>
                <a:cs typeface="Arial"/>
              </a:rPr>
              <a:t>To ensure medical staffing agencies have the resources readily available during peak flu season, especially in areas more prone to have higher flu cases, by developing a streamlined plan to ensure enough medical staff is scheduled, and enough medical supplies are readily available in medical facilities without budget increases necessary. </a:t>
            </a:r>
            <a:endParaRPr lang="en-US" dirty="0">
              <a:latin typeface="Quire Sans"/>
              <a:cs typeface="Quire Sans"/>
            </a:endParaRPr>
          </a:p>
        </p:txBody>
      </p:sp>
      <p:sp>
        <p:nvSpPr>
          <p:cNvPr id="3" name="Footer Placeholder 2">
            <a:extLst>
              <a:ext uri="{FF2B5EF4-FFF2-40B4-BE49-F238E27FC236}">
                <a16:creationId xmlns:a16="http://schemas.microsoft.com/office/drawing/2014/main" id="{BFC05956-052B-4302-8116-91423E8E74F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sp>
        <p:nvSpPr>
          <p:cNvPr id="2" name="TextBox 1">
            <a:extLst>
              <a:ext uri="{FF2B5EF4-FFF2-40B4-BE49-F238E27FC236}">
                <a16:creationId xmlns:a16="http://schemas.microsoft.com/office/drawing/2014/main" id="{70CFA48C-EC5D-41D8-DC8D-C40BDCE506E8}"/>
              </a:ext>
            </a:extLst>
          </p:cNvPr>
          <p:cNvSpPr txBox="1"/>
          <p:nvPr/>
        </p:nvSpPr>
        <p:spPr>
          <a:xfrm>
            <a:off x="7244861" y="1478332"/>
            <a:ext cx="444374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1"/>
                </a:solidFill>
                <a:ea typeface="+mn-lt"/>
                <a:cs typeface="+mn-lt"/>
              </a:rPr>
              <a:t>"Empowering Medical Facilities Through Influenza Season Preparedness"</a:t>
            </a:r>
            <a:endParaRPr lang="en-US" sz="1400" b="1">
              <a:solidFill>
                <a:schemeClr val="accent1"/>
              </a:solidFill>
              <a:cs typeface="Quire Sans"/>
            </a:endParaRPr>
          </a:p>
          <a:p>
            <a:br>
              <a:rPr lang="en-US" dirty="0"/>
            </a:br>
            <a:endParaRPr lang="en-US" dirty="0"/>
          </a:p>
        </p:txBody>
      </p:sp>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0044" y="3535319"/>
            <a:ext cx="4486398" cy="661941"/>
          </a:xfrm>
        </p:spPr>
        <p:txBody>
          <a:bodyPr/>
          <a:lstStyle/>
          <a:p>
            <a:r>
              <a:rPr lang="en-US" dirty="0"/>
              <a:t>STAKEHOLDER </a:t>
            </a:r>
            <a:endParaRPr lang="en-US" dirty="0">
              <a:ln w="19050">
                <a:solidFill>
                  <a:srgbClr val="155463"/>
                </a:solidFill>
              </a:ln>
            </a:endParaRPr>
          </a:p>
        </p:txBody>
      </p:sp>
      <p:pic>
        <p:nvPicPr>
          <p:cNvPr id="70" name="Picture Placeholder 69" descr="Call center outline">
            <a:extLst>
              <a:ext uri="{FF2B5EF4-FFF2-40B4-BE49-F238E27FC236}">
                <a16:creationId xmlns:a16="http://schemas.microsoft.com/office/drawing/2014/main" id="{C5BC0C3F-C9C6-43FA-BA19-88445A15FF31}"/>
              </a:ext>
            </a:extLst>
          </p:cNvPr>
          <p:cNvPicPr>
            <a:picLocks noGrp="1" noChangeAspect="1"/>
          </p:cNvPicPr>
          <p:nvPr>
            <p:ph type="pic" sz="quarter" idx="21"/>
          </p:nvPr>
        </p:nvPicPr>
        <p:blipFill rotWithShape="1">
          <a:blip r:embed="rId2">
            <a:extLst>
              <a:ext uri="{96DAC541-7B7A-43D3-8B79-37D633B846F1}">
                <asvg:svgBlip xmlns:asvg="http://schemas.microsoft.com/office/drawing/2016/SVG/main" r:embed="rId3"/>
              </a:ext>
            </a:extLst>
          </a:blip>
          <a:srcRect/>
          <a:stretch/>
        </p:blipFill>
        <p:spPr>
          <a:xfrm>
            <a:off x="3389886" y="708311"/>
            <a:ext cx="599148" cy="599148"/>
          </a:xfrm>
        </p:spPr>
      </p:pic>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3205956" y="1353173"/>
            <a:ext cx="3369141" cy="426393"/>
          </a:xfrm>
        </p:spPr>
        <p:txBody>
          <a:bodyPr/>
          <a:lstStyle/>
          <a:p>
            <a:r>
              <a:rPr lang="en-US" dirty="0"/>
              <a:t>STAFFING ADMINISTRATORS </a:t>
            </a:r>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3539828" y="1779086"/>
            <a:ext cx="3281555" cy="1125740"/>
          </a:xfrm>
        </p:spPr>
        <p:txBody>
          <a:bodyPr/>
          <a:lstStyle/>
          <a:p>
            <a:r>
              <a:rPr lang="en-US" b="1" dirty="0">
                <a:cs typeface="Quire Sans"/>
              </a:rPr>
              <a:t>Communication: </a:t>
            </a:r>
            <a:endParaRPr lang="en-US">
              <a:cs typeface="Quire Sans"/>
            </a:endParaRPr>
          </a:p>
          <a:p>
            <a:pPr marL="171450" indent="-171450">
              <a:buChar char="•"/>
            </a:pPr>
            <a:r>
              <a:rPr lang="en-US" sz="1000" dirty="0">
                <a:cs typeface="Quire Sans"/>
              </a:rPr>
              <a:t>Daily phone calls</a:t>
            </a:r>
            <a:endParaRPr lang="en-US" dirty="0">
              <a:cs typeface="Quire Sans"/>
            </a:endParaRPr>
          </a:p>
          <a:p>
            <a:pPr marL="171450" indent="-171450">
              <a:buChar char="•"/>
            </a:pPr>
            <a:r>
              <a:rPr lang="en-US" sz="1000" dirty="0">
                <a:cs typeface="Quire Sans"/>
              </a:rPr>
              <a:t> Email</a:t>
            </a:r>
            <a:endParaRPr lang="en-US" dirty="0">
              <a:cs typeface="Quire Sans"/>
            </a:endParaRPr>
          </a:p>
          <a:p>
            <a:pPr marL="171450" indent="-171450">
              <a:buChar char="•"/>
            </a:pPr>
            <a:r>
              <a:rPr lang="en-US" sz="1000" dirty="0">
                <a:cs typeface="Quire Sans"/>
              </a:rPr>
              <a:t>informative Zoom meetings (weekly)</a:t>
            </a:r>
            <a:endParaRPr lang="en-US" dirty="0">
              <a:cs typeface="Quire Sans"/>
            </a:endParaRPr>
          </a:p>
          <a:p>
            <a:r>
              <a:rPr lang="en-US" sz="1200" b="1" dirty="0">
                <a:ea typeface="+mn-lt"/>
                <a:cs typeface="+mn-lt"/>
              </a:rPr>
              <a:t>Purpose: </a:t>
            </a:r>
            <a:r>
              <a:rPr lang="en-US" sz="1000" dirty="0">
                <a:ea typeface="+mn-lt"/>
                <a:cs typeface="+mn-lt"/>
              </a:rPr>
              <a:t>To ensure that hospital and clinical staff have all the resources and communication needed to make sure that patients get the care they need at their </a:t>
            </a:r>
            <a:endParaRPr lang="en-US" sz="1000">
              <a:solidFill>
                <a:srgbClr val="000000"/>
              </a:solidFill>
              <a:ea typeface="+mn-lt"/>
              <a:cs typeface="+mn-lt"/>
            </a:endParaRPr>
          </a:p>
          <a:p>
            <a:pPr marL="171450" indent="-171450">
              <a:buChar char="•"/>
            </a:pPr>
            <a:endParaRPr lang="en-US" dirty="0">
              <a:cs typeface="Quire Sans"/>
            </a:endParaRPr>
          </a:p>
        </p:txBody>
      </p:sp>
      <p:pic>
        <p:nvPicPr>
          <p:cNvPr id="73" name="Picture Placeholder 72" descr="Doctor male with solid fill">
            <a:extLst>
              <a:ext uri="{FF2B5EF4-FFF2-40B4-BE49-F238E27FC236}">
                <a16:creationId xmlns:a16="http://schemas.microsoft.com/office/drawing/2014/main" id="{171B782E-274D-43CA-B223-838F0D5ACED5}"/>
              </a:ext>
            </a:extLst>
          </p:cNvPr>
          <p:cNvPicPr>
            <a:picLocks noGrp="1" noChangeAspect="1"/>
          </p:cNvPicPr>
          <p:nvPr>
            <p:ph type="pic" sz="quarter" idx="22"/>
          </p:nvPr>
        </p:nvPicPr>
        <p:blipFill rotWithShape="1">
          <a:blip r:embed="rId4">
            <a:extLst>
              <a:ext uri="{96DAC541-7B7A-43D3-8B79-37D633B846F1}">
                <asvg:svgBlip xmlns:asvg="http://schemas.microsoft.com/office/drawing/2016/SVG/main" r:embed="rId5"/>
              </a:ext>
            </a:extLst>
          </a:blip>
          <a:srcRect/>
          <a:stretch/>
        </p:blipFill>
        <p:spPr>
          <a:xfrm>
            <a:off x="3389886" y="3716528"/>
            <a:ext cx="599148" cy="599148"/>
          </a:xfrm>
        </p:spPr>
      </p:pic>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3293541" y="4208511"/>
            <a:ext cx="3281555" cy="428891"/>
          </a:xfrm>
        </p:spPr>
        <p:txBody>
          <a:bodyPr/>
          <a:lstStyle/>
          <a:p>
            <a:r>
              <a:rPr lang="en-US" dirty="0"/>
              <a:t>MEDICAL STAFF</a:t>
            </a:r>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3543490" y="4613257"/>
            <a:ext cx="3588106" cy="1569353"/>
          </a:xfrm>
        </p:spPr>
        <p:txBody>
          <a:bodyPr>
            <a:normAutofit fontScale="92500" lnSpcReduction="10000"/>
          </a:bodyPr>
          <a:lstStyle/>
          <a:p>
            <a:r>
              <a:rPr lang="en-US" b="1" dirty="0">
                <a:ea typeface="+mn-lt"/>
                <a:cs typeface="+mn-lt"/>
              </a:rPr>
              <a:t>Communication: </a:t>
            </a:r>
            <a:endParaRPr lang="en-US" sz="1000" dirty="0">
              <a:ea typeface="+mn-lt"/>
              <a:cs typeface="+mn-lt"/>
            </a:endParaRPr>
          </a:p>
          <a:p>
            <a:pPr marL="171450" indent="-171450">
              <a:buChar char="•"/>
            </a:pPr>
            <a:r>
              <a:rPr lang="en-US" sz="1000" dirty="0">
                <a:ea typeface="+mn-lt"/>
                <a:cs typeface="+mn-lt"/>
              </a:rPr>
              <a:t>Epic Patient Software</a:t>
            </a:r>
            <a:endParaRPr lang="en-US" sz="1000" dirty="0">
              <a:solidFill>
                <a:srgbClr val="000000"/>
              </a:solidFill>
              <a:ea typeface="+mn-lt"/>
              <a:cs typeface="+mn-lt"/>
            </a:endParaRPr>
          </a:p>
          <a:p>
            <a:pPr marL="171450" indent="-171450">
              <a:buChar char="•"/>
            </a:pPr>
            <a:r>
              <a:rPr lang="en-US" sz="1000" dirty="0">
                <a:ea typeface="+mn-lt"/>
                <a:cs typeface="+mn-lt"/>
              </a:rPr>
              <a:t>Phone</a:t>
            </a:r>
          </a:p>
          <a:p>
            <a:pPr marL="171450" indent="-171450">
              <a:buChar char="•"/>
            </a:pPr>
            <a:r>
              <a:rPr lang="en-US" sz="1000" dirty="0">
                <a:ea typeface="+mn-lt"/>
                <a:cs typeface="+mn-lt"/>
              </a:rPr>
              <a:t>Email </a:t>
            </a:r>
          </a:p>
          <a:p>
            <a:r>
              <a:rPr lang="en-US" sz="1200" b="1" dirty="0">
                <a:ea typeface="+mn-lt"/>
                <a:cs typeface="+mn-lt"/>
              </a:rPr>
              <a:t>Purpose: </a:t>
            </a:r>
            <a:r>
              <a:rPr lang="en-US" sz="1200" dirty="0">
                <a:ea typeface="+mn-lt"/>
                <a:cs typeface="+mn-lt"/>
              </a:rPr>
              <a:t>To ensure that medical staff is up to date with scheduling, patient medical, information and facilities updates are communicated to all staff. </a:t>
            </a:r>
            <a:endParaRPr lang="en-US" sz="1200" dirty="0">
              <a:solidFill>
                <a:srgbClr val="000000"/>
              </a:solidFill>
              <a:ea typeface="+mn-lt"/>
              <a:cs typeface="+mn-lt"/>
            </a:endParaRPr>
          </a:p>
          <a:p>
            <a:endParaRPr lang="en-US" dirty="0">
              <a:cs typeface="Quire Sans"/>
            </a:endParaRPr>
          </a:p>
        </p:txBody>
      </p:sp>
      <p:pic>
        <p:nvPicPr>
          <p:cNvPr id="71" name="Picture Placeholder 70" descr="Inpatient outline">
            <a:extLst>
              <a:ext uri="{FF2B5EF4-FFF2-40B4-BE49-F238E27FC236}">
                <a16:creationId xmlns:a16="http://schemas.microsoft.com/office/drawing/2014/main" id="{8737B8AB-109F-4DF2-8468-26ABD1CD1A97}"/>
              </a:ext>
            </a:extLst>
          </p:cNvPr>
          <p:cNvPicPr>
            <a:picLocks noGrp="1" noChangeAspect="1"/>
          </p:cNvPicPr>
          <p:nvPr>
            <p:ph type="pic" sz="quarter" idx="24"/>
          </p:nvPr>
        </p:nvPicPr>
        <p:blipFill rotWithShape="1">
          <a:blip r:embed="rId6">
            <a:extLst>
              <a:ext uri="{96DAC541-7B7A-43D3-8B79-37D633B846F1}">
                <asvg:svgBlip xmlns:asvg="http://schemas.microsoft.com/office/drawing/2016/SVG/main" r:embed="rId7"/>
              </a:ext>
            </a:extLst>
          </a:blip>
          <a:srcRect/>
          <a:stretch/>
        </p:blipFill>
        <p:spPr>
          <a:xfrm>
            <a:off x="8077157" y="773605"/>
            <a:ext cx="599148" cy="599148"/>
          </a:xfrm>
        </p:spPr>
      </p:pic>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072244" y="1388209"/>
            <a:ext cx="3281556" cy="426393"/>
          </a:xfrm>
        </p:spPr>
        <p:txBody>
          <a:bodyPr/>
          <a:lstStyle/>
          <a:p>
            <a:r>
              <a:rPr lang="en-US" dirty="0">
                <a:solidFill>
                  <a:srgbClr val="04B3C3"/>
                </a:solidFill>
                <a:ea typeface="+mj-lt"/>
                <a:cs typeface="+mj-lt"/>
              </a:rPr>
              <a:t>INFLUESNA PATIENTS </a:t>
            </a:r>
            <a:endParaRPr lang="en-US" dirty="0"/>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081002" y="1767713"/>
            <a:ext cx="3272798" cy="1309671"/>
          </a:xfrm>
        </p:spPr>
        <p:txBody>
          <a:bodyPr/>
          <a:lstStyle/>
          <a:p>
            <a:r>
              <a:rPr lang="en-US" b="1" dirty="0">
                <a:ea typeface="+mn-lt"/>
                <a:cs typeface="+mn-lt"/>
              </a:rPr>
              <a:t>Communication: </a:t>
            </a:r>
            <a:endParaRPr lang="en-US" sz="1000" dirty="0">
              <a:solidFill>
                <a:srgbClr val="808080"/>
              </a:solidFill>
              <a:ea typeface="+mn-lt"/>
              <a:cs typeface="+mn-lt"/>
            </a:endParaRPr>
          </a:p>
          <a:p>
            <a:pPr marL="171450" indent="-171450">
              <a:buChar char="•"/>
            </a:pPr>
            <a:r>
              <a:rPr lang="en-US" sz="1200" dirty="0">
                <a:ea typeface="+mn-lt"/>
                <a:cs typeface="+mn-lt"/>
              </a:rPr>
              <a:t>M</a:t>
            </a:r>
            <a:r>
              <a:rPr lang="en-US" sz="900" dirty="0">
                <a:ea typeface="+mn-lt"/>
                <a:cs typeface="+mn-lt"/>
              </a:rPr>
              <a:t>yC</a:t>
            </a:r>
            <a:r>
              <a:rPr lang="en-US" sz="1000" dirty="0">
                <a:ea typeface="+mn-lt"/>
                <a:cs typeface="+mn-lt"/>
              </a:rPr>
              <a:t>hart system</a:t>
            </a:r>
            <a:endParaRPr lang="en-US" sz="1000" dirty="0">
              <a:solidFill>
                <a:srgbClr val="808080"/>
              </a:solidFill>
              <a:ea typeface="+mn-lt"/>
              <a:cs typeface="+mn-lt"/>
            </a:endParaRPr>
          </a:p>
          <a:p>
            <a:pPr marL="171450" indent="-171450">
              <a:buChar char="•"/>
            </a:pPr>
            <a:r>
              <a:rPr lang="en-US" sz="1000" dirty="0">
                <a:ea typeface="+mn-lt"/>
                <a:cs typeface="+mn-lt"/>
              </a:rPr>
              <a:t>Direct phone assistance to hospital call center</a:t>
            </a:r>
          </a:p>
          <a:p>
            <a:pPr marL="171450" indent="-171450">
              <a:buChar char="•"/>
            </a:pPr>
            <a:r>
              <a:rPr lang="en-US" sz="1000" dirty="0">
                <a:ea typeface="+mn-lt"/>
                <a:cs typeface="+mn-lt"/>
              </a:rPr>
              <a:t>Email</a:t>
            </a:r>
            <a:endParaRPr lang="en-US" sz="1000" dirty="0">
              <a:solidFill>
                <a:srgbClr val="808080"/>
              </a:solidFill>
              <a:ea typeface="+mn-lt"/>
              <a:cs typeface="+mn-lt"/>
            </a:endParaRPr>
          </a:p>
          <a:p>
            <a:pPr marL="171450" indent="-171450">
              <a:buChar char="•"/>
            </a:pPr>
            <a:r>
              <a:rPr lang="en-US" sz="1000" dirty="0">
                <a:ea typeface="+mn-lt"/>
                <a:cs typeface="+mn-lt"/>
              </a:rPr>
              <a:t>Auto-text and Call Reminders</a:t>
            </a:r>
            <a:endParaRPr lang="en-US" sz="1000" dirty="0">
              <a:solidFill>
                <a:srgbClr val="808080"/>
              </a:solidFill>
              <a:ea typeface="+mn-lt"/>
              <a:cs typeface="+mn-lt"/>
            </a:endParaRPr>
          </a:p>
          <a:p>
            <a:r>
              <a:rPr lang="en-US" sz="1200" b="1" dirty="0">
                <a:ea typeface="+mn-lt"/>
                <a:cs typeface="+mn-lt"/>
              </a:rPr>
              <a:t>Purpose: </a:t>
            </a:r>
            <a:r>
              <a:rPr lang="en-US" sz="1000" dirty="0">
                <a:ea typeface="+mn-lt"/>
                <a:cs typeface="+mn-lt"/>
              </a:rPr>
              <a:t>Ensure that patients have all information needed when arriving at facilities and all insurance information is collected before arrival at appointment. </a:t>
            </a:r>
            <a:endParaRPr lang="en-US" sz="1000">
              <a:solidFill>
                <a:srgbClr val="808080"/>
              </a:solidFill>
              <a:ea typeface="+mn-lt"/>
              <a:cs typeface="+mn-lt"/>
            </a:endParaRPr>
          </a:p>
          <a:p>
            <a:endParaRPr lang="en-US" dirty="0">
              <a:cs typeface="Quire Sans"/>
            </a:endParaRPr>
          </a:p>
        </p:txBody>
      </p:sp>
      <p:pic>
        <p:nvPicPr>
          <p:cNvPr id="72" name="Picture Placeholder 71" descr="Medical with solid fill">
            <a:extLst>
              <a:ext uri="{FF2B5EF4-FFF2-40B4-BE49-F238E27FC236}">
                <a16:creationId xmlns:a16="http://schemas.microsoft.com/office/drawing/2014/main" id="{E90427B4-D39F-47A3-97B4-C74C268A7B7C}"/>
              </a:ext>
            </a:extLst>
          </p:cNvPr>
          <p:cNvPicPr>
            <a:picLocks noGrp="1" noChangeAspect="1"/>
          </p:cNvPicPr>
          <p:nvPr>
            <p:ph type="pic" sz="quarter" idx="23"/>
          </p:nvPr>
        </p:nvPicPr>
        <p:blipFill rotWithShape="1">
          <a:blip r:embed="rId8">
            <a:extLst>
              <a:ext uri="{96DAC541-7B7A-43D3-8B79-37D633B846F1}">
                <asvg:svgBlip xmlns:asvg="http://schemas.microsoft.com/office/drawing/2016/SVG/main" r:embed="rId9"/>
              </a:ext>
            </a:extLst>
          </a:blip>
          <a:srcRect/>
          <a:stretch/>
        </p:blipFill>
        <p:spPr>
          <a:xfrm>
            <a:off x="8010934" y="3921429"/>
            <a:ext cx="599148" cy="599148"/>
          </a:xfrm>
        </p:spPr>
      </p:pic>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002175" y="4401201"/>
            <a:ext cx="3281556" cy="428891"/>
          </a:xfrm>
        </p:spPr>
        <p:txBody>
          <a:bodyPr/>
          <a:lstStyle/>
          <a:p>
            <a:r>
              <a:rPr lang="en-US" dirty="0"/>
              <a:t>HOSPITAL AND CLINICS</a:t>
            </a:r>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02175" y="4783200"/>
            <a:ext cx="3281556" cy="1429216"/>
          </a:xfrm>
        </p:spPr>
        <p:txBody>
          <a:bodyPr>
            <a:normAutofit fontScale="92500" lnSpcReduction="20000"/>
          </a:bodyPr>
          <a:lstStyle/>
          <a:p>
            <a:r>
              <a:rPr lang="en-US" b="1" dirty="0">
                <a:ea typeface="+mn-lt"/>
                <a:cs typeface="+mn-lt"/>
              </a:rPr>
              <a:t>Communication: </a:t>
            </a:r>
            <a:endParaRPr lang="en-US" dirty="0">
              <a:solidFill>
                <a:srgbClr val="808080"/>
              </a:solidFill>
              <a:ea typeface="+mn-lt"/>
              <a:cs typeface="+mn-lt"/>
            </a:endParaRPr>
          </a:p>
          <a:p>
            <a:pPr marL="285750" indent="-285750">
              <a:buChar char="•"/>
            </a:pPr>
            <a:r>
              <a:rPr lang="en-US" sz="1000" dirty="0">
                <a:ea typeface="+mn-lt"/>
                <a:cs typeface="+mn-lt"/>
              </a:rPr>
              <a:t>Zoom meetings</a:t>
            </a:r>
          </a:p>
          <a:p>
            <a:pPr marL="285750" indent="-285750">
              <a:buChar char="•"/>
            </a:pPr>
            <a:r>
              <a:rPr lang="en-US" sz="1000" dirty="0">
                <a:ea typeface="+mn-lt"/>
                <a:cs typeface="+mn-lt"/>
              </a:rPr>
              <a:t>Email </a:t>
            </a:r>
          </a:p>
          <a:p>
            <a:pPr marL="285750" indent="-285750">
              <a:buChar char="•"/>
            </a:pPr>
            <a:r>
              <a:rPr lang="en-US" sz="1000" dirty="0">
                <a:ea typeface="+mn-lt"/>
                <a:cs typeface="+mn-lt"/>
              </a:rPr>
              <a:t>Phone </a:t>
            </a:r>
          </a:p>
          <a:p>
            <a:r>
              <a:rPr lang="en-US" sz="1200" b="1" dirty="0">
                <a:ea typeface="+mn-lt"/>
                <a:cs typeface="+mn-lt"/>
              </a:rPr>
              <a:t>Purpose: </a:t>
            </a:r>
            <a:r>
              <a:rPr lang="en-US" sz="1200" dirty="0">
                <a:ea typeface="+mn-lt"/>
                <a:cs typeface="+mn-lt"/>
              </a:rPr>
              <a:t>Keep staff updated on important updates on scheduling, hours, and processes during the Flu season to ensure  efferent processes are in place</a:t>
            </a:r>
          </a:p>
        </p:txBody>
      </p:sp>
      <p:sp>
        <p:nvSpPr>
          <p:cNvPr id="3" name="Footer Placeholder 2">
            <a:extLst>
              <a:ext uri="{FF2B5EF4-FFF2-40B4-BE49-F238E27FC236}">
                <a16:creationId xmlns:a16="http://schemas.microsoft.com/office/drawing/2014/main" id="{16AD95C1-F665-4F74-A306-5BD09EA20DAD}"/>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0BE62F74-B2F0-412C-A83C-5F33BEAA5922}"/>
              </a:ext>
            </a:extLst>
          </p:cNvPr>
          <p:cNvSpPr>
            <a:spLocks noGrp="1"/>
          </p:cNvSpPr>
          <p:nvPr>
            <p:ph type="title"/>
          </p:nvPr>
        </p:nvSpPr>
        <p:spPr>
          <a:xfrm>
            <a:off x="2471902" y="671807"/>
            <a:ext cx="5829300" cy="639192"/>
          </a:xfrm>
        </p:spPr>
        <p:txBody>
          <a:bodyPr/>
          <a:lstStyle/>
          <a:p>
            <a:r>
              <a:rPr lang="en-US" dirty="0"/>
              <a:t>Action Plan Overview Strategy</a:t>
            </a:r>
          </a:p>
        </p:txBody>
      </p:sp>
      <p:sp>
        <p:nvSpPr>
          <p:cNvPr id="37" name="Text Placeholder 36">
            <a:extLst>
              <a:ext uri="{FF2B5EF4-FFF2-40B4-BE49-F238E27FC236}">
                <a16:creationId xmlns:a16="http://schemas.microsoft.com/office/drawing/2014/main" id="{17DF7675-E811-436D-967F-8C216AEF5A14}"/>
              </a:ext>
            </a:extLst>
          </p:cNvPr>
          <p:cNvSpPr>
            <a:spLocks noGrp="1"/>
          </p:cNvSpPr>
          <p:nvPr>
            <p:ph type="body" sz="quarter" idx="17"/>
          </p:nvPr>
        </p:nvSpPr>
        <p:spPr>
          <a:xfrm>
            <a:off x="963928" y="2683198"/>
            <a:ext cx="2667000" cy="609180"/>
          </a:xfrm>
        </p:spPr>
        <p:txBody>
          <a:bodyPr/>
          <a:lstStyle/>
          <a:p>
            <a:r>
              <a:rPr lang="en-US" dirty="0"/>
              <a:t>Spring 20xx</a:t>
            </a:r>
          </a:p>
        </p:txBody>
      </p:sp>
      <p:sp>
        <p:nvSpPr>
          <p:cNvPr id="66" name="Text Placeholder 65">
            <a:extLst>
              <a:ext uri="{FF2B5EF4-FFF2-40B4-BE49-F238E27FC236}">
                <a16:creationId xmlns:a16="http://schemas.microsoft.com/office/drawing/2014/main" id="{1CF403A4-EC71-458B-A4DC-B512F862CCD0}"/>
              </a:ext>
            </a:extLst>
          </p:cNvPr>
          <p:cNvSpPr>
            <a:spLocks noGrp="1"/>
          </p:cNvSpPr>
          <p:nvPr>
            <p:ph type="body" sz="quarter" idx="20"/>
          </p:nvPr>
        </p:nvSpPr>
        <p:spPr>
          <a:xfrm>
            <a:off x="779997" y="3673520"/>
            <a:ext cx="3026102" cy="1943482"/>
          </a:xfrm>
        </p:spPr>
        <p:txBody>
          <a:bodyPr/>
          <a:lstStyle/>
          <a:p>
            <a:r>
              <a:rPr lang="en-US" dirty="0"/>
              <a:t>Research is conducted to make sure all data is evaluated, tested, and evaluated to develop the most effective plan for medical clients during flu season.</a:t>
            </a:r>
          </a:p>
        </p:txBody>
      </p:sp>
      <p:sp>
        <p:nvSpPr>
          <p:cNvPr id="56" name="Text Placeholder 55">
            <a:extLst>
              <a:ext uri="{FF2B5EF4-FFF2-40B4-BE49-F238E27FC236}">
                <a16:creationId xmlns:a16="http://schemas.microsoft.com/office/drawing/2014/main" id="{2A7F1528-A025-4CA1-B47F-F9187BBB52F9}"/>
              </a:ext>
            </a:extLst>
          </p:cNvPr>
          <p:cNvSpPr>
            <a:spLocks noGrp="1"/>
          </p:cNvSpPr>
          <p:nvPr>
            <p:ph type="body" sz="quarter" idx="18"/>
          </p:nvPr>
        </p:nvSpPr>
        <p:spPr>
          <a:xfrm>
            <a:off x="4750644" y="2683198"/>
            <a:ext cx="2667000" cy="609180"/>
          </a:xfrm>
        </p:spPr>
        <p:txBody>
          <a:bodyPr/>
          <a:lstStyle/>
          <a:p>
            <a:r>
              <a:rPr lang="en-US" dirty="0"/>
              <a:t>Summer 20xx</a:t>
            </a:r>
          </a:p>
        </p:txBody>
      </p:sp>
      <p:sp>
        <p:nvSpPr>
          <p:cNvPr id="67" name="Text Placeholder 66">
            <a:extLst>
              <a:ext uri="{FF2B5EF4-FFF2-40B4-BE49-F238E27FC236}">
                <a16:creationId xmlns:a16="http://schemas.microsoft.com/office/drawing/2014/main" id="{E9C39922-AEEB-4884-A6CD-92E928116C0F}"/>
              </a:ext>
            </a:extLst>
          </p:cNvPr>
          <p:cNvSpPr>
            <a:spLocks noGrp="1"/>
          </p:cNvSpPr>
          <p:nvPr>
            <p:ph type="body" sz="quarter" idx="21"/>
          </p:nvPr>
        </p:nvSpPr>
        <p:spPr>
          <a:xfrm>
            <a:off x="4750644" y="3675881"/>
            <a:ext cx="2745827" cy="1680724"/>
          </a:xfrm>
        </p:spPr>
        <p:txBody>
          <a:bodyPr/>
          <a:lstStyle/>
          <a:p>
            <a:r>
              <a:rPr lang="en-US" dirty="0">
                <a:cs typeface="Quire Sans"/>
              </a:rPr>
              <a:t>New processes and communication is introduced and educated to hospital and clinical staff  to ensure all processes are in place prior to Flu season </a:t>
            </a:r>
          </a:p>
        </p:txBody>
      </p:sp>
      <p:sp>
        <p:nvSpPr>
          <p:cNvPr id="57" name="Text Placeholder 56">
            <a:extLst>
              <a:ext uri="{FF2B5EF4-FFF2-40B4-BE49-F238E27FC236}">
                <a16:creationId xmlns:a16="http://schemas.microsoft.com/office/drawing/2014/main" id="{7C8C3076-E6F5-4637-8C6A-24BE6EF469EC}"/>
              </a:ext>
            </a:extLst>
          </p:cNvPr>
          <p:cNvSpPr>
            <a:spLocks noGrp="1"/>
          </p:cNvSpPr>
          <p:nvPr>
            <p:ph type="body" sz="quarter" idx="19"/>
          </p:nvPr>
        </p:nvSpPr>
        <p:spPr>
          <a:xfrm>
            <a:off x="8551543" y="2683198"/>
            <a:ext cx="2667000" cy="609180"/>
          </a:xfrm>
        </p:spPr>
        <p:txBody>
          <a:bodyPr/>
          <a:lstStyle/>
          <a:p>
            <a:r>
              <a:rPr lang="en-US" dirty="0">
                <a:ea typeface="+mj-lt"/>
                <a:cs typeface="+mj-lt"/>
              </a:rPr>
              <a:t>Fall</a:t>
            </a:r>
            <a:r>
              <a:rPr lang="en-US" dirty="0"/>
              <a:t> 20xx</a:t>
            </a:r>
          </a:p>
        </p:txBody>
      </p:sp>
      <p:sp>
        <p:nvSpPr>
          <p:cNvPr id="68" name="Text Placeholder 67">
            <a:extLst>
              <a:ext uri="{FF2B5EF4-FFF2-40B4-BE49-F238E27FC236}">
                <a16:creationId xmlns:a16="http://schemas.microsoft.com/office/drawing/2014/main" id="{73CF272F-B943-4B2B-9D88-823E9DA59F92}"/>
              </a:ext>
            </a:extLst>
          </p:cNvPr>
          <p:cNvSpPr>
            <a:spLocks noGrp="1"/>
          </p:cNvSpPr>
          <p:nvPr>
            <p:ph type="body" sz="quarter" idx="22"/>
          </p:nvPr>
        </p:nvSpPr>
        <p:spPr>
          <a:xfrm>
            <a:off x="8260442" y="3633072"/>
            <a:ext cx="3300573" cy="1558104"/>
          </a:xfrm>
        </p:spPr>
        <p:txBody>
          <a:bodyPr/>
          <a:lstStyle/>
          <a:p>
            <a:r>
              <a:rPr lang="en-US" sz="1200" dirty="0">
                <a:solidFill>
                  <a:srgbClr val="0D0D0D"/>
                </a:solidFill>
                <a:ea typeface="+mn-lt"/>
                <a:cs typeface="+mn-lt"/>
              </a:rPr>
              <a:t> Flu activity monitoring, following prevention practices, and continuing improvement based on data analysis and stakeholder feedback. As well as continuing transparent communication and reporting of flu cases in all hospital and clinics locations. </a:t>
            </a:r>
            <a:endParaRPr lang="en-US" dirty="0"/>
          </a:p>
          <a:p>
            <a:br>
              <a:rPr lang="en-US" dirty="0"/>
            </a:br>
            <a:endParaRPr lang="en-US" dirty="0"/>
          </a:p>
        </p:txBody>
      </p:sp>
      <p:sp>
        <p:nvSpPr>
          <p:cNvPr id="3" name="Footer Placeholder 2">
            <a:extLst>
              <a:ext uri="{FF2B5EF4-FFF2-40B4-BE49-F238E27FC236}">
                <a16:creationId xmlns:a16="http://schemas.microsoft.com/office/drawing/2014/main" id="{B64A8203-5E18-4F90-BB96-E21552557A1D}"/>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9A3C69AA-05D5-4E36-B904-EB3BFF86437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Tree>
    <p:extLst>
      <p:ext uri="{BB962C8B-B14F-4D97-AF65-F5344CB8AC3E}">
        <p14:creationId xmlns:p14="http://schemas.microsoft.com/office/powerpoint/2010/main" val="167348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238">
            <a:extLst>
              <a:ext uri="{FF2B5EF4-FFF2-40B4-BE49-F238E27FC236}">
                <a16:creationId xmlns:a16="http://schemas.microsoft.com/office/drawing/2014/main" id="{20C2B32A-DDA7-44A1-817F-485EA7BBAB62}"/>
              </a:ext>
            </a:extLst>
          </p:cNvPr>
          <p:cNvSpPr>
            <a:spLocks noGrp="1"/>
          </p:cNvSpPr>
          <p:nvPr>
            <p:ph type="title"/>
          </p:nvPr>
        </p:nvSpPr>
        <p:spPr>
          <a:xfrm>
            <a:off x="895066" y="512584"/>
            <a:ext cx="10515600" cy="661924"/>
          </a:xfrm>
        </p:spPr>
        <p:txBody>
          <a:bodyPr/>
          <a:lstStyle/>
          <a:p>
            <a:r>
              <a:rPr lang="en-US" dirty="0"/>
              <a:t> action plan timeline</a:t>
            </a:r>
          </a:p>
        </p:txBody>
      </p:sp>
      <p:sp>
        <p:nvSpPr>
          <p:cNvPr id="72" name="Text Placeholder 71">
            <a:extLst>
              <a:ext uri="{FF2B5EF4-FFF2-40B4-BE49-F238E27FC236}">
                <a16:creationId xmlns:a16="http://schemas.microsoft.com/office/drawing/2014/main" id="{3CC8BA56-B1EC-4149-8E79-730A963B2EBC}"/>
              </a:ext>
            </a:extLst>
          </p:cNvPr>
          <p:cNvSpPr>
            <a:spLocks noGrp="1"/>
          </p:cNvSpPr>
          <p:nvPr>
            <p:ph type="body" sz="quarter" idx="44"/>
          </p:nvPr>
        </p:nvSpPr>
        <p:spPr>
          <a:xfrm>
            <a:off x="6803476" y="2009317"/>
            <a:ext cx="1440088" cy="549528"/>
          </a:xfrm>
        </p:spPr>
        <p:txBody>
          <a:bodyPr>
            <a:normAutofit/>
          </a:bodyPr>
          <a:lstStyle/>
          <a:p>
            <a:r>
              <a:rPr lang="en-ZA" dirty="0">
                <a:solidFill>
                  <a:schemeClr val="accent6">
                    <a:lumMod val="50000"/>
                  </a:schemeClr>
                </a:solidFill>
              </a:rPr>
              <a:t>Phase 2 Completion</a:t>
            </a:r>
            <a:endParaRPr lang="en-US">
              <a:solidFill>
                <a:schemeClr val="accent6">
                  <a:lumMod val="50000"/>
                </a:schemeClr>
              </a:solidFill>
              <a:cs typeface="Quire Sans"/>
            </a:endParaRPr>
          </a:p>
        </p:txBody>
      </p:sp>
      <p:sp>
        <p:nvSpPr>
          <p:cNvPr id="73" name="Text Placeholder 72">
            <a:extLst>
              <a:ext uri="{FF2B5EF4-FFF2-40B4-BE49-F238E27FC236}">
                <a16:creationId xmlns:a16="http://schemas.microsoft.com/office/drawing/2014/main" id="{D133910C-A43B-4DB5-B388-370A567275BE}"/>
              </a:ext>
            </a:extLst>
          </p:cNvPr>
          <p:cNvSpPr>
            <a:spLocks noGrp="1"/>
          </p:cNvSpPr>
          <p:nvPr>
            <p:ph type="body" sz="quarter" idx="45"/>
          </p:nvPr>
        </p:nvSpPr>
        <p:spPr>
          <a:xfrm>
            <a:off x="9911496" y="2009317"/>
            <a:ext cx="1440088" cy="549528"/>
          </a:xfrm>
        </p:spPr>
        <p:txBody>
          <a:bodyPr>
            <a:normAutofit/>
          </a:bodyPr>
          <a:lstStyle/>
          <a:p>
            <a:r>
              <a:rPr lang="en-ZA" dirty="0">
                <a:solidFill>
                  <a:srgbClr val="FFC000"/>
                </a:solidFill>
              </a:rPr>
              <a:t>Phase 3 Completion</a:t>
            </a:r>
            <a:r>
              <a:rPr lang="en-US" dirty="0">
                <a:solidFill>
                  <a:srgbClr val="FFC000"/>
                </a:solidFill>
              </a:rPr>
              <a:t>​</a:t>
            </a:r>
            <a:endParaRPr lang="en-US" dirty="0">
              <a:solidFill>
                <a:srgbClr val="FFC000"/>
              </a:solidFill>
              <a:cs typeface="Quire Sans"/>
            </a:endParaRPr>
          </a:p>
        </p:txBody>
      </p:sp>
      <p:sp>
        <p:nvSpPr>
          <p:cNvPr id="69" name="Text Placeholder 68">
            <a:extLst>
              <a:ext uri="{FF2B5EF4-FFF2-40B4-BE49-F238E27FC236}">
                <a16:creationId xmlns:a16="http://schemas.microsoft.com/office/drawing/2014/main" id="{8E1DE698-315F-427A-8607-93E5C8C02D54}"/>
              </a:ext>
            </a:extLst>
          </p:cNvPr>
          <p:cNvSpPr>
            <a:spLocks noGrp="1"/>
          </p:cNvSpPr>
          <p:nvPr>
            <p:ph type="body" sz="quarter" idx="41"/>
          </p:nvPr>
        </p:nvSpPr>
        <p:spPr>
          <a:xfrm>
            <a:off x="696804" y="2720679"/>
            <a:ext cx="1021001" cy="501726"/>
          </a:xfrm>
        </p:spPr>
        <p:txBody>
          <a:bodyPr/>
          <a:lstStyle/>
          <a:p>
            <a:r>
              <a:rPr lang="en-US" dirty="0"/>
              <a:t>20XX</a:t>
            </a:r>
          </a:p>
        </p:txBody>
      </p:sp>
      <p:sp>
        <p:nvSpPr>
          <p:cNvPr id="71" name="Text Placeholder 70">
            <a:extLst>
              <a:ext uri="{FF2B5EF4-FFF2-40B4-BE49-F238E27FC236}">
                <a16:creationId xmlns:a16="http://schemas.microsoft.com/office/drawing/2014/main" id="{9947C1AC-1A21-4AAC-B2A8-736885C0E342}"/>
              </a:ext>
            </a:extLst>
          </p:cNvPr>
          <p:cNvSpPr>
            <a:spLocks noGrp="1"/>
          </p:cNvSpPr>
          <p:nvPr>
            <p:ph type="body" sz="quarter" idx="43"/>
          </p:nvPr>
        </p:nvSpPr>
        <p:spPr>
          <a:xfrm>
            <a:off x="3604738" y="2009317"/>
            <a:ext cx="1440088" cy="549528"/>
          </a:xfrm>
        </p:spPr>
        <p:txBody>
          <a:bodyPr>
            <a:normAutofit/>
          </a:bodyPr>
          <a:lstStyle/>
          <a:p>
            <a:r>
              <a:rPr lang="en-ZA" dirty="0">
                <a:solidFill>
                  <a:srgbClr val="0070C0"/>
                </a:solidFill>
              </a:rPr>
              <a:t>Phase 1 Completion</a:t>
            </a:r>
            <a:endParaRPr lang="en-US">
              <a:solidFill>
                <a:srgbClr val="0070C0"/>
              </a:solidFill>
              <a:cs typeface="Quire Sans"/>
            </a:endParaRPr>
          </a:p>
        </p:txBody>
      </p:sp>
      <p:grpSp>
        <p:nvGrpSpPr>
          <p:cNvPr id="103" name="Group 102">
            <a:extLst>
              <a:ext uri="{FF2B5EF4-FFF2-40B4-BE49-F238E27FC236}">
                <a16:creationId xmlns:a16="http://schemas.microsoft.com/office/drawing/2014/main" id="{543CB26E-CEC1-42B1-BFD8-F57499DDA28B}"/>
              </a:ext>
              <a:ext uri="{C183D7F6-B498-43B3-948B-1728B52AA6E4}">
                <adec:decorative xmlns:adec="http://schemas.microsoft.com/office/drawing/2017/decorative" val="1"/>
              </a:ext>
            </a:extLst>
          </p:cNvPr>
          <p:cNvGrpSpPr/>
          <p:nvPr/>
        </p:nvGrpSpPr>
        <p:grpSpPr>
          <a:xfrm>
            <a:off x="2049387" y="2999128"/>
            <a:ext cx="8510121" cy="0"/>
            <a:chOff x="1504814" y="2488864"/>
            <a:chExt cx="8510121" cy="0"/>
          </a:xfrm>
        </p:grpSpPr>
        <p:cxnSp>
          <p:nvCxnSpPr>
            <p:cNvPr id="104" name="Straight Connector 103">
              <a:extLst>
                <a:ext uri="{FF2B5EF4-FFF2-40B4-BE49-F238E27FC236}">
                  <a16:creationId xmlns:a16="http://schemas.microsoft.com/office/drawing/2014/main" id="{85507A0E-19D5-402B-BD44-A2E472163DA1}"/>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F0A8E84-9149-4014-B3AC-124B8C14B42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27957-1B8B-4382-8AD9-AE1244E072F3}"/>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C012FEE-2762-4F00-AC76-1DC6EDF5128D}"/>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CC02CC7-9331-4D75-97CF-C10722DBBA81}"/>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5CD134-D14F-42B9-A055-E11BFBA0C136}"/>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811BD3D-143E-4DE0-BF8E-6360B450706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46848AE-89CD-4016-A641-6F0C2B941E80}"/>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60E2804-5C00-4E6F-958C-EF9A5C6D166D}"/>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5BC663-DAD2-4546-99F7-32CFBEAFB588}"/>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BF374C2-BA26-4C96-9353-36D26FA768EE}"/>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A786ABE4-B37E-45F2-8F5D-7C4C5AAC9AEE}"/>
              </a:ext>
              <a:ext uri="{C183D7F6-B498-43B3-948B-1728B52AA6E4}">
                <adec:decorative xmlns:adec="http://schemas.microsoft.com/office/drawing/2017/decorative" val="1"/>
              </a:ext>
            </a:extLst>
          </p:cNvPr>
          <p:cNvGrpSpPr/>
          <p:nvPr/>
        </p:nvGrpSpPr>
        <p:grpSpPr>
          <a:xfrm>
            <a:off x="1872910" y="2903401"/>
            <a:ext cx="8858463" cy="174171"/>
            <a:chOff x="1835966" y="4162015"/>
            <a:chExt cx="8858463" cy="174171"/>
          </a:xfrm>
        </p:grpSpPr>
        <p:sp>
          <p:nvSpPr>
            <p:cNvPr id="116" name="Oval 234">
              <a:extLst>
                <a:ext uri="{FF2B5EF4-FFF2-40B4-BE49-F238E27FC236}">
                  <a16:creationId xmlns:a16="http://schemas.microsoft.com/office/drawing/2014/main" id="{BB7DB3CE-1F30-44E2-A8A6-2449B5AE340C}"/>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solidFill>
              <a:schemeClr val="accent4">
                <a:lumMod val="40000"/>
                <a:lumOff val="6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17" name="Oval 236">
              <a:extLst>
                <a:ext uri="{FF2B5EF4-FFF2-40B4-BE49-F238E27FC236}">
                  <a16:creationId xmlns:a16="http://schemas.microsoft.com/office/drawing/2014/main" id="{792E8414-044B-4D11-ABF4-C64860DA2787}"/>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4">
                <a:lumMod val="40000"/>
                <a:lumOff val="6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18" name="Oval 238">
              <a:extLst>
                <a:ext uri="{FF2B5EF4-FFF2-40B4-BE49-F238E27FC236}">
                  <a16:creationId xmlns:a16="http://schemas.microsoft.com/office/drawing/2014/main" id="{01E1C7AD-1630-4620-BCA1-3DA99D0E1030}"/>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solidFill>
              <a:schemeClr val="accent4">
                <a:lumMod val="40000"/>
                <a:lumOff val="6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19" name="Oval 240">
              <a:extLst>
                <a:ext uri="{FF2B5EF4-FFF2-40B4-BE49-F238E27FC236}">
                  <a16:creationId xmlns:a16="http://schemas.microsoft.com/office/drawing/2014/main" id="{BCC2148A-83BE-4890-AD81-6A2C096AC2BD}"/>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0" name="Oval 242">
              <a:extLst>
                <a:ext uri="{FF2B5EF4-FFF2-40B4-BE49-F238E27FC236}">
                  <a16:creationId xmlns:a16="http://schemas.microsoft.com/office/drawing/2014/main" id="{5F34C04B-AE8F-4043-95AE-AA2856D7EF46}"/>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6">
                <a:lumMod val="60000"/>
                <a:lumOff val="4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1" name="Oval 244">
              <a:extLst>
                <a:ext uri="{FF2B5EF4-FFF2-40B4-BE49-F238E27FC236}">
                  <a16:creationId xmlns:a16="http://schemas.microsoft.com/office/drawing/2014/main" id="{1728C29F-4DEE-423A-AB94-1A4B7B65F2D7}"/>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solidFill>
              <a:schemeClr val="accent6">
                <a:lumMod val="60000"/>
                <a:lumOff val="4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2" name="Oval 246">
              <a:extLst>
                <a:ext uri="{FF2B5EF4-FFF2-40B4-BE49-F238E27FC236}">
                  <a16:creationId xmlns:a16="http://schemas.microsoft.com/office/drawing/2014/main" id="{0CC10595-486F-46CE-880F-5163C9E6ECB3}"/>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6">
                <a:lumMod val="60000"/>
                <a:lumOff val="4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3" name="Oval 248">
              <a:extLst>
                <a:ext uri="{FF2B5EF4-FFF2-40B4-BE49-F238E27FC236}">
                  <a16:creationId xmlns:a16="http://schemas.microsoft.com/office/drawing/2014/main" id="{932E3893-D078-4D1B-BDFB-9A9DD137F3BA}"/>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4" name="Oval 250">
              <a:extLst>
                <a:ext uri="{FF2B5EF4-FFF2-40B4-BE49-F238E27FC236}">
                  <a16:creationId xmlns:a16="http://schemas.microsoft.com/office/drawing/2014/main" id="{95D1B873-99B5-486B-8650-C357F2BF3812}"/>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solidFill>
              <a:srgbClr val="FFC000"/>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5" name="Oval 252">
              <a:extLst>
                <a:ext uri="{FF2B5EF4-FFF2-40B4-BE49-F238E27FC236}">
                  <a16:creationId xmlns:a16="http://schemas.microsoft.com/office/drawing/2014/main" id="{F752122A-7CF8-420A-A31C-0EBD2639E98F}"/>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rgbClr val="FFC000"/>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6" name="Oval 254">
              <a:extLst>
                <a:ext uri="{FF2B5EF4-FFF2-40B4-BE49-F238E27FC236}">
                  <a16:creationId xmlns:a16="http://schemas.microsoft.com/office/drawing/2014/main" id="{FD6060F3-3D2B-451B-8D5F-1786C491EDE2}"/>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solidFill>
              <a:srgbClr val="FFC000"/>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sp>
          <p:nvSpPr>
            <p:cNvPr id="127" name="Oval 256">
              <a:extLst>
                <a:ext uri="{FF2B5EF4-FFF2-40B4-BE49-F238E27FC236}">
                  <a16:creationId xmlns:a16="http://schemas.microsoft.com/office/drawing/2014/main" id="{A9E7E945-5B46-4F59-8F73-D48A17F69443}"/>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rgbClr val="FFC000"/>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highlight>
                  <a:srgbClr val="FF00FF"/>
                </a:highlight>
                <a:cs typeface="Quire Sans"/>
              </a:endParaRPr>
            </a:p>
          </p:txBody>
        </p:sp>
      </p:grpSp>
      <p:sp>
        <p:nvSpPr>
          <p:cNvPr id="45" name="Text Placeholder 44">
            <a:extLst>
              <a:ext uri="{FF2B5EF4-FFF2-40B4-BE49-F238E27FC236}">
                <a16:creationId xmlns:a16="http://schemas.microsoft.com/office/drawing/2014/main" id="{48D9A497-BF7B-44B0-9021-F37B0F75C455}"/>
              </a:ext>
            </a:extLst>
          </p:cNvPr>
          <p:cNvSpPr>
            <a:spLocks noGrp="1"/>
          </p:cNvSpPr>
          <p:nvPr>
            <p:ph type="body" sz="quarter" idx="17"/>
          </p:nvPr>
        </p:nvSpPr>
        <p:spPr>
          <a:xfrm>
            <a:off x="1712346" y="3170170"/>
            <a:ext cx="495300" cy="652276"/>
          </a:xfrm>
        </p:spPr>
        <p:txBody>
          <a:bodyPr vert="horz" lIns="91440" tIns="45720" rIns="91440" bIns="45720" rtlCol="0" anchor="t">
            <a:noAutofit/>
          </a:bodyPr>
          <a:lstStyle/>
          <a:p>
            <a:r>
              <a:rPr lang="en-US" dirty="0">
                <a:solidFill>
                  <a:srgbClr val="0070C0"/>
                </a:solidFill>
                <a:cs typeface="Quire Sans"/>
              </a:rPr>
              <a:t>Feb </a:t>
            </a:r>
          </a:p>
        </p:txBody>
      </p:sp>
      <p:sp>
        <p:nvSpPr>
          <p:cNvPr id="46" name="Text Placeholder 45">
            <a:extLst>
              <a:ext uri="{FF2B5EF4-FFF2-40B4-BE49-F238E27FC236}">
                <a16:creationId xmlns:a16="http://schemas.microsoft.com/office/drawing/2014/main" id="{78849CBE-BA38-4309-AE32-2967703B8DF9}"/>
              </a:ext>
            </a:extLst>
          </p:cNvPr>
          <p:cNvSpPr>
            <a:spLocks noGrp="1"/>
          </p:cNvSpPr>
          <p:nvPr>
            <p:ph type="body" sz="quarter" idx="18"/>
          </p:nvPr>
        </p:nvSpPr>
        <p:spPr>
          <a:xfrm>
            <a:off x="2545554" y="2644653"/>
            <a:ext cx="495300" cy="652276"/>
          </a:xfrm>
        </p:spPr>
        <p:txBody>
          <a:bodyPr vert="horz" lIns="91440" tIns="45720" rIns="91440" bIns="45720" rtlCol="0" anchor="t">
            <a:noAutofit/>
          </a:bodyPr>
          <a:lstStyle/>
          <a:p>
            <a:r>
              <a:rPr lang="en-US" dirty="0">
                <a:solidFill>
                  <a:srgbClr val="0070C0"/>
                </a:solidFill>
                <a:cs typeface="Quire Sans"/>
              </a:rPr>
              <a:t>Mar</a:t>
            </a:r>
          </a:p>
        </p:txBody>
      </p:sp>
      <p:sp>
        <p:nvSpPr>
          <p:cNvPr id="47" name="Text Placeholder 46">
            <a:extLst>
              <a:ext uri="{FF2B5EF4-FFF2-40B4-BE49-F238E27FC236}">
                <a16:creationId xmlns:a16="http://schemas.microsoft.com/office/drawing/2014/main" id="{210DCAF9-BA33-4B26-9F35-D87F5B8AE0D4}"/>
              </a:ext>
            </a:extLst>
          </p:cNvPr>
          <p:cNvSpPr>
            <a:spLocks noGrp="1"/>
          </p:cNvSpPr>
          <p:nvPr>
            <p:ph type="body" sz="quarter" idx="19"/>
          </p:nvPr>
        </p:nvSpPr>
        <p:spPr>
          <a:xfrm>
            <a:off x="3291176" y="3170170"/>
            <a:ext cx="495300" cy="652276"/>
          </a:xfrm>
        </p:spPr>
        <p:txBody>
          <a:bodyPr vert="horz" lIns="91440" tIns="45720" rIns="91440" bIns="45720" rtlCol="0" anchor="t">
            <a:noAutofit/>
          </a:bodyPr>
          <a:lstStyle/>
          <a:p>
            <a:r>
              <a:rPr lang="en-US" dirty="0">
                <a:solidFill>
                  <a:srgbClr val="0070C0"/>
                </a:solidFill>
              </a:rPr>
              <a:t>Apr</a:t>
            </a:r>
            <a:endParaRPr lang="en-US" dirty="0">
              <a:solidFill>
                <a:srgbClr val="0070C0"/>
              </a:solidFill>
              <a:cs typeface="Quire Sans"/>
            </a:endParaRPr>
          </a:p>
        </p:txBody>
      </p:sp>
      <p:sp>
        <p:nvSpPr>
          <p:cNvPr id="48" name="Text Placeholder 47">
            <a:extLst>
              <a:ext uri="{FF2B5EF4-FFF2-40B4-BE49-F238E27FC236}">
                <a16:creationId xmlns:a16="http://schemas.microsoft.com/office/drawing/2014/main" id="{7E11A923-B627-4893-925F-109C56B5586E}"/>
              </a:ext>
            </a:extLst>
          </p:cNvPr>
          <p:cNvSpPr>
            <a:spLocks noGrp="1"/>
          </p:cNvSpPr>
          <p:nvPr>
            <p:ph type="body" sz="quarter" idx="20"/>
          </p:nvPr>
        </p:nvSpPr>
        <p:spPr>
          <a:xfrm>
            <a:off x="4080591" y="3170170"/>
            <a:ext cx="582886" cy="652276"/>
          </a:xfrm>
        </p:spPr>
        <p:txBody>
          <a:bodyPr vert="horz" lIns="91440" tIns="45720" rIns="91440" bIns="45720" rtlCol="0" anchor="t">
            <a:noAutofit/>
          </a:bodyPr>
          <a:lstStyle/>
          <a:p>
            <a:r>
              <a:rPr lang="en-US" dirty="0">
                <a:solidFill>
                  <a:srgbClr val="0070C0"/>
                </a:solidFill>
                <a:cs typeface="Quire Sans"/>
              </a:rPr>
              <a:t>May</a:t>
            </a:r>
            <a:endParaRPr lang="en-US" dirty="0">
              <a:solidFill>
                <a:srgbClr val="0070C0"/>
              </a:solidFill>
            </a:endParaRPr>
          </a:p>
        </p:txBody>
      </p:sp>
      <p:sp>
        <p:nvSpPr>
          <p:cNvPr id="49" name="Text Placeholder 48">
            <a:extLst>
              <a:ext uri="{FF2B5EF4-FFF2-40B4-BE49-F238E27FC236}">
                <a16:creationId xmlns:a16="http://schemas.microsoft.com/office/drawing/2014/main" id="{6BA48EC0-EBAD-424D-B857-1B1C9A3A21D8}"/>
              </a:ext>
            </a:extLst>
          </p:cNvPr>
          <p:cNvSpPr>
            <a:spLocks noGrp="1"/>
          </p:cNvSpPr>
          <p:nvPr>
            <p:ph type="body" sz="quarter" idx="21"/>
          </p:nvPr>
        </p:nvSpPr>
        <p:spPr>
          <a:xfrm>
            <a:off x="4810807" y="3170170"/>
            <a:ext cx="615310" cy="652276"/>
          </a:xfrm>
        </p:spPr>
        <p:txBody>
          <a:bodyPr vert="horz" lIns="91440" tIns="45720" rIns="91440" bIns="45720" rtlCol="0" anchor="t">
            <a:noAutofit/>
          </a:bodyPr>
          <a:lstStyle/>
          <a:p>
            <a:r>
              <a:rPr lang="en-US" dirty="0">
                <a:solidFill>
                  <a:schemeClr val="accent6">
                    <a:lumMod val="50000"/>
                  </a:schemeClr>
                </a:solidFill>
              </a:rPr>
              <a:t>Jun</a:t>
            </a:r>
            <a:endParaRPr lang="en-US" dirty="0">
              <a:solidFill>
                <a:schemeClr val="accent6">
                  <a:lumMod val="50000"/>
                </a:schemeClr>
              </a:solidFill>
              <a:cs typeface="Quire Sans"/>
            </a:endParaRPr>
          </a:p>
        </p:txBody>
      </p:sp>
      <p:sp>
        <p:nvSpPr>
          <p:cNvPr id="50" name="Text Placeholder 49">
            <a:extLst>
              <a:ext uri="{FF2B5EF4-FFF2-40B4-BE49-F238E27FC236}">
                <a16:creationId xmlns:a16="http://schemas.microsoft.com/office/drawing/2014/main" id="{18AB0EB4-ABD0-44C8-AF9C-86C07480F62D}"/>
              </a:ext>
            </a:extLst>
          </p:cNvPr>
          <p:cNvSpPr>
            <a:spLocks noGrp="1"/>
          </p:cNvSpPr>
          <p:nvPr>
            <p:ph type="body" sz="quarter" idx="22"/>
          </p:nvPr>
        </p:nvSpPr>
        <p:spPr>
          <a:xfrm>
            <a:off x="5659421" y="3170170"/>
            <a:ext cx="495300" cy="652276"/>
          </a:xfrm>
        </p:spPr>
        <p:txBody>
          <a:bodyPr vert="horz" lIns="91440" tIns="45720" rIns="91440" bIns="45720" rtlCol="0" anchor="t">
            <a:noAutofit/>
          </a:bodyPr>
          <a:lstStyle/>
          <a:p>
            <a:r>
              <a:rPr lang="en-US" dirty="0">
                <a:solidFill>
                  <a:schemeClr val="accent6">
                    <a:lumMod val="50000"/>
                  </a:schemeClr>
                </a:solidFill>
              </a:rPr>
              <a:t>Jul</a:t>
            </a:r>
            <a:endParaRPr lang="en-US" dirty="0">
              <a:solidFill>
                <a:schemeClr val="accent6">
                  <a:lumMod val="50000"/>
                </a:schemeClr>
              </a:solidFill>
              <a:cs typeface="Quire Sans"/>
            </a:endParaRPr>
          </a:p>
        </p:txBody>
      </p:sp>
      <p:sp>
        <p:nvSpPr>
          <p:cNvPr id="51" name="Text Placeholder 50">
            <a:extLst>
              <a:ext uri="{FF2B5EF4-FFF2-40B4-BE49-F238E27FC236}">
                <a16:creationId xmlns:a16="http://schemas.microsoft.com/office/drawing/2014/main" id="{34162C5B-62FF-47D6-B817-F247FF6D1F54}"/>
              </a:ext>
            </a:extLst>
          </p:cNvPr>
          <p:cNvSpPr>
            <a:spLocks noGrp="1"/>
          </p:cNvSpPr>
          <p:nvPr>
            <p:ph type="body" sz="quarter" idx="23"/>
          </p:nvPr>
        </p:nvSpPr>
        <p:spPr>
          <a:xfrm>
            <a:off x="6448836" y="3170170"/>
            <a:ext cx="495300" cy="652276"/>
          </a:xfrm>
        </p:spPr>
        <p:txBody>
          <a:bodyPr vert="horz" lIns="91440" tIns="45720" rIns="91440" bIns="45720" rtlCol="0" anchor="t">
            <a:noAutofit/>
          </a:bodyPr>
          <a:lstStyle/>
          <a:p>
            <a:r>
              <a:rPr lang="en-US" dirty="0">
                <a:solidFill>
                  <a:schemeClr val="accent6">
                    <a:lumMod val="50000"/>
                  </a:schemeClr>
                </a:solidFill>
              </a:rPr>
              <a:t>Aug</a:t>
            </a:r>
          </a:p>
        </p:txBody>
      </p:sp>
      <p:sp>
        <p:nvSpPr>
          <p:cNvPr id="52" name="Text Placeholder 51">
            <a:extLst>
              <a:ext uri="{FF2B5EF4-FFF2-40B4-BE49-F238E27FC236}">
                <a16:creationId xmlns:a16="http://schemas.microsoft.com/office/drawing/2014/main" id="{402C550F-542A-4A20-B998-90EC654E5DF3}"/>
              </a:ext>
            </a:extLst>
          </p:cNvPr>
          <p:cNvSpPr>
            <a:spLocks noGrp="1"/>
          </p:cNvSpPr>
          <p:nvPr>
            <p:ph type="body" sz="quarter" idx="24"/>
          </p:nvPr>
        </p:nvSpPr>
        <p:spPr>
          <a:xfrm>
            <a:off x="7238251" y="3170170"/>
            <a:ext cx="495300" cy="652276"/>
          </a:xfrm>
        </p:spPr>
        <p:txBody>
          <a:bodyPr vert="horz" lIns="91440" tIns="45720" rIns="91440" bIns="45720" rtlCol="0" anchor="t">
            <a:noAutofit/>
          </a:bodyPr>
          <a:lstStyle/>
          <a:p>
            <a:r>
              <a:rPr lang="en-US" dirty="0">
                <a:solidFill>
                  <a:schemeClr val="accent6">
                    <a:lumMod val="50000"/>
                  </a:schemeClr>
                </a:solidFill>
                <a:cs typeface="Quire Sans"/>
              </a:rPr>
              <a:t>Sep</a:t>
            </a:r>
          </a:p>
        </p:txBody>
      </p:sp>
      <p:sp>
        <p:nvSpPr>
          <p:cNvPr id="53" name="Text Placeholder 52">
            <a:extLst>
              <a:ext uri="{FF2B5EF4-FFF2-40B4-BE49-F238E27FC236}">
                <a16:creationId xmlns:a16="http://schemas.microsoft.com/office/drawing/2014/main" id="{31CD40A2-EB53-4B75-9C16-29683A4965D9}"/>
              </a:ext>
            </a:extLst>
          </p:cNvPr>
          <p:cNvSpPr>
            <a:spLocks noGrp="1"/>
          </p:cNvSpPr>
          <p:nvPr>
            <p:ph type="body" sz="quarter" idx="25"/>
          </p:nvPr>
        </p:nvSpPr>
        <p:spPr>
          <a:xfrm>
            <a:off x="8027666" y="3170170"/>
            <a:ext cx="495300" cy="652276"/>
          </a:xfrm>
        </p:spPr>
        <p:txBody>
          <a:bodyPr vert="horz" lIns="91440" tIns="45720" rIns="91440" bIns="45720" rtlCol="0" anchor="t">
            <a:noAutofit/>
          </a:bodyPr>
          <a:lstStyle/>
          <a:p>
            <a:r>
              <a:rPr lang="en-US" dirty="0">
                <a:solidFill>
                  <a:srgbClr val="E0A800"/>
                </a:solidFill>
              </a:rPr>
              <a:t>Oct</a:t>
            </a:r>
            <a:endParaRPr lang="en-US">
              <a:solidFill>
                <a:srgbClr val="E0A800"/>
              </a:solidFill>
              <a:cs typeface="Quire Sans"/>
            </a:endParaRPr>
          </a:p>
        </p:txBody>
      </p:sp>
      <p:sp>
        <p:nvSpPr>
          <p:cNvPr id="54" name="Text Placeholder 53">
            <a:extLst>
              <a:ext uri="{FF2B5EF4-FFF2-40B4-BE49-F238E27FC236}">
                <a16:creationId xmlns:a16="http://schemas.microsoft.com/office/drawing/2014/main" id="{DFBAB31B-8252-4FAD-B1AC-2E9AB1E717A5}"/>
              </a:ext>
            </a:extLst>
          </p:cNvPr>
          <p:cNvSpPr>
            <a:spLocks noGrp="1"/>
          </p:cNvSpPr>
          <p:nvPr>
            <p:ph type="body" sz="quarter" idx="26"/>
          </p:nvPr>
        </p:nvSpPr>
        <p:spPr>
          <a:xfrm>
            <a:off x="8817081" y="3170170"/>
            <a:ext cx="495300" cy="652276"/>
          </a:xfrm>
        </p:spPr>
        <p:txBody>
          <a:bodyPr vert="horz" lIns="91440" tIns="45720" rIns="91440" bIns="45720" rtlCol="0" anchor="t">
            <a:noAutofit/>
          </a:bodyPr>
          <a:lstStyle/>
          <a:p>
            <a:r>
              <a:rPr lang="en-US" dirty="0">
                <a:solidFill>
                  <a:srgbClr val="FFC000"/>
                </a:solidFill>
              </a:rPr>
              <a:t>Nov</a:t>
            </a:r>
            <a:endParaRPr lang="en-US">
              <a:solidFill>
                <a:srgbClr val="FFC000"/>
              </a:solidFill>
              <a:cs typeface="Quire Sans"/>
            </a:endParaRPr>
          </a:p>
        </p:txBody>
      </p:sp>
      <p:sp>
        <p:nvSpPr>
          <p:cNvPr id="55" name="Text Placeholder 54">
            <a:extLst>
              <a:ext uri="{FF2B5EF4-FFF2-40B4-BE49-F238E27FC236}">
                <a16:creationId xmlns:a16="http://schemas.microsoft.com/office/drawing/2014/main" id="{F8B794CC-191E-425E-889A-BB032E7BB36A}"/>
              </a:ext>
            </a:extLst>
          </p:cNvPr>
          <p:cNvSpPr>
            <a:spLocks noGrp="1"/>
          </p:cNvSpPr>
          <p:nvPr>
            <p:ph type="body" sz="quarter" idx="27"/>
          </p:nvPr>
        </p:nvSpPr>
        <p:spPr>
          <a:xfrm>
            <a:off x="9606496" y="3170170"/>
            <a:ext cx="495300" cy="652276"/>
          </a:xfrm>
        </p:spPr>
        <p:txBody>
          <a:bodyPr vert="horz" lIns="91440" tIns="45720" rIns="91440" bIns="45720" rtlCol="0" anchor="t">
            <a:noAutofit/>
          </a:bodyPr>
          <a:lstStyle/>
          <a:p>
            <a:r>
              <a:rPr lang="en-US" dirty="0">
                <a:solidFill>
                  <a:srgbClr val="FFC000"/>
                </a:solidFill>
              </a:rPr>
              <a:t>Dec</a:t>
            </a:r>
            <a:endParaRPr lang="en-US">
              <a:solidFill>
                <a:srgbClr val="FFC000"/>
              </a:solidFill>
              <a:cs typeface="Quire Sans"/>
            </a:endParaRPr>
          </a:p>
        </p:txBody>
      </p:sp>
      <p:sp>
        <p:nvSpPr>
          <p:cNvPr id="56" name="Text Placeholder 55">
            <a:extLst>
              <a:ext uri="{FF2B5EF4-FFF2-40B4-BE49-F238E27FC236}">
                <a16:creationId xmlns:a16="http://schemas.microsoft.com/office/drawing/2014/main" id="{1CDCFB34-6EC6-4EE2-9AD4-6E56BD0199CE}"/>
              </a:ext>
            </a:extLst>
          </p:cNvPr>
          <p:cNvSpPr>
            <a:spLocks noGrp="1"/>
          </p:cNvSpPr>
          <p:nvPr>
            <p:ph type="body" sz="quarter" idx="28"/>
          </p:nvPr>
        </p:nvSpPr>
        <p:spPr>
          <a:xfrm>
            <a:off x="10395907" y="3170170"/>
            <a:ext cx="495300" cy="652276"/>
          </a:xfrm>
        </p:spPr>
        <p:txBody>
          <a:bodyPr vert="horz" lIns="91440" tIns="45720" rIns="91440" bIns="45720" rtlCol="0" anchor="t">
            <a:noAutofit/>
          </a:bodyPr>
          <a:lstStyle/>
          <a:p>
            <a:r>
              <a:rPr lang="en-US" dirty="0">
                <a:solidFill>
                  <a:srgbClr val="FFC000"/>
                </a:solidFill>
              </a:rPr>
              <a:t>Jan</a:t>
            </a:r>
            <a:endParaRPr lang="en-US" dirty="0">
              <a:solidFill>
                <a:srgbClr val="FFC000"/>
              </a:solidFill>
              <a:cs typeface="Quire Sans"/>
            </a:endParaRPr>
          </a:p>
        </p:txBody>
      </p:sp>
      <p:grpSp>
        <p:nvGrpSpPr>
          <p:cNvPr id="42" name="Group 41">
            <a:extLst>
              <a:ext uri="{FF2B5EF4-FFF2-40B4-BE49-F238E27FC236}">
                <a16:creationId xmlns:a16="http://schemas.microsoft.com/office/drawing/2014/main" id="{8AC390FF-17C3-4654-8DFC-8A42E5B056E5}"/>
              </a:ext>
              <a:ext uri="{C183D7F6-B498-43B3-948B-1728B52AA6E4}">
                <adec:decorative xmlns:adec="http://schemas.microsoft.com/office/drawing/2017/decorative" val="1"/>
              </a:ext>
            </a:extLst>
          </p:cNvPr>
          <p:cNvGrpSpPr/>
          <p:nvPr/>
        </p:nvGrpSpPr>
        <p:grpSpPr>
          <a:xfrm>
            <a:off x="4326108" y="2555273"/>
            <a:ext cx="6313957" cy="344415"/>
            <a:chOff x="2750737" y="2675138"/>
            <a:chExt cx="6313957" cy="344415"/>
          </a:xfrm>
        </p:grpSpPr>
        <p:cxnSp>
          <p:nvCxnSpPr>
            <p:cNvPr id="43" name="Straight Connector 42">
              <a:extLst>
                <a:ext uri="{FF2B5EF4-FFF2-40B4-BE49-F238E27FC236}">
                  <a16:creationId xmlns:a16="http://schemas.microsoft.com/office/drawing/2014/main" id="{AD5C6584-CB4B-4425-BA19-FF20E4E89C70}"/>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FE0302-BE0A-4917-A64C-2F67EB9A2DD1}"/>
                </a:ext>
                <a:ext uri="{C183D7F6-B498-43B3-948B-1728B52AA6E4}">
                  <adec:decorative xmlns:adec="http://schemas.microsoft.com/office/drawing/2017/decorative" val="1"/>
                </a:ext>
              </a:extLst>
            </p:cNvPr>
            <p:cNvCxnSpPr>
              <a:cxnSpLocks/>
            </p:cNvCxnSpPr>
            <p:nvPr userDrawn="1"/>
          </p:nvCxnSpPr>
          <p:spPr>
            <a:xfrm flipH="1">
              <a:off x="59131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22871C-55F4-49C5-9209-01CD6892A234}"/>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a:extLst>
              <a:ext uri="{FF2B5EF4-FFF2-40B4-BE49-F238E27FC236}">
                <a16:creationId xmlns:a16="http://schemas.microsoft.com/office/drawing/2014/main" id="{1014E736-C54A-452D-8B25-A16073C2B9CA}"/>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0D2F8115-4311-4DBF-88A0-8C9B56B70AB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
        <p:nvSpPr>
          <p:cNvPr id="8" name="TextBox 7">
            <a:extLst>
              <a:ext uri="{FF2B5EF4-FFF2-40B4-BE49-F238E27FC236}">
                <a16:creationId xmlns:a16="http://schemas.microsoft.com/office/drawing/2014/main" id="{CFA20842-CC3A-43EF-C826-9D31676CCD52}"/>
              </a:ext>
            </a:extLst>
          </p:cNvPr>
          <p:cNvSpPr txBox="1"/>
          <p:nvPr/>
        </p:nvSpPr>
        <p:spPr>
          <a:xfrm>
            <a:off x="1563954" y="2064180"/>
            <a:ext cx="139557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ea typeface="+mn-lt"/>
                <a:cs typeface="+mn-lt"/>
              </a:rPr>
              <a:t>Identify best sources to collect best relative flu </a:t>
            </a:r>
            <a:r>
              <a:rPr lang="en-US" sz="1000">
                <a:cs typeface="Quire Sans"/>
              </a:rPr>
              <a:t>data</a:t>
            </a:r>
            <a:r>
              <a:rPr lang="en-US" sz="1000" dirty="0">
                <a:latin typeface="Times"/>
                <a:cs typeface="Times"/>
              </a:rPr>
              <a:t> </a:t>
            </a:r>
            <a:endParaRPr lang="en-US" sz="1000" dirty="0">
              <a:solidFill>
                <a:srgbClr val="808080"/>
              </a:solidFill>
              <a:cs typeface="Quire Sans"/>
            </a:endParaRPr>
          </a:p>
          <a:p>
            <a:pPr marL="171450" indent="-171450">
              <a:buFont typeface="Arial"/>
              <a:buChar char="•"/>
            </a:pPr>
            <a:endParaRPr lang="en-US" sz="1000" dirty="0">
              <a:solidFill>
                <a:srgbClr val="000000"/>
              </a:solidFill>
              <a:ea typeface="+mn-lt"/>
              <a:cs typeface="+mn-lt"/>
            </a:endParaRPr>
          </a:p>
          <a:p>
            <a:pPr marL="171450" indent="-171450">
              <a:buFont typeface="Arial"/>
              <a:buChar char="•"/>
            </a:pPr>
            <a:endParaRPr lang="en-US" sz="1000" dirty="0">
              <a:cs typeface="Quire Sans"/>
            </a:endParaRPr>
          </a:p>
        </p:txBody>
      </p:sp>
      <p:sp>
        <p:nvSpPr>
          <p:cNvPr id="9" name="TextBox 8">
            <a:extLst>
              <a:ext uri="{FF2B5EF4-FFF2-40B4-BE49-F238E27FC236}">
                <a16:creationId xmlns:a16="http://schemas.microsoft.com/office/drawing/2014/main" id="{01C2D4D8-3CE3-8CDE-6A41-9E70D7CA54E0}"/>
              </a:ext>
            </a:extLst>
          </p:cNvPr>
          <p:cNvSpPr txBox="1"/>
          <p:nvPr/>
        </p:nvSpPr>
        <p:spPr>
          <a:xfrm>
            <a:off x="2165051" y="3335165"/>
            <a:ext cx="97614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00" dirty="0">
                <a:ea typeface="+mn-lt"/>
                <a:cs typeface="+mn-lt"/>
              </a:rPr>
              <a:t>Collecting historical data</a:t>
            </a:r>
          </a:p>
          <a:p>
            <a:pPr marL="171450" indent="-171450">
              <a:buFont typeface="Arial"/>
              <a:buChar char="•"/>
            </a:pPr>
            <a:r>
              <a:rPr lang="en-US" sz="1000" dirty="0">
                <a:cs typeface="Quire Sans"/>
              </a:rPr>
              <a:t>Make sure data is collected </a:t>
            </a:r>
            <a:r>
              <a:rPr lang="en-US" sz="1000">
                <a:cs typeface="Quire Sans"/>
              </a:rPr>
              <a:t>ethically </a:t>
            </a:r>
            <a:endParaRPr lang="en-US" sz="1000" dirty="0">
              <a:cs typeface="Quire Sans"/>
            </a:endParaRPr>
          </a:p>
        </p:txBody>
      </p:sp>
      <p:cxnSp>
        <p:nvCxnSpPr>
          <p:cNvPr id="11" name="Straight Connector 10">
            <a:extLst>
              <a:ext uri="{FF2B5EF4-FFF2-40B4-BE49-F238E27FC236}">
                <a16:creationId xmlns:a16="http://schemas.microsoft.com/office/drawing/2014/main" id="{991B5D61-4F8E-8C67-30AE-A8E74E971CE4}"/>
              </a:ext>
              <a:ext uri="{C183D7F6-B498-43B3-948B-1728B52AA6E4}">
                <adec:decorative xmlns:adec="http://schemas.microsoft.com/office/drawing/2017/decorative" val="1"/>
              </a:ext>
            </a:extLst>
          </p:cNvPr>
          <p:cNvCxnSpPr>
            <a:cxnSpLocks/>
          </p:cNvCxnSpPr>
          <p:nvPr/>
        </p:nvCxnSpPr>
        <p:spPr>
          <a:xfrm flipH="1">
            <a:off x="1956025" y="2725191"/>
            <a:ext cx="1260" cy="178001"/>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FA34C9-CF47-B75A-2E54-F72B6395A1E1}"/>
              </a:ext>
              <a:ext uri="{C183D7F6-B498-43B3-948B-1728B52AA6E4}">
                <adec:decorative xmlns:adec="http://schemas.microsoft.com/office/drawing/2017/decorative" val="1"/>
              </a:ext>
            </a:extLst>
          </p:cNvPr>
          <p:cNvCxnSpPr>
            <a:cxnSpLocks/>
          </p:cNvCxnSpPr>
          <p:nvPr/>
        </p:nvCxnSpPr>
        <p:spPr>
          <a:xfrm flipH="1">
            <a:off x="2744300" y="3128087"/>
            <a:ext cx="1260" cy="213036"/>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D468B3-12B6-AC75-7D7D-42801E3043C9}"/>
              </a:ext>
            </a:extLst>
          </p:cNvPr>
          <p:cNvSpPr txBox="1"/>
          <p:nvPr/>
        </p:nvSpPr>
        <p:spPr>
          <a:xfrm>
            <a:off x="2053382" y="4450363"/>
            <a:ext cx="15668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cs typeface="Quire Sans"/>
              </a:rPr>
              <a:t>Organize data to shareholders</a:t>
            </a:r>
          </a:p>
        </p:txBody>
      </p:sp>
      <p:sp>
        <p:nvSpPr>
          <p:cNvPr id="14" name="TextBox 13">
            <a:extLst>
              <a:ext uri="{FF2B5EF4-FFF2-40B4-BE49-F238E27FC236}">
                <a16:creationId xmlns:a16="http://schemas.microsoft.com/office/drawing/2014/main" id="{B09580D9-584A-0119-911D-CBFA2EA9814B}"/>
              </a:ext>
            </a:extLst>
          </p:cNvPr>
          <p:cNvSpPr txBox="1"/>
          <p:nvPr/>
        </p:nvSpPr>
        <p:spPr>
          <a:xfrm>
            <a:off x="2746326" y="4992059"/>
            <a:ext cx="18805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solidFill>
                  <a:srgbClr val="0D0D0D"/>
                </a:solidFill>
                <a:ea typeface="+mn-lt"/>
                <a:cs typeface="+mn-lt"/>
              </a:rPr>
              <a:t>Develop a detailed plan for implementing the strategies </a:t>
            </a:r>
            <a:endParaRPr lang="en-US" sz="1000" dirty="0">
              <a:solidFill>
                <a:srgbClr val="000000"/>
              </a:solidFill>
              <a:ea typeface="+mn-lt"/>
              <a:cs typeface="+mn-lt"/>
            </a:endParaRPr>
          </a:p>
          <a:p>
            <a:pPr marL="285750" indent="-285750">
              <a:buFont typeface="Arial"/>
              <a:buChar char="•"/>
            </a:pPr>
            <a:r>
              <a:rPr lang="en-US" sz="1000" dirty="0">
                <a:solidFill>
                  <a:srgbClr val="0D0D0D"/>
                </a:solidFill>
                <a:ea typeface="+mn-lt"/>
                <a:cs typeface="+mn-lt"/>
              </a:rPr>
              <a:t>Assign responsibilities to each department or individual at the hospital and clinics.</a:t>
            </a:r>
            <a:endParaRPr lang="en-US" sz="1000" dirty="0">
              <a:solidFill>
                <a:srgbClr val="0D0D0D"/>
              </a:solidFill>
              <a:cs typeface="Quire Sans"/>
            </a:endParaRPr>
          </a:p>
          <a:p>
            <a:pPr algn="l"/>
            <a:endParaRPr lang="en-US" sz="1000" dirty="0">
              <a:cs typeface="Quire Sans"/>
            </a:endParaRPr>
          </a:p>
        </p:txBody>
      </p:sp>
      <p:cxnSp>
        <p:nvCxnSpPr>
          <p:cNvPr id="15" name="Straight Connector 14">
            <a:extLst>
              <a:ext uri="{FF2B5EF4-FFF2-40B4-BE49-F238E27FC236}">
                <a16:creationId xmlns:a16="http://schemas.microsoft.com/office/drawing/2014/main" id="{A1B959CE-94EB-09CB-1547-1C22A728DBF7}"/>
              </a:ext>
              <a:ext uri="{C183D7F6-B498-43B3-948B-1728B52AA6E4}">
                <adec:decorative xmlns:adec="http://schemas.microsoft.com/office/drawing/2017/decorative" val="1"/>
              </a:ext>
            </a:extLst>
          </p:cNvPr>
          <p:cNvCxnSpPr>
            <a:cxnSpLocks/>
          </p:cNvCxnSpPr>
          <p:nvPr/>
        </p:nvCxnSpPr>
        <p:spPr>
          <a:xfrm flipH="1">
            <a:off x="3489698" y="3540527"/>
            <a:ext cx="1262" cy="138590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612CDA-FF74-F1EC-6FDF-06E19F1A5CCF}"/>
              </a:ext>
            </a:extLst>
          </p:cNvPr>
          <p:cNvSpPr txBox="1"/>
          <p:nvPr/>
        </p:nvSpPr>
        <p:spPr>
          <a:xfrm>
            <a:off x="3602448" y="3338508"/>
            <a:ext cx="188054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solidFill>
                  <a:srgbClr val="0D0D0D"/>
                </a:solidFill>
                <a:ea typeface="+mn-lt"/>
                <a:cs typeface="+mn-lt"/>
              </a:rPr>
              <a:t>Share findings to shareholders</a:t>
            </a:r>
          </a:p>
          <a:p>
            <a:pPr marL="285750" indent="-285750">
              <a:buFont typeface="Arial"/>
              <a:buChar char="•"/>
            </a:pPr>
            <a:r>
              <a:rPr lang="en-US" sz="1000" dirty="0">
                <a:solidFill>
                  <a:srgbClr val="0D0D0D"/>
                </a:solidFill>
                <a:ea typeface="+mn-lt"/>
                <a:cs typeface="+mn-lt"/>
              </a:rPr>
              <a:t>Introduce training plan to each department</a:t>
            </a:r>
          </a:p>
          <a:p>
            <a:pPr marL="285750" indent="-285750">
              <a:buFont typeface="Arial"/>
              <a:buChar char="•"/>
            </a:pPr>
            <a:r>
              <a:rPr lang="en-US" sz="1000" dirty="0">
                <a:solidFill>
                  <a:srgbClr val="0D0D0D"/>
                </a:solidFill>
                <a:cs typeface="Quire Sans"/>
              </a:rPr>
              <a:t>Gather feedback from clinics and hospitals </a:t>
            </a:r>
          </a:p>
          <a:p>
            <a:pPr marL="285750" indent="-285750">
              <a:buFont typeface="Arial"/>
              <a:buChar char="•"/>
            </a:pPr>
            <a:r>
              <a:rPr lang="en-US" sz="1000" dirty="0">
                <a:solidFill>
                  <a:srgbClr val="0D0D0D"/>
                </a:solidFill>
                <a:cs typeface="Quire Sans"/>
              </a:rPr>
              <a:t>Introduce training schedule,  and new communication methods to hospital and clinic</a:t>
            </a:r>
          </a:p>
          <a:p>
            <a:pPr algn="l"/>
            <a:endParaRPr lang="en-US" sz="1000" dirty="0">
              <a:cs typeface="Quire Sans"/>
            </a:endParaRPr>
          </a:p>
        </p:txBody>
      </p:sp>
      <p:cxnSp>
        <p:nvCxnSpPr>
          <p:cNvPr id="5" name="Straight Connector 4">
            <a:extLst>
              <a:ext uri="{FF2B5EF4-FFF2-40B4-BE49-F238E27FC236}">
                <a16:creationId xmlns:a16="http://schemas.microsoft.com/office/drawing/2014/main" id="{04B89D18-92C7-710D-6431-8804D45938F9}"/>
              </a:ext>
              <a:ext uri="{C183D7F6-B498-43B3-948B-1728B52AA6E4}">
                <adec:decorative xmlns:adec="http://schemas.microsoft.com/office/drawing/2017/decorative" val="1"/>
              </a:ext>
            </a:extLst>
          </p:cNvPr>
          <p:cNvCxnSpPr>
            <a:cxnSpLocks/>
          </p:cNvCxnSpPr>
          <p:nvPr/>
        </p:nvCxnSpPr>
        <p:spPr>
          <a:xfrm flipH="1">
            <a:off x="5116069" y="2559823"/>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FB806F-D02F-AA68-FF72-FD57ABF7F1C4}"/>
              </a:ext>
              <a:ext uri="{C183D7F6-B498-43B3-948B-1728B52AA6E4}">
                <adec:decorative xmlns:adec="http://schemas.microsoft.com/office/drawing/2017/decorative" val="1"/>
              </a:ext>
            </a:extLst>
          </p:cNvPr>
          <p:cNvCxnSpPr>
            <a:cxnSpLocks/>
          </p:cNvCxnSpPr>
          <p:nvPr/>
        </p:nvCxnSpPr>
        <p:spPr>
          <a:xfrm flipH="1">
            <a:off x="5900815" y="3378687"/>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056446-F542-8171-5A55-35AAEB066A5B}"/>
              </a:ext>
            </a:extLst>
          </p:cNvPr>
          <p:cNvSpPr txBox="1"/>
          <p:nvPr/>
        </p:nvSpPr>
        <p:spPr>
          <a:xfrm>
            <a:off x="4484849" y="1683096"/>
            <a:ext cx="1961418"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900" dirty="0">
                <a:latin typeface="Seaford Bold"/>
                <a:cs typeface="Arial"/>
              </a:rPr>
              <a:t>All Clinical and Hospital staff (medical and administrative) are set up to educate staff on Flu plans, prevention measures, and reporting protocols during Flu season.</a:t>
            </a:r>
            <a:endParaRPr lang="en-US" sz="900">
              <a:latin typeface="Seaford Bold"/>
            </a:endParaRPr>
          </a:p>
          <a:p>
            <a:pPr algn="l"/>
            <a:endParaRPr lang="en-US" dirty="0">
              <a:cs typeface="Quire Sans"/>
            </a:endParaRPr>
          </a:p>
        </p:txBody>
      </p:sp>
      <p:sp>
        <p:nvSpPr>
          <p:cNvPr id="16" name="TextBox 15">
            <a:extLst>
              <a:ext uri="{FF2B5EF4-FFF2-40B4-BE49-F238E27FC236}">
                <a16:creationId xmlns:a16="http://schemas.microsoft.com/office/drawing/2014/main" id="{4C377674-F271-82EF-D38D-8C0514BA3027}"/>
              </a:ext>
            </a:extLst>
          </p:cNvPr>
          <p:cNvSpPr txBox="1"/>
          <p:nvPr/>
        </p:nvSpPr>
        <p:spPr>
          <a:xfrm>
            <a:off x="5309848" y="3719526"/>
            <a:ext cx="119852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latin typeface="Seaford Bold"/>
                <a:cs typeface="Arial"/>
              </a:rPr>
              <a:t>Specialized education sessions are conducted for hospital and clinical staff in each department.</a:t>
            </a:r>
            <a:endParaRPr lang="en-US" sz="1000" dirty="0">
              <a:latin typeface="Seaford Bold"/>
            </a:endParaRPr>
          </a:p>
          <a:p>
            <a:endParaRPr lang="en-US" dirty="0">
              <a:cs typeface="Quire Sans"/>
            </a:endParaRPr>
          </a:p>
        </p:txBody>
      </p:sp>
      <p:cxnSp>
        <p:nvCxnSpPr>
          <p:cNvPr id="17" name="Straight Connector 16">
            <a:extLst>
              <a:ext uri="{FF2B5EF4-FFF2-40B4-BE49-F238E27FC236}">
                <a16:creationId xmlns:a16="http://schemas.microsoft.com/office/drawing/2014/main" id="{8C2E6531-C83E-3DB1-325C-EE330F3476EA}"/>
              </a:ext>
              <a:ext uri="{C183D7F6-B498-43B3-948B-1728B52AA6E4}">
                <adec:decorative xmlns:adec="http://schemas.microsoft.com/office/drawing/2017/decorative" val="1"/>
              </a:ext>
            </a:extLst>
          </p:cNvPr>
          <p:cNvCxnSpPr>
            <a:cxnSpLocks/>
          </p:cNvCxnSpPr>
          <p:nvPr/>
        </p:nvCxnSpPr>
        <p:spPr>
          <a:xfrm flipH="1">
            <a:off x="6674188" y="2286866"/>
            <a:ext cx="1260" cy="61737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7BDA1B-F7BE-6BF8-6C02-06E50F2F74FC}"/>
              </a:ext>
            </a:extLst>
          </p:cNvPr>
          <p:cNvSpPr txBox="1"/>
          <p:nvPr/>
        </p:nvSpPr>
        <p:spPr>
          <a:xfrm>
            <a:off x="6029039" y="1274813"/>
            <a:ext cx="214530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00" dirty="0">
                <a:latin typeface="Seaford Bold"/>
                <a:cs typeface="Arial"/>
              </a:rPr>
              <a:t>All facility employees can access further resources, including webinars, seminars, and hands-on learning. </a:t>
            </a:r>
            <a:endParaRPr lang="en-US" sz="1000" dirty="0">
              <a:latin typeface="Seaford Bold"/>
            </a:endParaRPr>
          </a:p>
          <a:p>
            <a:pPr algn="l"/>
            <a:endParaRPr lang="en-US" dirty="0">
              <a:cs typeface="Quire Sans"/>
            </a:endParaRPr>
          </a:p>
        </p:txBody>
      </p:sp>
      <p:sp>
        <p:nvSpPr>
          <p:cNvPr id="20" name="TextBox 19">
            <a:extLst>
              <a:ext uri="{FF2B5EF4-FFF2-40B4-BE49-F238E27FC236}">
                <a16:creationId xmlns:a16="http://schemas.microsoft.com/office/drawing/2014/main" id="{C686BC8C-AED7-CD5B-F73B-A6FF90AA7BD0}"/>
              </a:ext>
            </a:extLst>
          </p:cNvPr>
          <p:cNvSpPr txBox="1"/>
          <p:nvPr/>
        </p:nvSpPr>
        <p:spPr>
          <a:xfrm>
            <a:off x="6805223" y="3456538"/>
            <a:ext cx="15867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900" dirty="0">
                <a:latin typeface="Seaford Bold"/>
                <a:cs typeface="Arial"/>
              </a:rPr>
              <a:t>Town halls will be conducted to answer staff questions, concerns, and feedback on training and summarize phase 2 takeaways. </a:t>
            </a:r>
            <a:endParaRPr lang="en-US" sz="900" dirty="0">
              <a:latin typeface="Seaford Bold"/>
              <a:cs typeface="Quire Sans"/>
            </a:endParaRPr>
          </a:p>
          <a:p>
            <a:pPr marL="285750" indent="-285750">
              <a:buFont typeface="Arial"/>
              <a:buChar char="•"/>
            </a:pPr>
            <a:r>
              <a:rPr lang="en-US" sz="900" dirty="0">
                <a:latin typeface="Seaford Bold"/>
                <a:cs typeface="Arial"/>
              </a:rPr>
              <a:t>Documentation and any implementations will be refined if needed.  </a:t>
            </a:r>
            <a:endParaRPr lang="en-US" sz="900">
              <a:latin typeface="Seaford Bold"/>
            </a:endParaRPr>
          </a:p>
          <a:p>
            <a:pPr algn="l"/>
            <a:endParaRPr lang="en-US" sz="900" dirty="0">
              <a:latin typeface="Seaford Bold"/>
              <a:cs typeface="Quire Sans"/>
            </a:endParaRPr>
          </a:p>
        </p:txBody>
      </p:sp>
      <p:sp>
        <p:nvSpPr>
          <p:cNvPr id="21" name="Right Brace 20">
            <a:extLst>
              <a:ext uri="{FF2B5EF4-FFF2-40B4-BE49-F238E27FC236}">
                <a16:creationId xmlns:a16="http://schemas.microsoft.com/office/drawing/2014/main" id="{164327C7-AD11-D63C-20DA-E9301D40FF17}"/>
              </a:ext>
            </a:extLst>
          </p:cNvPr>
          <p:cNvSpPr/>
          <p:nvPr/>
        </p:nvSpPr>
        <p:spPr>
          <a:xfrm rot="5400000">
            <a:off x="9334468" y="2327211"/>
            <a:ext cx="284328" cy="24679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2" name="TextBox 21">
            <a:extLst>
              <a:ext uri="{FF2B5EF4-FFF2-40B4-BE49-F238E27FC236}">
                <a16:creationId xmlns:a16="http://schemas.microsoft.com/office/drawing/2014/main" id="{1C99E318-6AD5-4092-9DA4-905C1E0AF2B4}"/>
              </a:ext>
            </a:extLst>
          </p:cNvPr>
          <p:cNvSpPr txBox="1"/>
          <p:nvPr/>
        </p:nvSpPr>
        <p:spPr>
          <a:xfrm>
            <a:off x="8610357" y="3713009"/>
            <a:ext cx="2036047" cy="2516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50" dirty="0">
                <a:solidFill>
                  <a:srgbClr val="0D0D0D"/>
                </a:solidFill>
                <a:latin typeface="Seaford Bold"/>
                <a:ea typeface="+mn-lt"/>
                <a:cs typeface="+mn-lt"/>
              </a:rPr>
              <a:t>Implement systems to monitor flu activity, adherence to prevention protocols, and facility Flu planning.</a:t>
            </a:r>
            <a:endParaRPr lang="en-US" sz="1050">
              <a:latin typeface="Seaford Bold"/>
            </a:endParaRPr>
          </a:p>
          <a:p>
            <a:pPr marL="285750" indent="-285750">
              <a:buFont typeface="Arial"/>
              <a:buChar char="•"/>
            </a:pPr>
            <a:r>
              <a:rPr lang="en-US" sz="1050" dirty="0">
                <a:solidFill>
                  <a:srgbClr val="0D0D0D"/>
                </a:solidFill>
                <a:latin typeface="Seaford Bold"/>
                <a:ea typeface="+mn-lt"/>
                <a:cs typeface="+mn-lt"/>
              </a:rPr>
              <a:t>Analyze data, gather feedback, and implement changes to enhance flu prevention measures.</a:t>
            </a:r>
            <a:endParaRPr lang="en-US" sz="1050">
              <a:latin typeface="Seaford Bold"/>
            </a:endParaRPr>
          </a:p>
          <a:p>
            <a:pPr marL="285750" indent="-285750">
              <a:buFont typeface="Arial"/>
              <a:buChar char="•"/>
            </a:pPr>
            <a:r>
              <a:rPr lang="en-US" sz="1050" dirty="0">
                <a:solidFill>
                  <a:srgbClr val="0D0D0D"/>
                </a:solidFill>
                <a:latin typeface="Seaford Bold"/>
                <a:ea typeface="+mn-lt"/>
                <a:cs typeface="+mn-lt"/>
              </a:rPr>
              <a:t>Maintain transparent communication, provide regular updates on flu activity, and prepare for future seasons.</a:t>
            </a:r>
            <a:endParaRPr lang="en-US" sz="1050">
              <a:latin typeface="Seaford Bold"/>
            </a:endParaRPr>
          </a:p>
          <a:p>
            <a:pPr algn="l"/>
            <a:endParaRPr lang="en-US" sz="1050" dirty="0">
              <a:latin typeface="Seaford Bold"/>
              <a:cs typeface="Quire Sans"/>
            </a:endParaRPr>
          </a:p>
        </p:txBody>
      </p:sp>
    </p:spTree>
    <p:extLst>
      <p:ext uri="{BB962C8B-B14F-4D97-AF65-F5344CB8AC3E}">
        <p14:creationId xmlns:p14="http://schemas.microsoft.com/office/powerpoint/2010/main" val="228098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id="{583A8370-72B5-4ECE-B5E0-5B47654B2410}"/>
              </a:ext>
            </a:extLst>
          </p:cNvPr>
          <p:cNvSpPr>
            <a:spLocks noGrp="1"/>
          </p:cNvSpPr>
          <p:nvPr>
            <p:ph type="title"/>
          </p:nvPr>
        </p:nvSpPr>
        <p:spPr/>
        <p:txBody>
          <a:bodyPr/>
          <a:lstStyle/>
          <a:p>
            <a:r>
              <a:rPr lang="en-US" dirty="0">
                <a:ln w="19050">
                  <a:solidFill>
                    <a:srgbClr val="155463"/>
                  </a:solidFill>
                </a:ln>
              </a:rPr>
              <a:t>Project Hypotheses </a:t>
            </a:r>
            <a:endParaRPr lang="en-US" dirty="0"/>
          </a:p>
        </p:txBody>
      </p:sp>
      <p:pic>
        <p:nvPicPr>
          <p:cNvPr id="79" name="Picture Placeholder 78" descr="A close up of cells under a microscope">
            <a:extLst>
              <a:ext uri="{FF2B5EF4-FFF2-40B4-BE49-F238E27FC236}">
                <a16:creationId xmlns:a16="http://schemas.microsoft.com/office/drawing/2014/main" id="{BBC72E1D-69D7-4CA2-B6AD-180B8084D757}"/>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0" y="466725"/>
            <a:ext cx="4858139" cy="5924550"/>
          </a:xfrm>
        </p:spPr>
      </p:pic>
      <p:sp>
        <p:nvSpPr>
          <p:cNvPr id="69" name="Text Placeholder 68">
            <a:extLst>
              <a:ext uri="{FF2B5EF4-FFF2-40B4-BE49-F238E27FC236}">
                <a16:creationId xmlns:a16="http://schemas.microsoft.com/office/drawing/2014/main" id="{D5A5B5EE-B963-4A0A-AB3C-8CDDDE24B855}"/>
              </a:ext>
            </a:extLst>
          </p:cNvPr>
          <p:cNvSpPr>
            <a:spLocks noGrp="1"/>
          </p:cNvSpPr>
          <p:nvPr>
            <p:ph type="body" sz="quarter" idx="17"/>
          </p:nvPr>
        </p:nvSpPr>
        <p:spPr>
          <a:xfrm>
            <a:off x="5136308" y="1757418"/>
            <a:ext cx="2824355" cy="581530"/>
          </a:xfrm>
        </p:spPr>
        <p:txBody>
          <a:bodyPr/>
          <a:lstStyle/>
          <a:p>
            <a:r>
              <a:rPr lang="en-US" dirty="0"/>
              <a:t>Prevention</a:t>
            </a:r>
          </a:p>
        </p:txBody>
      </p:sp>
      <p:sp>
        <p:nvSpPr>
          <p:cNvPr id="68" name="Text Placeholder 67">
            <a:extLst>
              <a:ext uri="{FF2B5EF4-FFF2-40B4-BE49-F238E27FC236}">
                <a16:creationId xmlns:a16="http://schemas.microsoft.com/office/drawing/2014/main" id="{261BE4C3-90A1-4FC4-93CA-BF3A80B863C5}"/>
              </a:ext>
            </a:extLst>
          </p:cNvPr>
          <p:cNvSpPr>
            <a:spLocks noGrp="1"/>
          </p:cNvSpPr>
          <p:nvPr>
            <p:ph type="body" sz="quarter" idx="13"/>
          </p:nvPr>
        </p:nvSpPr>
        <p:spPr>
          <a:xfrm>
            <a:off x="5272787" y="2417141"/>
            <a:ext cx="2824355" cy="1117566"/>
          </a:xfrm>
        </p:spPr>
        <p:txBody>
          <a:bodyPr/>
          <a:lstStyle/>
          <a:p>
            <a:r>
              <a:rPr lang="en-US" sz="1200" dirty="0"/>
              <a:t>The earlier people get the flu vaccination, the less likely they will be to contract the flu during peak flu season</a:t>
            </a:r>
            <a:endParaRPr lang="en-US" sz="1200" dirty="0">
              <a:cs typeface="Quire Sans"/>
            </a:endParaRPr>
          </a:p>
        </p:txBody>
      </p:sp>
      <p:sp>
        <p:nvSpPr>
          <p:cNvPr id="73" name="Text Placeholder 72">
            <a:extLst>
              <a:ext uri="{FF2B5EF4-FFF2-40B4-BE49-F238E27FC236}">
                <a16:creationId xmlns:a16="http://schemas.microsoft.com/office/drawing/2014/main" id="{026DDC61-3AC5-449B-8C25-482F5510466F}"/>
              </a:ext>
            </a:extLst>
          </p:cNvPr>
          <p:cNvSpPr>
            <a:spLocks noGrp="1"/>
          </p:cNvSpPr>
          <p:nvPr>
            <p:ph type="body" sz="quarter" idx="21"/>
          </p:nvPr>
        </p:nvSpPr>
        <p:spPr>
          <a:xfrm>
            <a:off x="5135798" y="3581524"/>
            <a:ext cx="2824355" cy="581530"/>
          </a:xfrm>
        </p:spPr>
        <p:txBody>
          <a:bodyPr/>
          <a:lstStyle/>
          <a:p>
            <a:r>
              <a:rPr lang="en-US" dirty="0"/>
              <a:t>Flu resources distribution</a:t>
            </a:r>
          </a:p>
        </p:txBody>
      </p:sp>
      <p:sp>
        <p:nvSpPr>
          <p:cNvPr id="72" name="Text Placeholder 71">
            <a:extLst>
              <a:ext uri="{FF2B5EF4-FFF2-40B4-BE49-F238E27FC236}">
                <a16:creationId xmlns:a16="http://schemas.microsoft.com/office/drawing/2014/main" id="{5CC67B51-3695-40FC-B51D-1CD99DF1626D}"/>
              </a:ext>
            </a:extLst>
          </p:cNvPr>
          <p:cNvSpPr>
            <a:spLocks noGrp="1"/>
          </p:cNvSpPr>
          <p:nvPr>
            <p:ph type="body" sz="quarter" idx="20"/>
          </p:nvPr>
        </p:nvSpPr>
        <p:spPr>
          <a:xfrm>
            <a:off x="5135797" y="4224124"/>
            <a:ext cx="2824355" cy="1117566"/>
          </a:xfrm>
        </p:spPr>
        <p:txBody>
          <a:bodyPr/>
          <a:lstStyle/>
          <a:p>
            <a:r>
              <a:rPr lang="en-ZA" sz="1200" dirty="0">
                <a:solidFill>
                  <a:srgbClr val="0D0D0D"/>
                </a:solidFill>
                <a:ea typeface="+mn-lt"/>
                <a:cs typeface="+mn-lt"/>
              </a:rPr>
              <a:t>Increasing resource allocation to facilities located in areas with elderly and physically vulnerable populations will lead to a decrease in both flu-related deaths and hospitalizations during the flu season.</a:t>
            </a:r>
            <a:endParaRPr lang="en-US" dirty="0"/>
          </a:p>
        </p:txBody>
      </p:sp>
      <p:sp>
        <p:nvSpPr>
          <p:cNvPr id="71" name="Text Placeholder 70">
            <a:extLst>
              <a:ext uri="{FF2B5EF4-FFF2-40B4-BE49-F238E27FC236}">
                <a16:creationId xmlns:a16="http://schemas.microsoft.com/office/drawing/2014/main" id="{79406243-F21B-4811-AE74-DA58E3665F07}"/>
              </a:ext>
            </a:extLst>
          </p:cNvPr>
          <p:cNvSpPr>
            <a:spLocks noGrp="1"/>
          </p:cNvSpPr>
          <p:nvPr>
            <p:ph type="body" sz="quarter" idx="19"/>
          </p:nvPr>
        </p:nvSpPr>
        <p:spPr>
          <a:xfrm>
            <a:off x="8752042" y="1757418"/>
            <a:ext cx="2595758" cy="581530"/>
          </a:xfrm>
        </p:spPr>
        <p:txBody>
          <a:bodyPr/>
          <a:lstStyle/>
          <a:p>
            <a:r>
              <a:rPr lang="en-US" dirty="0"/>
              <a:t>Availability</a:t>
            </a:r>
          </a:p>
        </p:txBody>
      </p:sp>
      <p:sp>
        <p:nvSpPr>
          <p:cNvPr id="70" name="Text Placeholder 69">
            <a:extLst>
              <a:ext uri="{FF2B5EF4-FFF2-40B4-BE49-F238E27FC236}">
                <a16:creationId xmlns:a16="http://schemas.microsoft.com/office/drawing/2014/main" id="{25C9712B-794E-4F23-928A-FFCA310FE747}"/>
              </a:ext>
            </a:extLst>
          </p:cNvPr>
          <p:cNvSpPr>
            <a:spLocks noGrp="1"/>
          </p:cNvSpPr>
          <p:nvPr>
            <p:ph type="body" sz="quarter" idx="18"/>
          </p:nvPr>
        </p:nvSpPr>
        <p:spPr>
          <a:xfrm>
            <a:off x="8751786" y="2417141"/>
            <a:ext cx="2852611" cy="1117566"/>
          </a:xfrm>
        </p:spPr>
        <p:txBody>
          <a:bodyPr/>
          <a:lstStyle/>
          <a:p>
            <a:r>
              <a:rPr lang="en-ZA" dirty="0">
                <a:cs typeface="Quire Sans"/>
              </a:rPr>
              <a:t>The more readily available and convenient the flu  vaccine is to patients; the more likely they are to get it before flu season starts.  </a:t>
            </a:r>
            <a:endParaRPr lang="en-ZA">
              <a:cs typeface="Quire Sans"/>
            </a:endParaRPr>
          </a:p>
        </p:txBody>
      </p:sp>
      <p:sp>
        <p:nvSpPr>
          <p:cNvPr id="75" name="Text Placeholder 74">
            <a:extLst>
              <a:ext uri="{FF2B5EF4-FFF2-40B4-BE49-F238E27FC236}">
                <a16:creationId xmlns:a16="http://schemas.microsoft.com/office/drawing/2014/main" id="{205C921F-FFBE-48CD-9E47-0AF86467AC92}"/>
              </a:ext>
            </a:extLst>
          </p:cNvPr>
          <p:cNvSpPr>
            <a:spLocks noGrp="1"/>
          </p:cNvSpPr>
          <p:nvPr>
            <p:ph type="body" sz="quarter" idx="23"/>
          </p:nvPr>
        </p:nvSpPr>
        <p:spPr>
          <a:xfrm>
            <a:off x="8854528" y="3906872"/>
            <a:ext cx="2595758" cy="581530"/>
          </a:xfrm>
        </p:spPr>
        <p:txBody>
          <a:bodyPr/>
          <a:lstStyle/>
          <a:p>
            <a:r>
              <a:rPr lang="en-US" dirty="0"/>
              <a:t> preparedness</a:t>
            </a:r>
          </a:p>
        </p:txBody>
      </p:sp>
      <p:sp>
        <p:nvSpPr>
          <p:cNvPr id="74" name="Text Placeholder 73">
            <a:extLst>
              <a:ext uri="{FF2B5EF4-FFF2-40B4-BE49-F238E27FC236}">
                <a16:creationId xmlns:a16="http://schemas.microsoft.com/office/drawing/2014/main" id="{CDF4F5AB-B79A-4FAC-8AAF-D1AE5176A9D5}"/>
              </a:ext>
            </a:extLst>
          </p:cNvPr>
          <p:cNvSpPr>
            <a:spLocks noGrp="1"/>
          </p:cNvSpPr>
          <p:nvPr>
            <p:ph type="body" sz="quarter" idx="22"/>
          </p:nvPr>
        </p:nvSpPr>
        <p:spPr>
          <a:xfrm>
            <a:off x="8623360" y="4566595"/>
            <a:ext cx="3486185" cy="1400104"/>
          </a:xfrm>
        </p:spPr>
        <p:txBody>
          <a:bodyPr/>
          <a:lstStyle/>
          <a:p>
            <a:r>
              <a:rPr lang="en-ZA" sz="1200" dirty="0">
                <a:cs typeface="Quire Sans"/>
              </a:rPr>
              <a:t>Implementing communication, education, and technology to the facility months before the flu season will result in more time to implement changes if needed and result in fewer cases of the flu than in previous years. </a:t>
            </a:r>
            <a:endParaRPr lang="en-US" sz="1200">
              <a:cs typeface="Quire Sans"/>
            </a:endParaRPr>
          </a:p>
        </p:txBody>
      </p:sp>
      <p:sp>
        <p:nvSpPr>
          <p:cNvPr id="3" name="Footer Placeholder 2">
            <a:extLst>
              <a:ext uri="{FF2B5EF4-FFF2-40B4-BE49-F238E27FC236}">
                <a16:creationId xmlns:a16="http://schemas.microsoft.com/office/drawing/2014/main" id="{3FD8B4B9-2FC5-4962-A892-85B758FEB28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F637CBF2-4176-4C56-8824-858FA51AEF0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10688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a:xfrm rot="16200000">
            <a:off x="-1914546" y="3039709"/>
            <a:ext cx="5719734" cy="682498"/>
          </a:xfrm>
        </p:spPr>
        <p:txBody>
          <a:bodyPr/>
          <a:lstStyle/>
          <a:p>
            <a:r>
              <a:rPr lang="en-US" dirty="0">
                <a:ln w="19050">
                  <a:solidFill>
                    <a:srgbClr val="155463"/>
                  </a:solidFill>
                </a:ln>
              </a:rPr>
              <a:t>Data </a:t>
            </a:r>
            <a:r>
              <a:rPr lang="en-US" dirty="0" err="1">
                <a:ln w="19050">
                  <a:solidFill>
                    <a:srgbClr val="155463"/>
                  </a:solidFill>
                </a:ln>
              </a:rPr>
              <a:t>wishlist</a:t>
            </a:r>
          </a:p>
        </p:txBody>
      </p:sp>
      <p:pic>
        <p:nvPicPr>
          <p:cNvPr id="17" name="Picture Placeholder 16" descr="A person holding a baby while a doctor listens to their heart">
            <a:extLst>
              <a:ext uri="{FF2B5EF4-FFF2-40B4-BE49-F238E27FC236}">
                <a16:creationId xmlns:a16="http://schemas.microsoft.com/office/drawing/2014/main" id="{CB1FCAEC-7B83-4519-9EF3-BA0E904C316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flipH="1">
            <a:off x="1809750" y="475743"/>
            <a:ext cx="6475268" cy="5915532"/>
          </a:xfrm>
        </p:spPr>
      </p:pic>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14363" y="232422"/>
            <a:ext cx="3528215" cy="940100"/>
          </a:xfrm>
        </p:spPr>
        <p:txBody>
          <a:bodyPr anchor="t"/>
          <a:lstStyle/>
          <a:p>
            <a:r>
              <a:rPr lang="en-US" dirty="0"/>
              <a:t>Historical and real time flu patient data</a:t>
            </a:r>
            <a:r>
              <a:rPr lang="en-US" sz="1600" dirty="0"/>
              <a:t> </a:t>
            </a:r>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14363" y="860216"/>
            <a:ext cx="2937452" cy="1706401"/>
          </a:xfrm>
        </p:spPr>
        <p:txBody>
          <a:bodyPr vert="horz" lIns="91440" tIns="45720" rIns="91440" bIns="45720" rtlCol="0" anchor="t">
            <a:noAutofit/>
          </a:bodyPr>
          <a:lstStyle/>
          <a:p>
            <a:r>
              <a:rPr lang="en-US" sz="1200" dirty="0">
                <a:cs typeface="Quire Sans"/>
              </a:rPr>
              <a:t>Access to historical and current data on population infected with influenza to better prepare for the upcoming </a:t>
            </a:r>
            <a:r>
              <a:rPr lang="en-US" sz="1300" dirty="0">
                <a:cs typeface="Quire Sans"/>
              </a:rPr>
              <a:t>flu</a:t>
            </a:r>
            <a:r>
              <a:rPr lang="en-US" sz="1200" dirty="0">
                <a:cs typeface="Quire Sans"/>
              </a:rPr>
              <a:t> season and to determine best practices and protocols when organizing flu plan for hospitals and clinics on their specific patient needs. </a:t>
            </a:r>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14363" y="2550502"/>
            <a:ext cx="2937452" cy="426393"/>
          </a:xfrm>
        </p:spPr>
        <p:txBody>
          <a:bodyPr anchor="t"/>
          <a:lstStyle/>
          <a:p>
            <a:r>
              <a:rPr lang="en-US" dirty="0"/>
              <a:t>Vaccination and patient visits </a:t>
            </a:r>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3126927"/>
            <a:ext cx="2937452" cy="1209403"/>
          </a:xfrm>
        </p:spPr>
        <p:txBody>
          <a:bodyPr>
            <a:normAutofit fontScale="92500" lnSpcReduction="10000"/>
          </a:bodyPr>
          <a:lstStyle/>
          <a:p>
            <a:r>
              <a:rPr lang="en-US" dirty="0">
                <a:cs typeface="Quire Sans"/>
              </a:rPr>
              <a:t>Able to monitor how much staff in each geographic  population has been vaccinated to protect them from the flu to determine where services are needed before flu season starts.​</a:t>
            </a:r>
          </a:p>
        </p:txBody>
      </p:sp>
      <p:sp>
        <p:nvSpPr>
          <p:cNvPr id="26" name="Text Placeholder 25">
            <a:extLst>
              <a:ext uri="{FF2B5EF4-FFF2-40B4-BE49-F238E27FC236}">
                <a16:creationId xmlns:a16="http://schemas.microsoft.com/office/drawing/2014/main" id="{A3F19829-ECF0-478F-BED1-112739B393C7}"/>
              </a:ext>
            </a:extLst>
          </p:cNvPr>
          <p:cNvSpPr>
            <a:spLocks noGrp="1"/>
          </p:cNvSpPr>
          <p:nvPr>
            <p:ph type="body" sz="quarter" idx="19"/>
          </p:nvPr>
        </p:nvSpPr>
        <p:spPr>
          <a:xfrm>
            <a:off x="8691419" y="4337338"/>
            <a:ext cx="2937452" cy="426393"/>
          </a:xfrm>
        </p:spPr>
        <p:txBody>
          <a:bodyPr anchor="t"/>
          <a:lstStyle/>
          <a:p>
            <a:r>
              <a:rPr lang="en-US"/>
              <a:t>m</a:t>
            </a:r>
            <a:endParaRPr lang="en-US" dirty="0"/>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8691419" y="4716842"/>
            <a:ext cx="2937452" cy="1106662"/>
          </a:xfrm>
        </p:spPr>
        <p:txBody>
          <a:bodyPr>
            <a:normAutofit/>
          </a:bodyPr>
          <a:lstStyle/>
          <a:p>
            <a:r>
              <a:rPr lang="en-ZA" dirty="0"/>
              <a:t>Few competitors​</a:t>
            </a:r>
          </a:p>
          <a:p>
            <a:r>
              <a:rPr lang="en-ZA" dirty="0"/>
              <a:t>Specifically targeted market</a:t>
            </a:r>
            <a:r>
              <a:rPr lang="en-US" dirty="0"/>
              <a:t>​</a:t>
            </a:r>
          </a:p>
          <a:p>
            <a:r>
              <a:rPr lang="en-ZA" dirty="0"/>
              <a:t>Serviceable obtainable market​</a:t>
            </a:r>
          </a:p>
        </p:txBody>
      </p:sp>
      <p:sp>
        <p:nvSpPr>
          <p:cNvPr id="3" name="Footer Placeholder 2">
            <a:extLst>
              <a:ext uri="{FF2B5EF4-FFF2-40B4-BE49-F238E27FC236}">
                <a16:creationId xmlns:a16="http://schemas.microsoft.com/office/drawing/2014/main" id="{D20FD375-4201-4035-9B0E-0E78EA549D1B}"/>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spTree>
    <p:extLst>
      <p:ext uri="{BB962C8B-B14F-4D97-AF65-F5344CB8AC3E}">
        <p14:creationId xmlns:p14="http://schemas.microsoft.com/office/powerpoint/2010/main" val="240064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doctor talking to a patient">
            <a:extLst>
              <a:ext uri="{FF2B5EF4-FFF2-40B4-BE49-F238E27FC236}">
                <a16:creationId xmlns:a16="http://schemas.microsoft.com/office/drawing/2014/main"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1057275"/>
            <a:ext cx="12191999" cy="5295900"/>
          </a:xfrm>
        </p:spPr>
      </p:pic>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dirty="0"/>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5172932" cy="2581276"/>
          </a:xfrm>
        </p:spPr>
        <p:txBody>
          <a:bodyPr>
            <a:normAutofit/>
          </a:bodyPr>
          <a:lstStyle/>
          <a:p>
            <a:r>
              <a:rPr lang="en-US" dirty="0"/>
              <a:t>At Contoso, we believe in giving 110%. By closing the loop and delivering wholesale medical supplies, we help hospitals grow and nurture their patients with the latest healthcare products. We thrive because of our market knowledge and a great team behind our product. As our CEO says, "Efficiencies will come from proactively transforming how we do business."​</a:t>
            </a:r>
          </a:p>
        </p:txBody>
      </p:sp>
      <p:sp>
        <p:nvSpPr>
          <p:cNvPr id="3" name="Footer Placeholder 2">
            <a:extLst>
              <a:ext uri="{FF2B5EF4-FFF2-40B4-BE49-F238E27FC236}">
                <a16:creationId xmlns:a16="http://schemas.microsoft.com/office/drawing/2014/main" id="{CB8AE6D0-8ACF-4881-93B5-5304094DB6B8}"/>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spTree>
    <p:extLst>
      <p:ext uri="{BB962C8B-B14F-4D97-AF65-F5344CB8AC3E}">
        <p14:creationId xmlns:p14="http://schemas.microsoft.com/office/powerpoint/2010/main" val="88405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99C0BB-4D6D-4D98-A44F-2C1FBA15A056}"/>
              </a:ext>
            </a:extLst>
          </p:cNvPr>
          <p:cNvSpPr>
            <a:spLocks noGrp="1"/>
          </p:cNvSpPr>
          <p:nvPr>
            <p:ph type="ftr" sz="quarter" idx="11"/>
          </p:nvPr>
        </p:nvSpPr>
        <p:spPr>
          <a:xfrm>
            <a:off x="4038600" y="6515753"/>
            <a:ext cx="4114800" cy="205722"/>
          </a:xfrm>
        </p:spPr>
        <p:txBody>
          <a:bodyPr/>
          <a:lstStyle/>
          <a:p>
            <a:r>
              <a:rPr lang="en-US" dirty="0"/>
              <a:t>PITCH DECK</a:t>
            </a:r>
          </a:p>
        </p:txBody>
      </p:sp>
      <p:sp>
        <p:nvSpPr>
          <p:cNvPr id="4" name="Slide Number Placeholder 3">
            <a:extLst>
              <a:ext uri="{FF2B5EF4-FFF2-40B4-BE49-F238E27FC236}">
                <a16:creationId xmlns:a16="http://schemas.microsoft.com/office/drawing/2014/main" id="{6589231E-2BB7-4BA4-A7BF-F2CDCEBBE5E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pic>
        <p:nvPicPr>
          <p:cNvPr id="9" name="Picture Placeholder 7" descr="A close up of a pipette dropping a drop of liquid into a petri dish">
            <a:extLst>
              <a:ext uri="{FF2B5EF4-FFF2-40B4-BE49-F238E27FC236}">
                <a16:creationId xmlns:a16="http://schemas.microsoft.com/office/drawing/2014/main" id="{3266FAB4-5698-466D-8BA6-F85B9C8A997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12" r="412"/>
          <a:stretch/>
        </p:blipFill>
        <p:spPr>
          <a:xfrm flipH="1">
            <a:off x="1809750" y="466725"/>
            <a:ext cx="7834312" cy="5924550"/>
          </a:xfrm>
        </p:spPr>
      </p:pic>
      <p:sp>
        <p:nvSpPr>
          <p:cNvPr id="160" name="Text Placeholder 159">
            <a:extLst>
              <a:ext uri="{FF2B5EF4-FFF2-40B4-BE49-F238E27FC236}">
                <a16:creationId xmlns:a16="http://schemas.microsoft.com/office/drawing/2014/main" id="{494105F6-F94F-433A-BC1D-B4F5A9AFEEA9}"/>
              </a:ext>
            </a:extLst>
          </p:cNvPr>
          <p:cNvSpPr>
            <a:spLocks noGrp="1"/>
          </p:cNvSpPr>
          <p:nvPr>
            <p:ph type="body" sz="quarter" idx="16"/>
          </p:nvPr>
        </p:nvSpPr>
        <p:spPr>
          <a:xfrm>
            <a:off x="9210675" y="2579352"/>
            <a:ext cx="2740845" cy="1423068"/>
          </a:xfrm>
        </p:spPr>
        <p:txBody>
          <a:bodyPr/>
          <a:lstStyle/>
          <a:p>
            <a:r>
              <a:rPr lang="en-US" dirty="0"/>
              <a:t>Katherine Lecce</a:t>
            </a:r>
          </a:p>
          <a:p>
            <a:r>
              <a:rPr lang="en-US" dirty="0"/>
              <a:t>206-555-0146​</a:t>
            </a:r>
          </a:p>
          <a:p>
            <a:r>
              <a:rPr lang="en-US" dirty="0"/>
              <a:t>KLECCE@projectmed.com</a:t>
            </a:r>
            <a:endParaRPr lang="en-US" dirty="0">
              <a:cs typeface="Quire Sans"/>
            </a:endParaRPr>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rot="16200000">
            <a:off x="-1129259" y="3009387"/>
            <a:ext cx="4138612" cy="562995"/>
          </a:xfrm>
        </p:spPr>
        <p:txBody>
          <a:bodyPr/>
          <a:lstStyle/>
          <a:p>
            <a:r>
              <a:rPr lang="en-US" dirty="0"/>
              <a:t>Thank you</a:t>
            </a:r>
          </a:p>
        </p:txBody>
      </p:sp>
    </p:spTree>
    <p:extLst>
      <p:ext uri="{BB962C8B-B14F-4D97-AF65-F5344CB8AC3E}">
        <p14:creationId xmlns:p14="http://schemas.microsoft.com/office/powerpoint/2010/main" val="150191481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2.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0</TotalTime>
  <Words>930</Words>
  <Application>Microsoft Office PowerPoint</Application>
  <PresentationFormat>Widescreen</PresentationFormat>
  <Paragraphs>259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Flu season  preparation plan </vt:lpstr>
      <vt:lpstr>Goal &amp; Mission </vt:lpstr>
      <vt:lpstr>STAKEHOLDER </vt:lpstr>
      <vt:lpstr>Action Plan Overview Strategy</vt:lpstr>
      <vt:lpstr> action plan timeline</vt:lpstr>
      <vt:lpstr>Project Hypotheses </vt:lpstr>
      <vt:lpstr>Data wishlist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875</cp:revision>
  <dcterms:created xsi:type="dcterms:W3CDTF">2024-02-15T01:52:47Z</dcterms:created>
  <dcterms:modified xsi:type="dcterms:W3CDTF">2024-02-17T19:56:11Z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