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61"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33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F11B01-2E4B-4654-B13C-AA367A1A6C1B}" v="590" dt="2024-02-13T17:15:02.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CDF3A-98DD-48B8-A26B-F6DA7DE80FE5}" type="datetimeFigureOut">
              <a:t>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3DF57-CA22-48BB-B272-2DB5DA47D97D}" type="slidenum">
              <a:t>‹#›</a:t>
            </a:fld>
            <a:endParaRPr lang="en-US"/>
          </a:p>
        </p:txBody>
      </p:sp>
    </p:spTree>
    <p:extLst>
      <p:ext uri="{BB962C8B-B14F-4D97-AF65-F5344CB8AC3E}">
        <p14:creationId xmlns:p14="http://schemas.microsoft.com/office/powerpoint/2010/main" val="495886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Looking at the Macro-</a:t>
            </a:r>
            <a:r>
              <a:rPr lang="en-US" dirty="0" err="1">
                <a:ea typeface="Calibri"/>
                <a:cs typeface="Calibri"/>
              </a:rPr>
              <a:t>econmics</a:t>
            </a:r>
            <a:r>
              <a:rPr lang="en-US" dirty="0">
                <a:ea typeface="Calibri"/>
                <a:cs typeface="Calibri"/>
              </a:rPr>
              <a:t>  of the sales per Genre in the North American market will help us determine where the marketing team's money should go according the past success each genre has had year over year. </a:t>
            </a:r>
            <a:endParaRPr lang="en-US" dirty="0"/>
          </a:p>
          <a:p>
            <a:pPr marL="171450" indent="-171450">
              <a:buFont typeface="Calibri"/>
              <a:buChar char="-"/>
            </a:pPr>
            <a:r>
              <a:rPr lang="en-US" dirty="0">
                <a:ea typeface="Calibri"/>
                <a:cs typeface="Calibri"/>
              </a:rPr>
              <a:t> Looking at the last decade of the data set we see that shooting games has the highest historical sales. </a:t>
            </a:r>
          </a:p>
          <a:p>
            <a:pPr marL="171450" indent="-171450">
              <a:buFont typeface="Calibri"/>
              <a:buChar char="-"/>
            </a:pPr>
            <a:r>
              <a:rPr lang="en-US" dirty="0">
                <a:ea typeface="Calibri"/>
                <a:cs typeface="Calibri"/>
              </a:rPr>
              <a:t>However, the marketing team might want to invest most of their time and money increasing the Sport Genre of sales in NA since there has been historical sales up </a:t>
            </a:r>
            <a:r>
              <a:rPr lang="en-US" dirty="0" err="1">
                <a:ea typeface="Calibri"/>
                <a:cs typeface="Calibri"/>
              </a:rPr>
              <a:t>til</a:t>
            </a:r>
            <a:r>
              <a:rPr lang="en-US" dirty="0">
                <a:ea typeface="Calibri"/>
                <a:cs typeface="Calibri"/>
              </a:rPr>
              <a:t> the 2014. As we learned previously in earlier Section in 1.? we should invest </a:t>
            </a:r>
          </a:p>
        </p:txBody>
      </p:sp>
      <p:sp>
        <p:nvSpPr>
          <p:cNvPr id="4" name="Slide Number Placeholder 3"/>
          <p:cNvSpPr>
            <a:spLocks noGrp="1"/>
          </p:cNvSpPr>
          <p:nvPr>
            <p:ph type="sldNum" sz="quarter" idx="5"/>
          </p:nvPr>
        </p:nvSpPr>
        <p:spPr/>
        <p:txBody>
          <a:bodyPr/>
          <a:lstStyle/>
          <a:p>
            <a:fld id="{8EE3DF57-CA22-48BB-B272-2DB5DA47D97D}" type="slidenum">
              <a:t>3</a:t>
            </a:fld>
            <a:endParaRPr lang="en-US"/>
          </a:p>
        </p:txBody>
      </p:sp>
    </p:spTree>
    <p:extLst>
      <p:ext uri="{BB962C8B-B14F-4D97-AF65-F5344CB8AC3E}">
        <p14:creationId xmlns:p14="http://schemas.microsoft.com/office/powerpoint/2010/main" val="240948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ows of blue dots on dark blue surface">
            <a:extLst>
              <a:ext uri="{FF2B5EF4-FFF2-40B4-BE49-F238E27FC236}">
                <a16:creationId xmlns:a16="http://schemas.microsoft.com/office/drawing/2014/main" id="{EE99F7A8-AAB8-9FF8-0A2D-463F02C7D6D4}"/>
              </a:ext>
            </a:extLst>
          </p:cNvPr>
          <p:cNvPicPr>
            <a:picLocks noChangeAspect="1"/>
          </p:cNvPicPr>
          <p:nvPr/>
        </p:nvPicPr>
        <p:blipFill rotWithShape="1">
          <a:blip r:embed="rId2">
            <a:alphaModFix amt="50000"/>
          </a:blip>
          <a:srcRect l="25"/>
          <a:stretch/>
        </p:blipFill>
        <p:spPr>
          <a:xfrm>
            <a:off x="20" y="1"/>
            <a:ext cx="12191980" cy="6857999"/>
          </a:xfrm>
          <a:prstGeom prst="rect">
            <a:avLst/>
          </a:prstGeom>
        </p:spPr>
      </p:pic>
      <p:sp>
        <p:nvSpPr>
          <p:cNvPr id="2" name="Title 1"/>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dirty="0">
                <a:solidFill>
                  <a:schemeClr val="bg1"/>
                </a:solidFill>
              </a:rPr>
              <a:t> Story Telling with Data</a:t>
            </a:r>
          </a:p>
        </p:txBody>
      </p:sp>
      <p:sp>
        <p:nvSpPr>
          <p:cNvPr id="3" name="Subtitle 2"/>
          <p:cNvSpPr>
            <a:spLocks noGrp="1"/>
          </p:cNvSpPr>
          <p:nvPr>
            <p:ph type="body" idx="1"/>
          </p:nvPr>
        </p:nvSpPr>
        <p:spPr>
          <a:xfrm>
            <a:off x="1527048" y="4599432"/>
            <a:ext cx="9144000" cy="1536192"/>
          </a:xfrm>
        </p:spPr>
        <p:txBody>
          <a:bodyPr vert="horz" lIns="91440" tIns="45720" rIns="91440" bIns="45720" rtlCol="0" anchor="t">
            <a:normAutofit/>
          </a:bodyPr>
          <a:lstStyle/>
          <a:p>
            <a:pPr algn="ctr"/>
            <a:r>
              <a:rPr lang="en-US" dirty="0">
                <a:solidFill>
                  <a:schemeClr val="bg1"/>
                </a:solidFill>
              </a:rPr>
              <a:t>GameCo – Case Study </a:t>
            </a:r>
          </a:p>
          <a:p>
            <a:pPr algn="ctr"/>
            <a:r>
              <a:rPr lang="en-US" sz="1200">
                <a:solidFill>
                  <a:schemeClr val="bg1"/>
                </a:solidFill>
              </a:rPr>
              <a:t>By:</a:t>
            </a:r>
          </a:p>
          <a:p>
            <a:pPr algn="ctr"/>
            <a:r>
              <a:rPr lang="en-US" sz="1200" dirty="0">
                <a:solidFill>
                  <a:schemeClr val="bg1"/>
                </a:solidFill>
              </a:rPr>
              <a:t>Katherine Lecce </a:t>
            </a:r>
            <a:endParaRPr lang="en-US" dirty="0">
              <a:solidFill>
                <a:schemeClr val="bg1"/>
              </a:solidFill>
            </a:endParaRPr>
          </a:p>
        </p:txBody>
      </p:sp>
      <p:sp>
        <p:nvSpPr>
          <p:cNvPr id="16"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ED90164-6EBD-5B88-D624-434F828E9E94}"/>
              </a:ext>
            </a:extLst>
          </p:cNvPr>
          <p:cNvSpPr/>
          <p:nvPr/>
        </p:nvSpPr>
        <p:spPr>
          <a:xfrm>
            <a:off x="6993038" y="0"/>
            <a:ext cx="5237544" cy="1408252"/>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7" descr="A graph with lines and numbers&#10;&#10;Description automatically generated">
            <a:extLst>
              <a:ext uri="{FF2B5EF4-FFF2-40B4-BE49-F238E27FC236}">
                <a16:creationId xmlns:a16="http://schemas.microsoft.com/office/drawing/2014/main" id="{1E1D969B-2CE0-DB30-A88D-8EA9D82D3063}"/>
              </a:ext>
            </a:extLst>
          </p:cNvPr>
          <p:cNvPicPr>
            <a:picLocks noGrp="1" noChangeAspect="1"/>
          </p:cNvPicPr>
          <p:nvPr>
            <p:ph idx="1"/>
          </p:nvPr>
        </p:nvPicPr>
        <p:blipFill>
          <a:blip r:embed="rId2"/>
          <a:stretch>
            <a:fillRect/>
          </a:stretch>
        </p:blipFill>
        <p:spPr>
          <a:xfrm>
            <a:off x="132668" y="703179"/>
            <a:ext cx="6859912" cy="5052179"/>
          </a:xfrm>
          <a:prstGeom prst="rect">
            <a:avLst/>
          </a:prstGeom>
        </p:spPr>
      </p:pic>
      <p:sp>
        <p:nvSpPr>
          <p:cNvPr id="2" name="Title 1">
            <a:extLst>
              <a:ext uri="{FF2B5EF4-FFF2-40B4-BE49-F238E27FC236}">
                <a16:creationId xmlns:a16="http://schemas.microsoft.com/office/drawing/2014/main" id="{E958396F-01CC-4BD6-7F3C-38CD5A71449B}"/>
              </a:ext>
            </a:extLst>
          </p:cNvPr>
          <p:cNvSpPr>
            <a:spLocks noGrp="1"/>
          </p:cNvSpPr>
          <p:nvPr>
            <p:ph type="title"/>
          </p:nvPr>
        </p:nvSpPr>
        <p:spPr>
          <a:xfrm>
            <a:off x="7239014" y="97892"/>
            <a:ext cx="4188804" cy="994878"/>
          </a:xfrm>
        </p:spPr>
        <p:txBody>
          <a:bodyPr vert="horz" lIns="91440" tIns="45720" rIns="91440" bIns="45720" rtlCol="0" anchor="b">
            <a:normAutofit/>
          </a:bodyPr>
          <a:lstStyle/>
          <a:p>
            <a:r>
              <a:rPr lang="en-US" sz="3600" kern="1200">
                <a:solidFill>
                  <a:schemeClr val="tx1"/>
                </a:solidFill>
                <a:latin typeface="+mj-lt"/>
                <a:ea typeface="+mj-ea"/>
                <a:cs typeface="+mj-cs"/>
              </a:rPr>
              <a:t>Global Sales Insights </a:t>
            </a:r>
          </a:p>
        </p:txBody>
      </p:sp>
      <p:sp>
        <p:nvSpPr>
          <p:cNvPr id="9" name="TextBox 8">
            <a:extLst>
              <a:ext uri="{FF2B5EF4-FFF2-40B4-BE49-F238E27FC236}">
                <a16:creationId xmlns:a16="http://schemas.microsoft.com/office/drawing/2014/main" id="{3DB607A4-70EE-DDC1-C30A-66D8AB243593}"/>
              </a:ext>
            </a:extLst>
          </p:cNvPr>
          <p:cNvSpPr txBox="1"/>
          <p:nvPr/>
        </p:nvSpPr>
        <p:spPr>
          <a:xfrm>
            <a:off x="7240441" y="1258516"/>
            <a:ext cx="4282984" cy="443661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nSpc>
                <a:spcPct val="90000"/>
              </a:lnSpc>
              <a:spcAft>
                <a:spcPts val="600"/>
              </a:spcAft>
            </a:pPr>
            <a:r>
              <a:rPr lang="en-US" sz="1100" b="1" u="sng" dirty="0">
                <a:latin typeface="Aptos Display"/>
              </a:rPr>
              <a:t>Global Sales Chart:</a:t>
            </a:r>
            <a:endParaRPr lang="en-US"/>
          </a:p>
          <a:p>
            <a:pPr marL="285750" indent="-228600">
              <a:lnSpc>
                <a:spcPct val="90000"/>
              </a:lnSpc>
              <a:spcAft>
                <a:spcPts val="600"/>
              </a:spcAft>
              <a:buFont typeface="Arial" panose="020B0604020202020204" pitchFamily="34" charset="0"/>
              <a:buChar char="•"/>
            </a:pPr>
            <a:r>
              <a:rPr lang="en-US" sz="1100" dirty="0">
                <a:latin typeface="Aptos Display"/>
              </a:rPr>
              <a:t>Demonstrates 10 - year sales in Following Global Marketing:</a:t>
            </a:r>
          </a:p>
          <a:p>
            <a:pPr indent="-228600">
              <a:lnSpc>
                <a:spcPct val="90000"/>
              </a:lnSpc>
              <a:spcAft>
                <a:spcPts val="600"/>
              </a:spcAft>
              <a:buFont typeface="Arial" panose="020B0604020202020204" pitchFamily="34" charset="0"/>
              <a:buChar char="•"/>
            </a:pPr>
            <a:r>
              <a:rPr lang="en-US" sz="1100" b="1" dirty="0">
                <a:latin typeface="Aptos Display"/>
              </a:rPr>
              <a:t>North America (</a:t>
            </a:r>
            <a:r>
              <a:rPr lang="en-US" sz="1100" b="1" err="1">
                <a:latin typeface="Aptos Display"/>
              </a:rPr>
              <a:t>NA_Sales</a:t>
            </a:r>
            <a:r>
              <a:rPr lang="en-US" sz="1100" b="1" dirty="0">
                <a:latin typeface="Aptos Display"/>
              </a:rPr>
              <a:t>)</a:t>
            </a:r>
          </a:p>
          <a:p>
            <a:pPr indent="-228600">
              <a:lnSpc>
                <a:spcPct val="90000"/>
              </a:lnSpc>
              <a:spcAft>
                <a:spcPts val="600"/>
              </a:spcAft>
              <a:buFont typeface="Arial" panose="020B0604020202020204" pitchFamily="34" charset="0"/>
              <a:buChar char="•"/>
            </a:pPr>
            <a:r>
              <a:rPr lang="en-US" sz="1100" b="1" dirty="0">
                <a:latin typeface="Aptos Display"/>
              </a:rPr>
              <a:t>Europe (</a:t>
            </a:r>
            <a:r>
              <a:rPr lang="en-US" sz="1100" b="1" err="1">
                <a:latin typeface="Aptos Display"/>
              </a:rPr>
              <a:t>EU_Sales</a:t>
            </a:r>
            <a:r>
              <a:rPr lang="en-US" sz="1100" b="1" dirty="0">
                <a:latin typeface="Aptos Display"/>
              </a:rPr>
              <a:t>) </a:t>
            </a:r>
          </a:p>
          <a:p>
            <a:pPr indent="-228600">
              <a:lnSpc>
                <a:spcPct val="90000"/>
              </a:lnSpc>
              <a:spcAft>
                <a:spcPts val="600"/>
              </a:spcAft>
              <a:buFont typeface="Arial" panose="020B0604020202020204" pitchFamily="34" charset="0"/>
              <a:buChar char="•"/>
            </a:pPr>
            <a:r>
              <a:rPr lang="en-US" sz="1100" b="1" dirty="0">
                <a:latin typeface="Aptos Display"/>
              </a:rPr>
              <a:t>Japan (</a:t>
            </a:r>
            <a:r>
              <a:rPr lang="en-US" sz="1100" b="1" err="1">
                <a:latin typeface="Aptos Display"/>
              </a:rPr>
              <a:t>JP_Sales</a:t>
            </a:r>
            <a:r>
              <a:rPr lang="en-US" sz="1100" b="1" dirty="0">
                <a:latin typeface="Aptos Display"/>
              </a:rPr>
              <a:t>) </a:t>
            </a:r>
          </a:p>
          <a:p>
            <a:pPr indent="-228600">
              <a:lnSpc>
                <a:spcPct val="90000"/>
              </a:lnSpc>
              <a:spcAft>
                <a:spcPts val="600"/>
              </a:spcAft>
              <a:buFont typeface="Arial" panose="020B0604020202020204" pitchFamily="34" charset="0"/>
              <a:buChar char="•"/>
            </a:pPr>
            <a:endParaRPr lang="en-US" sz="1100" b="1" dirty="0">
              <a:latin typeface="Aptos Display"/>
            </a:endParaRPr>
          </a:p>
          <a:p>
            <a:pPr>
              <a:lnSpc>
                <a:spcPct val="90000"/>
              </a:lnSpc>
              <a:spcAft>
                <a:spcPts val="600"/>
              </a:spcAft>
            </a:pPr>
            <a:r>
              <a:rPr lang="en-US" sz="1100" b="1" u="sng" dirty="0">
                <a:latin typeface="Aptos Display"/>
              </a:rPr>
              <a:t>2012 - 2016 </a:t>
            </a:r>
          </a:p>
          <a:p>
            <a:pPr marL="285750" indent="-228600">
              <a:lnSpc>
                <a:spcPct val="90000"/>
              </a:lnSpc>
              <a:spcAft>
                <a:spcPts val="600"/>
              </a:spcAft>
              <a:buFont typeface="Arial" panose="020B0604020202020204" pitchFamily="34" charset="0"/>
              <a:buChar char="•"/>
            </a:pPr>
            <a:r>
              <a:rPr lang="en-US" sz="1100" dirty="0">
                <a:latin typeface="Aptos Display"/>
              </a:rPr>
              <a:t>Last 4 years:</a:t>
            </a:r>
          </a:p>
          <a:p>
            <a:pPr marL="285750" indent="-228600">
              <a:lnSpc>
                <a:spcPct val="90000"/>
              </a:lnSpc>
              <a:spcAft>
                <a:spcPts val="600"/>
              </a:spcAft>
              <a:buFont typeface="Arial" panose="020B0604020202020204" pitchFamily="34" charset="0"/>
              <a:buChar char="•"/>
            </a:pPr>
            <a:r>
              <a:rPr lang="en-US" sz="1100" dirty="0">
                <a:latin typeface="Aptos Display"/>
              </a:rPr>
              <a:t>North America and Japan shows a steady Decline in Sales </a:t>
            </a:r>
          </a:p>
          <a:p>
            <a:pPr marL="285750" indent="-228600">
              <a:lnSpc>
                <a:spcPct val="90000"/>
              </a:lnSpc>
              <a:spcAft>
                <a:spcPts val="600"/>
              </a:spcAft>
              <a:buFont typeface="Arial" panose="020B0604020202020204" pitchFamily="34" charset="0"/>
              <a:buChar char="•"/>
            </a:pPr>
            <a:r>
              <a:rPr lang="en-US" sz="1100" dirty="0">
                <a:latin typeface="Aptos Display"/>
              </a:rPr>
              <a:t>Historically high sales in the first 5 years. </a:t>
            </a:r>
          </a:p>
          <a:p>
            <a:pPr marL="285750" indent="-228600">
              <a:lnSpc>
                <a:spcPct val="90000"/>
              </a:lnSpc>
              <a:spcAft>
                <a:spcPts val="600"/>
              </a:spcAft>
              <a:buFont typeface="Arial" panose="020B0604020202020204" pitchFamily="34" charset="0"/>
              <a:buChar char="•"/>
            </a:pPr>
            <a:r>
              <a:rPr lang="en-US" sz="1100" dirty="0">
                <a:latin typeface="Aptos Display"/>
              </a:rPr>
              <a:t>Opportunity for sales growth in 2017 </a:t>
            </a:r>
          </a:p>
          <a:p>
            <a:pPr marL="285750" indent="-228600">
              <a:lnSpc>
                <a:spcPct val="90000"/>
              </a:lnSpc>
              <a:spcAft>
                <a:spcPts val="600"/>
              </a:spcAft>
              <a:buFont typeface="Arial" panose="020B0604020202020204" pitchFamily="34" charset="0"/>
              <a:buChar char="•"/>
            </a:pPr>
            <a:endParaRPr lang="en-US" sz="1100" dirty="0">
              <a:latin typeface="Aptos Display"/>
            </a:endParaRPr>
          </a:p>
          <a:p>
            <a:pPr marL="285750" indent="-228600">
              <a:lnSpc>
                <a:spcPct val="90000"/>
              </a:lnSpc>
              <a:spcAft>
                <a:spcPts val="600"/>
              </a:spcAft>
              <a:buFont typeface="Arial" panose="020B0604020202020204" pitchFamily="34" charset="0"/>
              <a:buChar char="•"/>
            </a:pPr>
            <a:endParaRPr lang="en-US" sz="1050" dirty="0">
              <a:latin typeface="Aptos Display"/>
            </a:endParaRPr>
          </a:p>
          <a:p>
            <a:pPr marL="285750" indent="-228600">
              <a:lnSpc>
                <a:spcPct val="90000"/>
              </a:lnSpc>
              <a:spcAft>
                <a:spcPts val="600"/>
              </a:spcAft>
              <a:buFont typeface="Arial" panose="020B0604020202020204" pitchFamily="34" charset="0"/>
              <a:buChar char="•"/>
            </a:pPr>
            <a:r>
              <a:rPr lang="en-US" sz="1100" dirty="0">
                <a:latin typeface="Aptos Display"/>
              </a:rPr>
              <a:t>Scatter Plot Analysis: Visually depicts the rapid decline in North American sales, represented by the blue data points.</a:t>
            </a:r>
          </a:p>
          <a:p>
            <a:pPr marL="285750" indent="-228600">
              <a:lnSpc>
                <a:spcPct val="90000"/>
              </a:lnSpc>
              <a:spcAft>
                <a:spcPts val="600"/>
              </a:spcAft>
              <a:buFont typeface="Arial" panose="020B0604020202020204" pitchFamily="34" charset="0"/>
              <a:buChar char="•"/>
            </a:pPr>
            <a:r>
              <a:rPr lang="en-US" sz="1100" dirty="0">
                <a:latin typeface="Aptos Display"/>
              </a:rPr>
              <a:t>2017 Marketing Strategy: Emphasizes targeting the gaming demographics within North America to revitalize sales and engagement in the region.</a:t>
            </a:r>
          </a:p>
          <a:p>
            <a:pPr indent="-228600">
              <a:lnSpc>
                <a:spcPct val="90000"/>
              </a:lnSpc>
              <a:spcAft>
                <a:spcPts val="600"/>
              </a:spcAft>
              <a:buFont typeface="Arial" panose="020B0604020202020204" pitchFamily="34" charset="0"/>
              <a:buChar char="•"/>
            </a:pPr>
            <a:endParaRPr lang="en-US" sz="1000"/>
          </a:p>
        </p:txBody>
      </p:sp>
      <p:sp>
        <p:nvSpPr>
          <p:cNvPr id="60" name="Rectangle 5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BEAA46F-1E8A-533A-315A-BDC0A5BD2931}"/>
              </a:ext>
            </a:extLst>
          </p:cNvPr>
          <p:cNvSpPr txBox="1"/>
          <p:nvPr/>
        </p:nvSpPr>
        <p:spPr>
          <a:xfrm>
            <a:off x="6987354" y="4096102"/>
            <a:ext cx="274319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sz="1100" b="1" u="sng" dirty="0">
                <a:latin typeface="Aptos Display"/>
              </a:rPr>
              <a:t>Global Scatter Plot Takeaways</a:t>
            </a:r>
          </a:p>
        </p:txBody>
      </p:sp>
    </p:spTree>
    <p:extLst>
      <p:ext uri="{BB962C8B-B14F-4D97-AF65-F5344CB8AC3E}">
        <p14:creationId xmlns:p14="http://schemas.microsoft.com/office/powerpoint/2010/main" val="3205589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D466-4021-1C36-63E6-67CFB750314B}"/>
              </a:ext>
            </a:extLst>
          </p:cNvPr>
          <p:cNvSpPr>
            <a:spLocks noGrp="1"/>
          </p:cNvSpPr>
          <p:nvPr>
            <p:ph type="title"/>
          </p:nvPr>
        </p:nvSpPr>
        <p:spPr>
          <a:prstGeom prst="homePlate">
            <a:avLst/>
          </a:prstGeom>
        </p:spPr>
        <p:txBody>
          <a:bodyPr vert="horz" lIns="91440" tIns="45720" rIns="91440" bIns="45720" rtlCol="0" anchor="b">
            <a:normAutofit/>
          </a:bodyPr>
          <a:lstStyle/>
          <a:p>
            <a:r>
              <a:rPr lang="en-US" sz="2800" dirty="0">
                <a:solidFill>
                  <a:schemeClr val="bg1"/>
                </a:solidFill>
              </a:rPr>
              <a:t>North America</a:t>
            </a:r>
            <a:br>
              <a:rPr lang="en-US" sz="2800">
                <a:solidFill>
                  <a:schemeClr val="bg1"/>
                </a:solidFill>
              </a:rPr>
            </a:br>
            <a:r>
              <a:rPr lang="en-US" sz="2800" dirty="0">
                <a:solidFill>
                  <a:schemeClr val="bg1"/>
                </a:solidFill>
              </a:rPr>
              <a:t>Performance Per Genre </a:t>
            </a:r>
            <a:br>
              <a:rPr lang="en-US" sz="2800">
                <a:solidFill>
                  <a:schemeClr val="bg1"/>
                </a:solidFill>
              </a:rPr>
            </a:br>
            <a:r>
              <a:rPr lang="en-US" sz="2800" u="sng" dirty="0">
                <a:solidFill>
                  <a:schemeClr val="bg1"/>
                </a:solidFill>
              </a:rPr>
              <a:t>2006-2016</a:t>
            </a:r>
          </a:p>
        </p:txBody>
      </p:sp>
      <p:sp>
        <p:nvSpPr>
          <p:cNvPr id="21" name="Text Placeholder 20">
            <a:extLst>
              <a:ext uri="{FF2B5EF4-FFF2-40B4-BE49-F238E27FC236}">
                <a16:creationId xmlns:a16="http://schemas.microsoft.com/office/drawing/2014/main" id="{7BFAF5E8-1649-E9AB-49D1-86946D689E99}"/>
              </a:ext>
            </a:extLst>
          </p:cNvPr>
          <p:cNvSpPr>
            <a:spLocks noGrp="1"/>
          </p:cNvSpPr>
          <p:nvPr>
            <p:ph type="body" sz="quarter" idx="3"/>
          </p:nvPr>
        </p:nvSpPr>
        <p:spPr/>
        <p:txBody>
          <a:bodyPr/>
          <a:lstStyle/>
          <a:p>
            <a:endParaRPr lang="en-US"/>
          </a:p>
        </p:txBody>
      </p:sp>
      <p:pic>
        <p:nvPicPr>
          <p:cNvPr id="24" name="Content Placeholder 23" descr="A graph of different colored lines&#10;&#10;Description automatically generated">
            <a:extLst>
              <a:ext uri="{FF2B5EF4-FFF2-40B4-BE49-F238E27FC236}">
                <a16:creationId xmlns:a16="http://schemas.microsoft.com/office/drawing/2014/main" id="{C9A48B3D-982B-210E-0115-FBFE62935B8C}"/>
              </a:ext>
            </a:extLst>
          </p:cNvPr>
          <p:cNvPicPr>
            <a:picLocks noGrp="1" noChangeAspect="1"/>
          </p:cNvPicPr>
          <p:nvPr>
            <p:ph sz="quarter" idx="4"/>
          </p:nvPr>
        </p:nvPicPr>
        <p:blipFill>
          <a:blip r:embed="rId3"/>
          <a:stretch>
            <a:fillRect/>
          </a:stretch>
        </p:blipFill>
        <p:spPr>
          <a:xfrm>
            <a:off x="4756297" y="1028848"/>
            <a:ext cx="7431734" cy="4802598"/>
          </a:xfrm>
        </p:spPr>
      </p:pic>
      <p:sp>
        <p:nvSpPr>
          <p:cNvPr id="17" name="TextBox 16">
            <a:extLst>
              <a:ext uri="{FF2B5EF4-FFF2-40B4-BE49-F238E27FC236}">
                <a16:creationId xmlns:a16="http://schemas.microsoft.com/office/drawing/2014/main" id="{70D97DF2-B2AA-9931-8D6C-8274304D832D}"/>
              </a:ext>
            </a:extLst>
          </p:cNvPr>
          <p:cNvSpPr txBox="1"/>
          <p:nvPr/>
        </p:nvSpPr>
        <p:spPr>
          <a:xfrm>
            <a:off x="263793" y="1827194"/>
            <a:ext cx="4735175" cy="488301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500" b="1" u="sng" dirty="0">
                <a:solidFill>
                  <a:schemeClr val="bg1"/>
                </a:solidFill>
              </a:rPr>
              <a:t>Gaming Genres performance – Last 10 years</a:t>
            </a:r>
            <a:endParaRPr lang="en-US" sz="1500" u="sng" dirty="0">
              <a:solidFill>
                <a:schemeClr val="bg1"/>
              </a:solidFill>
            </a:endParaRPr>
          </a:p>
          <a:p>
            <a:pPr marL="285750" indent="-228600">
              <a:lnSpc>
                <a:spcPct val="90000"/>
              </a:lnSpc>
              <a:spcAft>
                <a:spcPts val="600"/>
              </a:spcAft>
              <a:buFont typeface="Arial" panose="020B0604020202020204" pitchFamily="34" charset="0"/>
              <a:buChar char="•"/>
            </a:pPr>
            <a:r>
              <a:rPr lang="en-US" sz="1500" b="1" dirty="0">
                <a:solidFill>
                  <a:schemeClr val="bg1"/>
                </a:solidFill>
              </a:rPr>
              <a:t>2006-2014 </a:t>
            </a:r>
            <a:r>
              <a:rPr lang="en-US" sz="1500" dirty="0">
                <a:solidFill>
                  <a:schemeClr val="bg1"/>
                </a:solidFill>
              </a:rPr>
              <a:t>- Sports genre highest Sales within the NA market</a:t>
            </a:r>
          </a:p>
          <a:p>
            <a:pPr marL="285750" indent="-228600">
              <a:lnSpc>
                <a:spcPct val="90000"/>
              </a:lnSpc>
              <a:spcAft>
                <a:spcPts val="600"/>
              </a:spcAft>
              <a:buFont typeface="Arial" panose="020B0604020202020204" pitchFamily="34" charset="0"/>
              <a:buChar char="•"/>
            </a:pPr>
            <a:r>
              <a:rPr lang="en-US" sz="1500" b="1" dirty="0">
                <a:solidFill>
                  <a:schemeClr val="bg1"/>
                </a:solidFill>
              </a:rPr>
              <a:t> 2015-2016</a:t>
            </a:r>
            <a:r>
              <a:rPr lang="en-US" sz="1500" dirty="0">
                <a:solidFill>
                  <a:schemeClr val="bg1"/>
                </a:solidFill>
              </a:rPr>
              <a:t> – 2nd highest earning Genre </a:t>
            </a:r>
          </a:p>
          <a:p>
            <a:pPr marL="285750" indent="-228600">
              <a:lnSpc>
                <a:spcPct val="90000"/>
              </a:lnSpc>
              <a:spcAft>
                <a:spcPts val="600"/>
              </a:spcAft>
              <a:buFont typeface="Arial" panose="020B0604020202020204" pitchFamily="34" charset="0"/>
              <a:buChar char="•"/>
            </a:pPr>
            <a:r>
              <a:rPr lang="en-US" sz="1500" dirty="0">
                <a:solidFill>
                  <a:schemeClr val="bg1"/>
                </a:solidFill>
              </a:rPr>
              <a:t>3rd </a:t>
            </a:r>
            <a:r>
              <a:rPr lang="en-US" sz="1500" b="1" dirty="0">
                <a:solidFill>
                  <a:schemeClr val="bg1"/>
                </a:solidFill>
              </a:rPr>
              <a:t>Overall</a:t>
            </a:r>
            <a:r>
              <a:rPr lang="en-US" sz="1500" dirty="0">
                <a:solidFill>
                  <a:schemeClr val="bg1"/>
                </a:solidFill>
              </a:rPr>
              <a:t> Earnings in the past ten years (2006-2016)</a:t>
            </a:r>
          </a:p>
          <a:p>
            <a:pPr marL="285750" indent="-228600">
              <a:lnSpc>
                <a:spcPct val="90000"/>
              </a:lnSpc>
              <a:spcAft>
                <a:spcPts val="600"/>
              </a:spcAft>
              <a:buFont typeface="Arial" panose="020B0604020202020204" pitchFamily="34" charset="0"/>
              <a:buChar char="•"/>
            </a:pPr>
            <a:endParaRPr lang="en-US" sz="1500" u="sng">
              <a:solidFill>
                <a:schemeClr val="bg1"/>
              </a:solidFill>
            </a:endParaRPr>
          </a:p>
          <a:p>
            <a:pPr indent="-228600">
              <a:lnSpc>
                <a:spcPct val="90000"/>
              </a:lnSpc>
              <a:spcAft>
                <a:spcPts val="600"/>
              </a:spcAft>
              <a:buFont typeface="Arial" panose="020B0604020202020204" pitchFamily="34" charset="0"/>
              <a:buChar char="•"/>
            </a:pPr>
            <a:r>
              <a:rPr lang="en-US" sz="1500" b="1" u="sng" dirty="0">
                <a:solidFill>
                  <a:schemeClr val="bg1"/>
                </a:solidFill>
              </a:rPr>
              <a:t>Graph Takeaways</a:t>
            </a:r>
            <a:endParaRPr lang="en-US" sz="1500" u="sng" dirty="0">
              <a:solidFill>
                <a:schemeClr val="bg1"/>
              </a:solidFill>
            </a:endParaRPr>
          </a:p>
          <a:p>
            <a:pPr marL="285750" indent="-228600">
              <a:lnSpc>
                <a:spcPct val="90000"/>
              </a:lnSpc>
              <a:spcAft>
                <a:spcPts val="600"/>
              </a:spcAft>
              <a:buFont typeface="Arial" panose="020B0604020202020204" pitchFamily="34" charset="0"/>
              <a:buChar char="•"/>
            </a:pPr>
            <a:r>
              <a:rPr lang="en-US" sz="1500" b="1" dirty="0">
                <a:solidFill>
                  <a:schemeClr val="bg1"/>
                </a:solidFill>
              </a:rPr>
              <a:t>Major Decline 2015</a:t>
            </a:r>
            <a:r>
              <a:rPr lang="en-US" sz="1500" dirty="0">
                <a:solidFill>
                  <a:schemeClr val="bg1"/>
                </a:solidFill>
              </a:rPr>
              <a:t>: Highlighted in grey, the sports genre experienced a significant downturn in 2015.</a:t>
            </a:r>
          </a:p>
          <a:p>
            <a:pPr marL="285750" indent="-228600">
              <a:lnSpc>
                <a:spcPct val="90000"/>
              </a:lnSpc>
              <a:spcAft>
                <a:spcPts val="600"/>
              </a:spcAft>
              <a:buFont typeface="Arial" panose="020B0604020202020204" pitchFamily="34" charset="0"/>
              <a:buChar char="•"/>
            </a:pPr>
            <a:r>
              <a:rPr lang="en-US" sz="1500" b="1" dirty="0">
                <a:solidFill>
                  <a:schemeClr val="bg1"/>
                </a:solidFill>
              </a:rPr>
              <a:t>Biggest Potential for Recovery</a:t>
            </a:r>
            <a:r>
              <a:rPr lang="en-US" sz="1500" dirty="0">
                <a:solidFill>
                  <a:schemeClr val="bg1"/>
                </a:solidFill>
              </a:rPr>
              <a:t>: Despite this decline, it presents the largest opportunity to recover missed sales in recent years.</a:t>
            </a:r>
          </a:p>
          <a:p>
            <a:pPr marL="285750" indent="-228600">
              <a:lnSpc>
                <a:spcPct val="90000"/>
              </a:lnSpc>
              <a:spcAft>
                <a:spcPts val="600"/>
              </a:spcAft>
              <a:buFont typeface="Arial" panose="020B0604020202020204" pitchFamily="34" charset="0"/>
              <a:buChar char="•"/>
            </a:pPr>
            <a:r>
              <a:rPr lang="en-US" sz="1500" b="1" dirty="0">
                <a:solidFill>
                  <a:schemeClr val="bg1"/>
                </a:solidFill>
              </a:rPr>
              <a:t>Factors Driving Potential</a:t>
            </a:r>
            <a:r>
              <a:rPr lang="en-US" sz="1500" dirty="0">
                <a:solidFill>
                  <a:schemeClr val="bg1"/>
                </a:solidFill>
              </a:rPr>
              <a:t>: Advancements in technology, shifting consumer preferences, and innovative marketing strategies might be major opportunities for GameCo to further research for the 2017 year for sports-related games.</a:t>
            </a:r>
          </a:p>
          <a:p>
            <a:pPr marL="285750" lvl="1" indent="-228600">
              <a:lnSpc>
                <a:spcPct val="90000"/>
              </a:lnSpc>
              <a:spcAft>
                <a:spcPts val="600"/>
              </a:spcAft>
              <a:buFont typeface="Arial" panose="020B0604020202020204" pitchFamily="34" charset="0"/>
              <a:buChar char="•"/>
            </a:pPr>
            <a:endParaRPr lang="en-US" sz="1500">
              <a:solidFill>
                <a:schemeClr val="bg1"/>
              </a:solidFill>
            </a:endParaRPr>
          </a:p>
          <a:p>
            <a:pPr marL="285750" indent="-228600">
              <a:lnSpc>
                <a:spcPct val="90000"/>
              </a:lnSpc>
              <a:spcAft>
                <a:spcPts val="600"/>
              </a:spcAft>
              <a:buFont typeface="Arial" panose="020B0604020202020204" pitchFamily="34" charset="0"/>
              <a:buChar char="•"/>
            </a:pPr>
            <a:endParaRPr lang="en-US" sz="1500" b="1">
              <a:solidFill>
                <a:schemeClr val="bg1"/>
              </a:solidFill>
            </a:endParaRPr>
          </a:p>
          <a:p>
            <a:pPr marL="285750" indent="-228600">
              <a:lnSpc>
                <a:spcPct val="90000"/>
              </a:lnSpc>
              <a:spcAft>
                <a:spcPts val="600"/>
              </a:spcAft>
              <a:buFont typeface="Arial" panose="020B0604020202020204" pitchFamily="34" charset="0"/>
              <a:buChar char="•"/>
            </a:pPr>
            <a:endParaRPr lang="en-US" sz="1500">
              <a:solidFill>
                <a:schemeClr val="bg1"/>
              </a:solidFill>
            </a:endParaRPr>
          </a:p>
          <a:p>
            <a:pPr indent="-228600">
              <a:lnSpc>
                <a:spcPct val="90000"/>
              </a:lnSpc>
              <a:spcAft>
                <a:spcPts val="600"/>
              </a:spcAft>
              <a:buFont typeface="Arial" panose="020B0604020202020204" pitchFamily="34" charset="0"/>
              <a:buChar char="•"/>
            </a:pPr>
            <a:endParaRPr lang="en-US" sz="1500" b="1">
              <a:solidFill>
                <a:schemeClr val="bg1"/>
              </a:solidFill>
            </a:endParaRPr>
          </a:p>
          <a:p>
            <a:pPr indent="-228600">
              <a:lnSpc>
                <a:spcPct val="90000"/>
              </a:lnSpc>
              <a:spcAft>
                <a:spcPts val="600"/>
              </a:spcAft>
              <a:buFont typeface="Arial" panose="020B0604020202020204" pitchFamily="34" charset="0"/>
              <a:buChar char="•"/>
            </a:pPr>
            <a:endParaRPr lang="en-US" sz="1500" b="1">
              <a:solidFill>
                <a:schemeClr val="bg1"/>
              </a:solidFill>
            </a:endParaRPr>
          </a:p>
          <a:p>
            <a:pPr indent="-228600">
              <a:lnSpc>
                <a:spcPct val="90000"/>
              </a:lnSpc>
              <a:spcAft>
                <a:spcPts val="600"/>
              </a:spcAft>
              <a:buFont typeface="Arial" panose="020B0604020202020204" pitchFamily="34" charset="0"/>
              <a:buChar char="•"/>
            </a:pPr>
            <a:endParaRPr lang="en-US" sz="1500">
              <a:solidFill>
                <a:schemeClr val="bg1"/>
              </a:solidFill>
            </a:endParaRPr>
          </a:p>
        </p:txBody>
      </p:sp>
    </p:spTree>
    <p:extLst>
      <p:ext uri="{BB962C8B-B14F-4D97-AF65-F5344CB8AC3E}">
        <p14:creationId xmlns:p14="http://schemas.microsoft.com/office/powerpoint/2010/main" val="386866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4" name="Rectangle 13">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840AB6-4F86-4C8A-667F-5AA897500A2E}"/>
              </a:ext>
            </a:extLst>
          </p:cNvPr>
          <p:cNvSpPr>
            <a:spLocks noGrp="1"/>
          </p:cNvSpPr>
          <p:nvPr>
            <p:ph type="title"/>
          </p:nvPr>
        </p:nvSpPr>
        <p:spPr>
          <a:xfrm>
            <a:off x="551879" y="520239"/>
            <a:ext cx="5074532" cy="878484"/>
          </a:xfrm>
          <a:solidFill>
            <a:schemeClr val="tx2">
              <a:lumMod val="75000"/>
              <a:lumOff val="25000"/>
            </a:schemeClr>
          </a:solidFill>
        </p:spPr>
        <p:txBody>
          <a:bodyPr anchor="b">
            <a:normAutofit/>
          </a:bodyPr>
          <a:lstStyle/>
          <a:p>
            <a:pPr algn="ctr"/>
            <a:r>
              <a:rPr lang="en-US" sz="2000" dirty="0">
                <a:solidFill>
                  <a:srgbClr val="FFFFFF"/>
                </a:solidFill>
              </a:rPr>
              <a:t>Sports Gaming Performance in North America (2013-2016)</a:t>
            </a:r>
          </a:p>
        </p:txBody>
      </p:sp>
      <p:pic>
        <p:nvPicPr>
          <p:cNvPr id="3" name="Picture 2" descr="A pie chart with numbers and a graph&#10;&#10;Description automatically generated">
            <a:extLst>
              <a:ext uri="{FF2B5EF4-FFF2-40B4-BE49-F238E27FC236}">
                <a16:creationId xmlns:a16="http://schemas.microsoft.com/office/drawing/2014/main" id="{BA3D3FE6-AFA8-44D8-73DE-2F0CB93310D5}"/>
              </a:ext>
            </a:extLst>
          </p:cNvPr>
          <p:cNvPicPr>
            <a:picLocks noChangeAspect="1"/>
          </p:cNvPicPr>
          <p:nvPr/>
        </p:nvPicPr>
        <p:blipFill>
          <a:blip r:embed="rId2"/>
          <a:stretch>
            <a:fillRect/>
          </a:stretch>
        </p:blipFill>
        <p:spPr>
          <a:xfrm>
            <a:off x="5628150" y="518638"/>
            <a:ext cx="6058670" cy="2931954"/>
          </a:xfrm>
          <a:prstGeom prst="rect">
            <a:avLst/>
          </a:prstGeom>
        </p:spPr>
      </p:pic>
      <p:sp>
        <p:nvSpPr>
          <p:cNvPr id="5" name="TextBox 4">
            <a:extLst>
              <a:ext uri="{FF2B5EF4-FFF2-40B4-BE49-F238E27FC236}">
                <a16:creationId xmlns:a16="http://schemas.microsoft.com/office/drawing/2014/main" id="{86D22E3F-2ECB-2B06-FE10-9B7A982914D3}"/>
              </a:ext>
            </a:extLst>
          </p:cNvPr>
          <p:cNvSpPr txBox="1"/>
          <p:nvPr/>
        </p:nvSpPr>
        <p:spPr>
          <a:xfrm>
            <a:off x="1181527" y="1489752"/>
            <a:ext cx="3638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Gaming Systems -Sports Genre</a:t>
            </a:r>
          </a:p>
        </p:txBody>
      </p:sp>
      <p:sp>
        <p:nvSpPr>
          <p:cNvPr id="6" name="TextBox 5">
            <a:extLst>
              <a:ext uri="{FF2B5EF4-FFF2-40B4-BE49-F238E27FC236}">
                <a16:creationId xmlns:a16="http://schemas.microsoft.com/office/drawing/2014/main" id="{4ED0202B-A184-3405-A0E6-52E28F18553B}"/>
              </a:ext>
            </a:extLst>
          </p:cNvPr>
          <p:cNvSpPr txBox="1"/>
          <p:nvPr/>
        </p:nvSpPr>
        <p:spPr>
          <a:xfrm>
            <a:off x="642134" y="1857910"/>
            <a:ext cx="503433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b="1" dirty="0">
                <a:ea typeface="+mn-lt"/>
                <a:cs typeface="+mn-lt"/>
              </a:rPr>
              <a:t>Line Graph Analysis</a:t>
            </a:r>
            <a:r>
              <a:rPr lang="en-US" sz="1200" dirty="0">
                <a:ea typeface="+mn-lt"/>
                <a:cs typeface="+mn-lt"/>
              </a:rPr>
              <a:t>: Offers a visual representation of the most popular gaming consults for sports games within the North American Market.</a:t>
            </a:r>
            <a:endParaRPr lang="en-US" sz="1200" dirty="0"/>
          </a:p>
          <a:p>
            <a:pPr marL="285750" indent="-285750">
              <a:buFont typeface="Arial"/>
              <a:buChar char="•"/>
            </a:pPr>
            <a:r>
              <a:rPr lang="en-US" sz="1200" b="1" dirty="0">
                <a:ea typeface="+mn-lt"/>
                <a:cs typeface="+mn-lt"/>
              </a:rPr>
              <a:t>Prime Opportunity: Wii Systems</a:t>
            </a:r>
            <a:r>
              <a:rPr lang="en-US" sz="1200" dirty="0">
                <a:ea typeface="+mn-lt"/>
                <a:cs typeface="+mn-lt"/>
              </a:rPr>
              <a:t> Identified as the best way to create new sales and cultivate sales and generate for cultivating sales and generating excitement around new sports games in the North American market for 2017.</a:t>
            </a:r>
            <a:endParaRPr lang="en-US" sz="1200" dirty="0"/>
          </a:p>
          <a:p>
            <a:pPr marL="285750" indent="-285750">
              <a:buFont typeface="Arial"/>
              <a:buChar char="•"/>
            </a:pPr>
            <a:r>
              <a:rPr lang="en-US" sz="1200" b="1" dirty="0">
                <a:ea typeface="+mn-lt"/>
                <a:cs typeface="+mn-lt"/>
              </a:rPr>
              <a:t>Secondary Opportunity: PlayStation Consults</a:t>
            </a:r>
            <a:r>
              <a:rPr lang="en-US" sz="1200" dirty="0">
                <a:ea typeface="+mn-lt"/>
                <a:cs typeface="+mn-lt"/>
              </a:rPr>
              <a:t>: Represents another significant opportunity for developing marketing strategies tailored for the 2017 fiscal year.</a:t>
            </a:r>
            <a:endParaRPr lang="en-US" sz="1200" dirty="0"/>
          </a:p>
          <a:p>
            <a:br>
              <a:rPr lang="en-US" dirty="0"/>
            </a:br>
            <a:endParaRPr lang="en-US" sz="1200" dirty="0"/>
          </a:p>
          <a:p>
            <a:endParaRPr lang="en-US" sz="1200" dirty="0"/>
          </a:p>
        </p:txBody>
      </p:sp>
      <p:pic>
        <p:nvPicPr>
          <p:cNvPr id="4" name="Content Placeholder 3" descr="A graph of different colored bars&#10;&#10;Description automatically generated">
            <a:extLst>
              <a:ext uri="{FF2B5EF4-FFF2-40B4-BE49-F238E27FC236}">
                <a16:creationId xmlns:a16="http://schemas.microsoft.com/office/drawing/2014/main" id="{3D37EFCF-FD0D-56BE-B964-AAC84EC38E43}"/>
              </a:ext>
            </a:extLst>
          </p:cNvPr>
          <p:cNvPicPr>
            <a:picLocks noChangeAspect="1"/>
          </p:cNvPicPr>
          <p:nvPr/>
        </p:nvPicPr>
        <p:blipFill>
          <a:blip r:embed="rId3"/>
          <a:stretch>
            <a:fillRect/>
          </a:stretch>
        </p:blipFill>
        <p:spPr>
          <a:xfrm>
            <a:off x="568903" y="3792895"/>
            <a:ext cx="5046828" cy="2786655"/>
          </a:xfrm>
          <a:prstGeom prst="rect">
            <a:avLst/>
          </a:prstGeom>
        </p:spPr>
      </p:pic>
      <p:cxnSp>
        <p:nvCxnSpPr>
          <p:cNvPr id="7" name="Straight Arrow Connector 6">
            <a:extLst>
              <a:ext uri="{FF2B5EF4-FFF2-40B4-BE49-F238E27FC236}">
                <a16:creationId xmlns:a16="http://schemas.microsoft.com/office/drawing/2014/main" id="{EC7FC393-F4EC-411E-F217-F240605BEACA}"/>
              </a:ext>
            </a:extLst>
          </p:cNvPr>
          <p:cNvCxnSpPr/>
          <p:nvPr/>
        </p:nvCxnSpPr>
        <p:spPr>
          <a:xfrm>
            <a:off x="5607763" y="552021"/>
            <a:ext cx="23973" cy="5828870"/>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BB6C4046-DE4D-A387-C993-7BB3207D38E8}"/>
              </a:ext>
            </a:extLst>
          </p:cNvPr>
          <p:cNvCxnSpPr/>
          <p:nvPr/>
        </p:nvCxnSpPr>
        <p:spPr>
          <a:xfrm flipV="1">
            <a:off x="5630773" y="3424397"/>
            <a:ext cx="6111409" cy="1712"/>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A1E87E0A-96B9-6B55-55B7-EDC6E460F917}"/>
              </a:ext>
            </a:extLst>
          </p:cNvPr>
          <p:cNvSpPr txBox="1"/>
          <p:nvPr/>
        </p:nvSpPr>
        <p:spPr>
          <a:xfrm>
            <a:off x="7311775" y="3501775"/>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Sub-Genre of Sporting Games </a:t>
            </a:r>
          </a:p>
        </p:txBody>
      </p:sp>
      <p:sp>
        <p:nvSpPr>
          <p:cNvPr id="12" name="TextBox 11">
            <a:extLst>
              <a:ext uri="{FF2B5EF4-FFF2-40B4-BE49-F238E27FC236}">
                <a16:creationId xmlns:a16="http://schemas.microsoft.com/office/drawing/2014/main" id="{5645F3A0-E7E0-A462-029B-325FDA44B9F4}"/>
              </a:ext>
            </a:extLst>
          </p:cNvPr>
          <p:cNvSpPr txBox="1"/>
          <p:nvPr/>
        </p:nvSpPr>
        <p:spPr>
          <a:xfrm>
            <a:off x="6532651" y="4169595"/>
            <a:ext cx="480316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400" b="1" dirty="0">
                <a:ea typeface="+mn-lt"/>
                <a:cs typeface="+mn-lt"/>
              </a:rPr>
              <a:t>Top Performer: Madden NFL Games</a:t>
            </a:r>
            <a:r>
              <a:rPr lang="en-US" sz="1400" dirty="0">
                <a:ea typeface="+mn-lt"/>
                <a:cs typeface="+mn-lt"/>
              </a:rPr>
              <a:t>: Achieved the highest grossing sporting franchise title in North America, raking in an impressive $18.05 million.</a:t>
            </a:r>
            <a:endParaRPr lang="en-US" sz="1400" dirty="0"/>
          </a:p>
          <a:p>
            <a:pPr>
              <a:buFont typeface="Arial"/>
              <a:buChar char="•"/>
            </a:pPr>
            <a:r>
              <a:rPr lang="en-US" sz="1400" b="1" dirty="0">
                <a:ea typeface="+mn-lt"/>
                <a:cs typeface="+mn-lt"/>
              </a:rPr>
              <a:t>Runner-Up: MLB: The Show</a:t>
            </a:r>
            <a:r>
              <a:rPr lang="en-US" sz="1400" dirty="0">
                <a:ea typeface="+mn-lt"/>
                <a:cs typeface="+mn-lt"/>
              </a:rPr>
              <a:t>: Secured the second-highest spot with earnings totaling $17.21 million in the past three years.</a:t>
            </a:r>
            <a:endParaRPr lang="en-US" sz="1400" dirty="0"/>
          </a:p>
          <a:p>
            <a:pPr>
              <a:buFont typeface="Arial"/>
              <a:buChar char="•"/>
            </a:pPr>
            <a:r>
              <a:rPr lang="en-US" sz="1400" b="1" dirty="0">
                <a:ea typeface="+mn-lt"/>
                <a:cs typeface="+mn-lt"/>
              </a:rPr>
              <a:t>Third Place: FIFA Franchise</a:t>
            </a:r>
            <a:r>
              <a:rPr lang="en-US" sz="1400" dirty="0">
                <a:ea typeface="+mn-lt"/>
                <a:cs typeface="+mn-lt"/>
              </a:rPr>
              <a:t>: Garnered significant success, grossing $9.52 million and claiming the third position in sales within the North American market.</a:t>
            </a:r>
            <a:endParaRPr lang="en-US" sz="1400" dirty="0"/>
          </a:p>
          <a:p>
            <a:br>
              <a:rPr lang="en-US" dirty="0"/>
            </a:br>
            <a:endParaRPr lang="en-US" dirty="0"/>
          </a:p>
          <a:p>
            <a:pPr marL="285750" indent="-285750">
              <a:buFont typeface="Calibri"/>
              <a:buChar char="-"/>
            </a:pPr>
            <a:endParaRPr lang="en-US" dirty="0"/>
          </a:p>
        </p:txBody>
      </p:sp>
      <p:sp>
        <p:nvSpPr>
          <p:cNvPr id="8" name="TextBox 7">
            <a:extLst>
              <a:ext uri="{FF2B5EF4-FFF2-40B4-BE49-F238E27FC236}">
                <a16:creationId xmlns:a16="http://schemas.microsoft.com/office/drawing/2014/main" id="{ED239965-024E-188F-B111-E9832E6404AC}"/>
              </a:ext>
            </a:extLst>
          </p:cNvPr>
          <p:cNvSpPr txBox="1"/>
          <p:nvPr/>
        </p:nvSpPr>
        <p:spPr>
          <a:xfrm>
            <a:off x="1526643" y="63209"/>
            <a:ext cx="999383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FFC000"/>
                </a:solidFill>
                <a:latin typeface="Aptos Display"/>
              </a:rPr>
              <a:t>NA Market </a:t>
            </a:r>
            <a:r>
              <a:rPr lang="en-US" sz="2400" b="1" dirty="0">
                <a:solidFill>
                  <a:srgbClr val="FFC000"/>
                </a:solidFill>
                <a:latin typeface="Aptos Display"/>
              </a:rPr>
              <a:t>Biggest</a:t>
            </a:r>
            <a:r>
              <a:rPr lang="en-US" sz="2000" b="1" dirty="0">
                <a:solidFill>
                  <a:srgbClr val="FFC000"/>
                </a:solidFill>
                <a:latin typeface="Aptos Display"/>
              </a:rPr>
              <a:t> Growth </a:t>
            </a:r>
            <a:r>
              <a:rPr lang="en-US" sz="2000" b="1" dirty="0">
                <a:solidFill>
                  <a:srgbClr val="0070C0"/>
                </a:solidFill>
                <a:latin typeface="Aptos Display"/>
              </a:rPr>
              <a:t>Opportunity                 Sports Genre </a:t>
            </a:r>
            <a:r>
              <a:rPr lang="en-US" sz="2000" b="1" dirty="0">
                <a:solidFill>
                  <a:srgbClr val="FFC000"/>
                </a:solidFill>
                <a:latin typeface="Aptos Display"/>
              </a:rPr>
              <a:t>2017</a:t>
            </a:r>
          </a:p>
        </p:txBody>
      </p:sp>
      <p:cxnSp>
        <p:nvCxnSpPr>
          <p:cNvPr id="16" name="Straight Arrow Connector 15">
            <a:extLst>
              <a:ext uri="{FF2B5EF4-FFF2-40B4-BE49-F238E27FC236}">
                <a16:creationId xmlns:a16="http://schemas.microsoft.com/office/drawing/2014/main" id="{309DE78E-FFE2-700C-C317-207A40B0201D}"/>
              </a:ext>
            </a:extLst>
          </p:cNvPr>
          <p:cNvCxnSpPr/>
          <p:nvPr/>
        </p:nvCxnSpPr>
        <p:spPr>
          <a:xfrm>
            <a:off x="6218326" y="297844"/>
            <a:ext cx="1385297" cy="13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25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Graph">
            <a:extLst>
              <a:ext uri="{FF2B5EF4-FFF2-40B4-BE49-F238E27FC236}">
                <a16:creationId xmlns:a16="http://schemas.microsoft.com/office/drawing/2014/main" id="{6CC68354-7F73-BCE5-5939-A97D0E4D77D8}"/>
              </a:ext>
            </a:extLst>
          </p:cNvPr>
          <p:cNvPicPr>
            <a:picLocks noChangeAspect="1"/>
          </p:cNvPicPr>
          <p:nvPr/>
        </p:nvPicPr>
        <p:blipFill rotWithShape="1">
          <a:blip r:embed="rId2">
            <a:alphaModFix amt="35000"/>
          </a:blip>
          <a:srcRect t="3676" b="6324"/>
          <a:stretch/>
        </p:blipFill>
        <p:spPr>
          <a:xfrm>
            <a:off x="-154092" y="-51360"/>
            <a:ext cx="12346092" cy="6943607"/>
          </a:xfrm>
          <a:prstGeom prst="rect">
            <a:avLst/>
          </a:prstGeom>
        </p:spPr>
      </p:pic>
      <p:sp>
        <p:nvSpPr>
          <p:cNvPr id="2" name="Title 1">
            <a:extLst>
              <a:ext uri="{FF2B5EF4-FFF2-40B4-BE49-F238E27FC236}">
                <a16:creationId xmlns:a16="http://schemas.microsoft.com/office/drawing/2014/main" id="{9038C297-22F4-02A5-4C8A-986318BB6354}"/>
              </a:ext>
            </a:extLst>
          </p:cNvPr>
          <p:cNvSpPr>
            <a:spLocks noGrp="1"/>
          </p:cNvSpPr>
          <p:nvPr>
            <p:ph type="title"/>
          </p:nvPr>
        </p:nvSpPr>
        <p:spPr>
          <a:xfrm>
            <a:off x="264560" y="176765"/>
            <a:ext cx="7459039" cy="906035"/>
          </a:xfrm>
        </p:spPr>
        <p:txBody>
          <a:bodyPr>
            <a:normAutofit/>
          </a:bodyPr>
          <a:lstStyle/>
          <a:p>
            <a:r>
              <a:rPr lang="en-US" sz="2800" u="sng" dirty="0">
                <a:solidFill>
                  <a:srgbClr val="FFFFFF"/>
                </a:solidFill>
              </a:rPr>
              <a:t>GameCo Sales Insights </a:t>
            </a:r>
          </a:p>
        </p:txBody>
      </p:sp>
      <p:sp>
        <p:nvSpPr>
          <p:cNvPr id="3" name="Content Placeholder 2">
            <a:extLst>
              <a:ext uri="{FF2B5EF4-FFF2-40B4-BE49-F238E27FC236}">
                <a16:creationId xmlns:a16="http://schemas.microsoft.com/office/drawing/2014/main" id="{4BE8948A-304F-6F4E-39B3-FD4B48A56F55}"/>
              </a:ext>
            </a:extLst>
          </p:cNvPr>
          <p:cNvSpPr>
            <a:spLocks noGrp="1"/>
          </p:cNvSpPr>
          <p:nvPr>
            <p:ph idx="1"/>
          </p:nvPr>
        </p:nvSpPr>
        <p:spPr>
          <a:xfrm>
            <a:off x="370754" y="1072187"/>
            <a:ext cx="10983046" cy="5423223"/>
          </a:xfrm>
        </p:spPr>
        <p:txBody>
          <a:bodyPr vert="horz" lIns="91440" tIns="45720" rIns="91440" bIns="45720" rtlCol="0" anchor="t">
            <a:noAutofit/>
          </a:bodyPr>
          <a:lstStyle/>
          <a:p>
            <a:pPr marL="0" indent="0">
              <a:buNone/>
            </a:pPr>
            <a:r>
              <a:rPr lang="en-US" sz="1600" b="1" dirty="0">
                <a:solidFill>
                  <a:srgbClr val="0070C0"/>
                </a:solidFill>
                <a:latin typeface="Aptos Display"/>
                <a:ea typeface="+mn-lt"/>
                <a:cs typeface="+mn-lt"/>
              </a:rPr>
              <a:t>Data Insights Summary</a:t>
            </a:r>
            <a:r>
              <a:rPr lang="en-US" sz="1600" dirty="0">
                <a:solidFill>
                  <a:srgbClr val="0070C0"/>
                </a:solidFill>
                <a:latin typeface="Aptos Display"/>
                <a:ea typeface="+mn-lt"/>
                <a:cs typeface="+mn-lt"/>
              </a:rPr>
              <a:t>: </a:t>
            </a:r>
            <a:endParaRPr lang="en-US" sz="1600">
              <a:solidFill>
                <a:srgbClr val="0070C0"/>
              </a:solidFill>
              <a:latin typeface="Aptos Display"/>
            </a:endParaRPr>
          </a:p>
          <a:p>
            <a:r>
              <a:rPr lang="en-US" sz="1400" dirty="0">
                <a:solidFill>
                  <a:srgbClr val="FFFFFF"/>
                </a:solidFill>
                <a:latin typeface="Aptos Display"/>
                <a:ea typeface="+mn-lt"/>
                <a:cs typeface="+mn-lt"/>
              </a:rPr>
              <a:t>Global sales have fallen short of expectations in recent years, with a consistent decrease observed in North America and Japan.</a:t>
            </a:r>
          </a:p>
          <a:p>
            <a:r>
              <a:rPr lang="en-US" sz="1400" dirty="0">
                <a:solidFill>
                  <a:srgbClr val="FFFFFF"/>
                </a:solidFill>
                <a:latin typeface="Aptos Display"/>
                <a:ea typeface="+mn-lt"/>
                <a:cs typeface="+mn-lt"/>
              </a:rPr>
              <a:t>Over the past decade, sales trends have not followed a linear pattern, indicating a change in conducting  sales growth in the past few years.</a:t>
            </a:r>
            <a:endParaRPr lang="en-US" sz="1400">
              <a:solidFill>
                <a:srgbClr val="FFFFFF"/>
              </a:solidFill>
              <a:latin typeface="Aptos Display"/>
            </a:endParaRPr>
          </a:p>
          <a:p>
            <a:r>
              <a:rPr lang="en-US" sz="1400" dirty="0">
                <a:solidFill>
                  <a:srgbClr val="FFFFFF"/>
                </a:solidFill>
                <a:latin typeface="Aptos Display"/>
                <a:ea typeface="+mn-lt"/>
                <a:cs typeface="+mn-lt"/>
              </a:rPr>
              <a:t>Despite the overall decline, there is a significant opportunity for sales growth in North America in 2017 – focusing on fostering sales in the Game Genre.</a:t>
            </a:r>
            <a:endParaRPr lang="en-US" sz="1400">
              <a:solidFill>
                <a:srgbClr val="FFFFFF"/>
              </a:solidFill>
              <a:latin typeface="Aptos Display"/>
            </a:endParaRPr>
          </a:p>
          <a:p>
            <a:r>
              <a:rPr lang="en-US" sz="1400" dirty="0">
                <a:solidFill>
                  <a:srgbClr val="FFFFFF"/>
                </a:solidFill>
                <a:latin typeface="Aptos Display"/>
                <a:ea typeface="+mn-lt"/>
                <a:cs typeface="+mn-lt"/>
              </a:rPr>
              <a:t>GameCo should prioritize developing targeted strategies to capitalize on this opportunity and revitalize sales in the North American market.</a:t>
            </a:r>
            <a:endParaRPr lang="en-US" sz="1400">
              <a:solidFill>
                <a:srgbClr val="FFFFFF"/>
              </a:solidFill>
              <a:latin typeface="Aptos Display"/>
            </a:endParaRPr>
          </a:p>
          <a:p>
            <a:pPr marL="0" indent="0">
              <a:buNone/>
            </a:pPr>
            <a:r>
              <a:rPr lang="en-US" sz="1400" b="1" dirty="0">
                <a:solidFill>
                  <a:srgbClr val="FFC000"/>
                </a:solidFill>
                <a:latin typeface="Aptos Display"/>
                <a:ea typeface="+mn-lt"/>
                <a:cs typeface="+mn-lt"/>
              </a:rPr>
              <a:t>Next Steps:</a:t>
            </a:r>
            <a:r>
              <a:rPr lang="en-US" sz="1400" b="1" dirty="0">
                <a:latin typeface="Aptos Display"/>
                <a:ea typeface="+mn-lt"/>
                <a:cs typeface="+mn-lt"/>
              </a:rPr>
              <a:t> </a:t>
            </a:r>
          </a:p>
          <a:p>
            <a:pPr marL="0" indent="0">
              <a:buNone/>
            </a:pPr>
            <a:r>
              <a:rPr lang="en-US" sz="1600" dirty="0">
                <a:solidFill>
                  <a:srgbClr val="0070C0"/>
                </a:solidFill>
                <a:latin typeface="Aptos Display"/>
                <a:ea typeface="+mn-lt"/>
                <a:cs typeface="+mn-lt"/>
              </a:rPr>
              <a:t>Logistics and Distribution:</a:t>
            </a:r>
          </a:p>
          <a:p>
            <a:pPr lvl="1"/>
            <a:r>
              <a:rPr lang="en-US" sz="1600" dirty="0">
                <a:solidFill>
                  <a:srgbClr val="FFFFFF"/>
                </a:solidFill>
                <a:latin typeface="Aptos Display"/>
                <a:ea typeface="+mn-lt"/>
                <a:cs typeface="+mn-lt"/>
              </a:rPr>
              <a:t>Increased competition and supply chain inefficiencies.</a:t>
            </a:r>
            <a:endParaRPr lang="en-US" sz="1600">
              <a:solidFill>
                <a:srgbClr val="FFFFFF"/>
              </a:solidFill>
              <a:latin typeface="Aptos Display"/>
            </a:endParaRPr>
          </a:p>
          <a:p>
            <a:pPr lvl="1"/>
            <a:r>
              <a:rPr lang="en-US" sz="1600" dirty="0">
                <a:solidFill>
                  <a:srgbClr val="FFFFFF"/>
                </a:solidFill>
                <a:latin typeface="Aptos Display"/>
                <a:ea typeface="+mn-lt"/>
                <a:cs typeface="+mn-lt"/>
              </a:rPr>
              <a:t>Target is where the limited retail presence is, and there is inadequate online distribution.</a:t>
            </a:r>
            <a:endParaRPr lang="en-US" sz="1600">
              <a:solidFill>
                <a:srgbClr val="FFFFFF"/>
              </a:solidFill>
              <a:latin typeface="Aptos Display"/>
            </a:endParaRPr>
          </a:p>
          <a:p>
            <a:pPr lvl="1"/>
            <a:r>
              <a:rPr lang="en-US" sz="1600" dirty="0">
                <a:solidFill>
                  <a:srgbClr val="FFFFFF"/>
                </a:solidFill>
                <a:latin typeface="Aptos Display"/>
                <a:ea typeface="+mn-lt"/>
                <a:cs typeface="+mn-lt"/>
              </a:rPr>
              <a:t>Target Insufficient partnerships with distributors.</a:t>
            </a:r>
            <a:endParaRPr lang="en-US" sz="1600" dirty="0">
              <a:solidFill>
                <a:srgbClr val="FFFFFF"/>
              </a:solidFill>
              <a:latin typeface="Aptos Display"/>
            </a:endParaRPr>
          </a:p>
          <a:p>
            <a:pPr marL="0" indent="0">
              <a:buNone/>
            </a:pPr>
            <a:r>
              <a:rPr lang="en-US" sz="1600" b="1" dirty="0">
                <a:solidFill>
                  <a:srgbClr val="0070C0"/>
                </a:solidFill>
                <a:latin typeface="Aptos Display"/>
                <a:ea typeface="+mn-lt"/>
                <a:cs typeface="+mn-lt"/>
              </a:rPr>
              <a:t>Marketing</a:t>
            </a:r>
            <a:r>
              <a:rPr lang="en-US" sz="1600" dirty="0">
                <a:solidFill>
                  <a:srgbClr val="0070C0"/>
                </a:solidFill>
                <a:latin typeface="Aptos Display"/>
                <a:ea typeface="+mn-lt"/>
                <a:cs typeface="+mn-lt"/>
              </a:rPr>
              <a:t>:</a:t>
            </a:r>
            <a:endParaRPr lang="en-US" sz="1600" dirty="0">
              <a:solidFill>
                <a:srgbClr val="0070C0"/>
              </a:solidFill>
              <a:latin typeface="Aptos Display"/>
            </a:endParaRPr>
          </a:p>
          <a:p>
            <a:pPr lvl="1"/>
            <a:r>
              <a:rPr lang="en-US" sz="1600" dirty="0">
                <a:solidFill>
                  <a:srgbClr val="FFFFFF"/>
                </a:solidFill>
                <a:latin typeface="Aptos Display"/>
                <a:ea typeface="+mn-lt"/>
                <a:cs typeface="+mn-lt"/>
              </a:rPr>
              <a:t>Ineffective campaigns and low brand awareness.</a:t>
            </a:r>
            <a:endParaRPr lang="en-US" sz="1600">
              <a:solidFill>
                <a:srgbClr val="FFFFFF"/>
              </a:solidFill>
              <a:latin typeface="Aptos Display"/>
            </a:endParaRPr>
          </a:p>
          <a:p>
            <a:pPr lvl="1"/>
            <a:r>
              <a:rPr lang="en-US" sz="1600" dirty="0">
                <a:solidFill>
                  <a:srgbClr val="FFFFFF"/>
                </a:solidFill>
                <a:latin typeface="Aptos Display"/>
                <a:ea typeface="+mn-lt"/>
                <a:cs typeface="+mn-lt"/>
              </a:rPr>
              <a:t>Find opportunity to market to avid NFL, NBA, FIFA, and MBL fans during peak sporting seasons through TV, social digital channels, and brand deals with professional players in North America </a:t>
            </a:r>
          </a:p>
          <a:p>
            <a:pPr lvl="1"/>
            <a:endParaRPr lang="en-US" sz="1200" b="1" dirty="0">
              <a:solidFill>
                <a:srgbClr val="FFFFFF"/>
              </a:solidFill>
              <a:latin typeface="Aptos Display"/>
              <a:ea typeface="+mn-lt"/>
              <a:cs typeface="+mn-lt"/>
            </a:endParaRPr>
          </a:p>
          <a:p>
            <a:pPr marL="457200" lvl="1" indent="0">
              <a:buNone/>
            </a:pPr>
            <a:r>
              <a:rPr lang="en-US" sz="1600" b="1" dirty="0">
                <a:solidFill>
                  <a:srgbClr val="0070C0"/>
                </a:solidFill>
                <a:latin typeface="Aptos Display"/>
                <a:ea typeface="+mn-lt"/>
                <a:cs typeface="+mn-lt"/>
              </a:rPr>
              <a:t>Economic Factors</a:t>
            </a:r>
            <a:r>
              <a:rPr lang="en-US" sz="1600" dirty="0">
                <a:solidFill>
                  <a:srgbClr val="0070C0"/>
                </a:solidFill>
                <a:latin typeface="Aptos Display"/>
                <a:ea typeface="+mn-lt"/>
                <a:cs typeface="+mn-lt"/>
              </a:rPr>
              <a:t>:</a:t>
            </a:r>
            <a:endParaRPr lang="en-US" sz="1600">
              <a:solidFill>
                <a:srgbClr val="0070C0"/>
              </a:solidFill>
              <a:latin typeface="Aptos Display"/>
            </a:endParaRPr>
          </a:p>
          <a:p>
            <a:pPr lvl="1"/>
            <a:r>
              <a:rPr lang="en-US" sz="1600" dirty="0">
                <a:solidFill>
                  <a:srgbClr val="FFFFFF"/>
                </a:solidFill>
                <a:latin typeface="Aptos Display"/>
                <a:ea typeface="+mn-lt"/>
                <a:cs typeface="+mn-lt"/>
              </a:rPr>
              <a:t>Target where consumer spending shifted in the past few years per state</a:t>
            </a:r>
            <a:endParaRPr lang="en-US" sz="1600" dirty="0">
              <a:solidFill>
                <a:srgbClr val="FFFFFF"/>
              </a:solidFill>
              <a:latin typeface="Aptos Display"/>
            </a:endParaRPr>
          </a:p>
          <a:p>
            <a:pPr lvl="1"/>
            <a:r>
              <a:rPr lang="en-US" sz="1600" dirty="0">
                <a:solidFill>
                  <a:srgbClr val="FFFFFF"/>
                </a:solidFill>
                <a:latin typeface="Aptos Display"/>
              </a:rPr>
              <a:t>Focus on Promotional advertising during holiday season. </a:t>
            </a:r>
          </a:p>
          <a:p>
            <a:pPr marL="457200" lvl="1" indent="0">
              <a:buNone/>
            </a:pPr>
            <a:endParaRPr lang="en-US" sz="1200" dirty="0">
              <a:solidFill>
                <a:srgbClr val="FFFFFF"/>
              </a:solidFill>
              <a:latin typeface="Aptos Display"/>
            </a:endParaRPr>
          </a:p>
          <a:p>
            <a:pPr marL="0" indent="0">
              <a:buNone/>
            </a:pPr>
            <a:endParaRPr lang="en-US" sz="1200" b="1">
              <a:solidFill>
                <a:srgbClr val="FFFFFF"/>
              </a:solidFill>
              <a:latin typeface="Aptos Display"/>
              <a:ea typeface="+mn-lt"/>
              <a:cs typeface="Arial"/>
            </a:endParaRPr>
          </a:p>
          <a:p>
            <a:endParaRPr lang="en-US" sz="1200" b="1">
              <a:solidFill>
                <a:srgbClr val="FFFFFF"/>
              </a:solidFill>
              <a:latin typeface="Aptos Display"/>
              <a:cs typeface="Arial"/>
            </a:endParaRPr>
          </a:p>
        </p:txBody>
      </p:sp>
    </p:spTree>
    <p:extLst>
      <p:ext uri="{BB962C8B-B14F-4D97-AF65-F5344CB8AC3E}">
        <p14:creationId xmlns:p14="http://schemas.microsoft.com/office/powerpoint/2010/main" val="317114283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E11D077-70AF-E3C2-75F9-A43D926B6802}"/>
              </a:ext>
            </a:extLst>
          </p:cNvPr>
          <p:cNvSpPr txBox="1"/>
          <p:nvPr/>
        </p:nvSpPr>
        <p:spPr>
          <a:xfrm>
            <a:off x="278734" y="2571710"/>
            <a:ext cx="3828814"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b="1" dirty="0">
                <a:ea typeface="+mn-lt"/>
                <a:cs typeface="+mn-lt"/>
              </a:rPr>
              <a:t>Industry Struggles Over Past Decade</a:t>
            </a:r>
            <a:r>
              <a:rPr lang="en-US" sz="1200" dirty="0">
                <a:solidFill>
                  <a:srgbClr val="374151"/>
                </a:solidFill>
                <a:ea typeface="+mn-lt"/>
                <a:cs typeface="+mn-lt"/>
              </a:rPr>
              <a:t>: The gaming industry has faced challenges over the past 10 years, with our largest market experiencing the most significant setbacks among all three markets.</a:t>
            </a:r>
            <a:endParaRPr lang="en-US" sz="1200"/>
          </a:p>
          <a:p>
            <a:pPr marL="285750" indent="-285750">
              <a:buFont typeface="Arial"/>
              <a:buChar char="•"/>
            </a:pPr>
            <a:r>
              <a:rPr lang="en-US" sz="1200" b="1" dirty="0">
                <a:ea typeface="+mn-lt"/>
                <a:cs typeface="+mn-lt"/>
              </a:rPr>
              <a:t>Opportunity for GameCo</a:t>
            </a:r>
            <a:r>
              <a:rPr lang="en-US" sz="1200" dirty="0">
                <a:solidFill>
                  <a:srgbClr val="374151"/>
                </a:solidFill>
                <a:ea typeface="+mn-lt"/>
                <a:cs typeface="+mn-lt"/>
              </a:rPr>
              <a:t>: This situation presents GameCo with a prime opportunity to capitalize on new sporting games within popular franchises, potentially boosting sales for 2017.</a:t>
            </a:r>
            <a:endParaRPr lang="en-US" sz="1200"/>
          </a:p>
          <a:p>
            <a:pPr marL="285750" indent="-285750">
              <a:buFont typeface="Arial"/>
              <a:buChar char="•"/>
            </a:pPr>
            <a:r>
              <a:rPr lang="en-US" sz="1200" b="1" dirty="0">
                <a:ea typeface="+mn-lt"/>
                <a:cs typeface="+mn-lt"/>
              </a:rPr>
              <a:t>Left Bar Chart Analysis</a:t>
            </a:r>
            <a:r>
              <a:rPr lang="en-US" sz="1200" dirty="0">
                <a:solidFill>
                  <a:srgbClr val="374151"/>
                </a:solidFill>
                <a:ea typeface="+mn-lt"/>
                <a:cs typeface="+mn-lt"/>
              </a:rPr>
              <a:t>: Illustrates that over the past 6 years, the United States has encountered difficulties in maintaining profitable sales momentum within the gaming category.</a:t>
            </a:r>
            <a:endParaRPr lang="en-US" sz="1200"/>
          </a:p>
          <a:p>
            <a:pPr marL="285750" indent="-285750">
              <a:buFont typeface="Arial"/>
              <a:buChar char="•"/>
            </a:pPr>
            <a:r>
              <a:rPr lang="en-US" sz="1200" b="1" dirty="0">
                <a:ea typeface="+mn-lt"/>
                <a:cs typeface="+mn-lt"/>
              </a:rPr>
              <a:t>Marketing Strategy Opportunity</a:t>
            </a:r>
            <a:r>
              <a:rPr lang="en-US" sz="1200" dirty="0">
                <a:solidFill>
                  <a:srgbClr val="374151"/>
                </a:solidFill>
                <a:ea typeface="+mn-lt"/>
                <a:cs typeface="+mn-lt"/>
              </a:rPr>
              <a:t>: The GameCo marketing team can seize this opportunity by reallocating more funds to this segment, aiming to enhance sales performance in North America.</a:t>
            </a:r>
            <a:endParaRPr lang="en-US" sz="1200" dirty="0"/>
          </a:p>
          <a:p>
            <a:pPr algn="l"/>
            <a:endParaRPr lang="en-US" dirty="0"/>
          </a:p>
        </p:txBody>
      </p:sp>
      <p:pic>
        <p:nvPicPr>
          <p:cNvPr id="6" name="Graphic 5" descr="Upstairs outline">
            <a:extLst>
              <a:ext uri="{FF2B5EF4-FFF2-40B4-BE49-F238E27FC236}">
                <a16:creationId xmlns:a16="http://schemas.microsoft.com/office/drawing/2014/main" id="{7AEEF76E-6A12-AF6E-C621-18DFE3EF43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8047" y="-97"/>
            <a:ext cx="3425754" cy="2779392"/>
          </a:xfrm>
          <a:prstGeom prst="rect">
            <a:avLst/>
          </a:prstGeom>
        </p:spPr>
      </p:pic>
      <p:sp>
        <p:nvSpPr>
          <p:cNvPr id="2" name="Title 1">
            <a:extLst>
              <a:ext uri="{FF2B5EF4-FFF2-40B4-BE49-F238E27FC236}">
                <a16:creationId xmlns:a16="http://schemas.microsoft.com/office/drawing/2014/main" id="{B25F0A87-D323-E5C2-F911-2E921E214A8F}"/>
              </a:ext>
            </a:extLst>
          </p:cNvPr>
          <p:cNvSpPr>
            <a:spLocks noGrp="1"/>
          </p:cNvSpPr>
          <p:nvPr>
            <p:ph type="title"/>
          </p:nvPr>
        </p:nvSpPr>
        <p:spPr>
          <a:xfrm>
            <a:off x="2301384" y="-3847"/>
            <a:ext cx="10066122" cy="1298448"/>
          </a:xfrm>
          <a:solidFill>
            <a:schemeClr val="tx2">
              <a:lumMod val="75000"/>
              <a:lumOff val="25000"/>
            </a:schemeClr>
          </a:solidFill>
        </p:spPr>
        <p:txBody>
          <a:bodyPr anchor="b">
            <a:normAutofit fontScale="90000"/>
          </a:bodyPr>
          <a:lstStyle/>
          <a:p>
            <a:r>
              <a:rPr lang="en-US" sz="4800" dirty="0">
                <a:solidFill>
                  <a:schemeClr val="bg1"/>
                </a:solidFill>
              </a:rPr>
              <a:t>2017 Sales Opportunities for North America </a:t>
            </a:r>
          </a:p>
        </p:txBody>
      </p:sp>
      <p:pic>
        <p:nvPicPr>
          <p:cNvPr id="8" name="Picture 7" descr="A graph of sales in different colors&#10;&#10;Description automatically generated">
            <a:extLst>
              <a:ext uri="{FF2B5EF4-FFF2-40B4-BE49-F238E27FC236}">
                <a16:creationId xmlns:a16="http://schemas.microsoft.com/office/drawing/2014/main" id="{A40EBF0A-F59D-618E-9DA3-5D5EC6739CDF}"/>
              </a:ext>
            </a:extLst>
          </p:cNvPr>
          <p:cNvPicPr>
            <a:picLocks noChangeAspect="1"/>
          </p:cNvPicPr>
          <p:nvPr/>
        </p:nvPicPr>
        <p:blipFill>
          <a:blip r:embed="rId4"/>
          <a:stretch>
            <a:fillRect/>
          </a:stretch>
        </p:blipFill>
        <p:spPr>
          <a:xfrm>
            <a:off x="4485191" y="2427380"/>
            <a:ext cx="6231037" cy="3527241"/>
          </a:xfrm>
          <a:prstGeom prst="rect">
            <a:avLst/>
          </a:prstGeom>
        </p:spPr>
      </p:pic>
    </p:spTree>
    <p:extLst>
      <p:ext uri="{BB962C8B-B14F-4D97-AF65-F5344CB8AC3E}">
        <p14:creationId xmlns:p14="http://schemas.microsoft.com/office/powerpoint/2010/main" val="107086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0B3D6-2147-E522-5465-7CA9FD508A71}"/>
              </a:ext>
            </a:extLst>
          </p:cNvPr>
          <p:cNvSpPr>
            <a:spLocks noGrp="1"/>
          </p:cNvSpPr>
          <p:nvPr>
            <p:ph type="title"/>
          </p:nvPr>
        </p:nvSpPr>
        <p:spPr>
          <a:xfrm>
            <a:off x="4516103" y="40464"/>
            <a:ext cx="6798541" cy="1675623"/>
          </a:xfrm>
        </p:spPr>
        <p:txBody>
          <a:bodyPr anchor="b">
            <a:normAutofit/>
          </a:bodyPr>
          <a:lstStyle/>
          <a:p>
            <a:pPr algn="ctr"/>
            <a:r>
              <a:rPr lang="en-US" b="1" dirty="0">
                <a:solidFill>
                  <a:srgbClr val="0070C0"/>
                </a:solidFill>
              </a:rPr>
              <a:t>Thank you!</a:t>
            </a:r>
            <a:endParaRPr lang="en-US" b="1"/>
          </a:p>
        </p:txBody>
      </p:sp>
      <p:pic>
        <p:nvPicPr>
          <p:cNvPr id="5" name="Picture 4" descr="Gadgets on a desk">
            <a:extLst>
              <a:ext uri="{FF2B5EF4-FFF2-40B4-BE49-F238E27FC236}">
                <a16:creationId xmlns:a16="http://schemas.microsoft.com/office/drawing/2014/main" id="{F9195F1E-70AA-B24F-17D8-F9004466B1B8}"/>
              </a:ext>
            </a:extLst>
          </p:cNvPr>
          <p:cNvPicPr>
            <a:picLocks noChangeAspect="1"/>
          </p:cNvPicPr>
          <p:nvPr/>
        </p:nvPicPr>
        <p:blipFill rotWithShape="1">
          <a:blip r:embed="rId2"/>
          <a:srcRect l="11867" r="42242" b="4"/>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A29C46CD-C7F1-D3F4-1AB2-8F2BBD168A8E}"/>
              </a:ext>
            </a:extLst>
          </p:cNvPr>
          <p:cNvSpPr>
            <a:spLocks noGrp="1"/>
          </p:cNvSpPr>
          <p:nvPr>
            <p:ph idx="1"/>
          </p:nvPr>
        </p:nvSpPr>
        <p:spPr>
          <a:xfrm>
            <a:off x="4553734" y="2409830"/>
            <a:ext cx="6798539" cy="3705217"/>
          </a:xfrm>
        </p:spPr>
        <p:txBody>
          <a:bodyPr vert="horz" lIns="91440" tIns="45720" rIns="91440" bIns="45720" rtlCol="0" anchor="t">
            <a:normAutofit/>
          </a:bodyPr>
          <a:lstStyle/>
          <a:p>
            <a:pPr>
              <a:buFont typeface="Calibri" panose="020B0604020202020204" pitchFamily="34" charset="0"/>
              <a:buChar char="-"/>
            </a:pPr>
            <a:r>
              <a:rPr lang="en-US" sz="2000" b="1" dirty="0">
                <a:solidFill>
                  <a:srgbClr val="FF0000"/>
                </a:solidFill>
              </a:rPr>
              <a:t>2017 Marketing Focuses:</a:t>
            </a:r>
          </a:p>
          <a:p>
            <a:pPr lvl="1">
              <a:buFont typeface="Calibri" panose="020B0604020202020204" pitchFamily="34" charset="0"/>
              <a:buChar char="-"/>
            </a:pPr>
            <a:r>
              <a:rPr lang="en-US" sz="2000" dirty="0">
                <a:solidFill>
                  <a:schemeClr val="bg1"/>
                </a:solidFill>
              </a:rPr>
              <a:t>NA Marketing </a:t>
            </a:r>
          </a:p>
          <a:p>
            <a:pPr lvl="1">
              <a:buFont typeface="Calibri" panose="020B0604020202020204" pitchFamily="34" charset="0"/>
              <a:buChar char="-"/>
            </a:pPr>
            <a:r>
              <a:rPr lang="en-US" sz="2000" dirty="0">
                <a:solidFill>
                  <a:schemeClr val="bg1"/>
                </a:solidFill>
              </a:rPr>
              <a:t>Sports Genre Growth</a:t>
            </a:r>
          </a:p>
          <a:p>
            <a:pPr lvl="1">
              <a:buFont typeface="Calibri" panose="020B0604020202020204" pitchFamily="34" charset="0"/>
              <a:buChar char="-"/>
            </a:pPr>
            <a:r>
              <a:rPr lang="en-US" sz="2000" dirty="0">
                <a:solidFill>
                  <a:schemeClr val="bg1"/>
                </a:solidFill>
              </a:rPr>
              <a:t>Gaming Systems – Wii and PlayStation</a:t>
            </a:r>
          </a:p>
          <a:p>
            <a:pPr lvl="1">
              <a:buFont typeface="Calibri" panose="020B0604020202020204" pitchFamily="34" charset="0"/>
              <a:buChar char="-"/>
            </a:pPr>
            <a:endParaRPr lang="en-US" sz="2000"/>
          </a:p>
          <a:p>
            <a:pPr lvl="1">
              <a:buFont typeface="Calibri" panose="020B0604020202020204" pitchFamily="34" charset="0"/>
              <a:buChar char="-"/>
            </a:pPr>
            <a:r>
              <a:rPr lang="en-US" sz="2000" b="1" dirty="0">
                <a:solidFill>
                  <a:srgbClr val="FF0000"/>
                </a:solidFill>
              </a:rPr>
              <a:t>Next Steps</a:t>
            </a:r>
            <a:r>
              <a:rPr lang="en-US" sz="2000" dirty="0"/>
              <a:t> – Work with Marketing Team to create </a:t>
            </a:r>
            <a:r>
              <a:rPr lang="en-US" sz="2000" dirty="0">
                <a:solidFill>
                  <a:schemeClr val="bg1"/>
                </a:solidFill>
              </a:rPr>
              <a:t>customer focus ad campaigns and sponsorships through North America</a:t>
            </a:r>
          </a:p>
          <a:p>
            <a:pPr lvl="1">
              <a:buFont typeface="Calibri" panose="020B0604020202020204" pitchFamily="34" charset="0"/>
              <a:buChar char="-"/>
            </a:pPr>
            <a:endParaRPr lang="en-US" sz="2000"/>
          </a:p>
          <a:p>
            <a:pPr lvl="1">
              <a:buFont typeface="Calibri" panose="020B0604020202020204" pitchFamily="34" charset="0"/>
              <a:buChar char="-"/>
            </a:pPr>
            <a:r>
              <a:rPr lang="en-US" sz="2000" dirty="0">
                <a:solidFill>
                  <a:srgbClr val="FF0000"/>
                </a:solidFill>
              </a:rPr>
              <a:t>Questions</a:t>
            </a:r>
          </a:p>
          <a:p>
            <a:pPr lvl="1">
              <a:buFont typeface="Calibri" panose="020B0604020202020204" pitchFamily="34" charset="0"/>
              <a:buChar char="-"/>
            </a:pPr>
            <a:endParaRPr lang="en-US" sz="2000"/>
          </a:p>
          <a:p>
            <a:pPr lvl="1">
              <a:buFont typeface="Calibri" panose="020B0604020202020204" pitchFamily="34" charset="0"/>
              <a:buChar char="-"/>
            </a:pPr>
            <a:endParaRPr lang="en-US" sz="2000"/>
          </a:p>
          <a:p>
            <a:pPr lvl="1">
              <a:buFont typeface="Calibri" panose="020B0604020202020204" pitchFamily="34" charset="0"/>
              <a:buChar char="-"/>
            </a:pPr>
            <a:endParaRPr lang="en-US" sz="2000"/>
          </a:p>
          <a:p>
            <a:pPr lvl="1">
              <a:buFont typeface="Calibri" panose="020B0604020202020204" pitchFamily="34" charset="0"/>
              <a:buChar char="-"/>
            </a:pPr>
            <a:endParaRPr lang="en-US" sz="2000"/>
          </a:p>
          <a:p>
            <a:pPr>
              <a:buFont typeface="Calibri" panose="020B0604020202020204" pitchFamily="34" charset="0"/>
              <a:buChar char="-"/>
            </a:pPr>
            <a:endParaRPr lang="en-US" sz="2000"/>
          </a:p>
        </p:txBody>
      </p:sp>
    </p:spTree>
    <p:extLst>
      <p:ext uri="{BB962C8B-B14F-4D97-AF65-F5344CB8AC3E}">
        <p14:creationId xmlns:p14="http://schemas.microsoft.com/office/powerpoint/2010/main" val="3369859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Story Telling with Data</vt:lpstr>
      <vt:lpstr>Global Sales Insights </vt:lpstr>
      <vt:lpstr>North America Performance Per Genre  2006-2016</vt:lpstr>
      <vt:lpstr>Sports Gaming Performance in North America (2013-2016)</vt:lpstr>
      <vt:lpstr>GameCo Sales Insights </vt:lpstr>
      <vt:lpstr>2017 Sales Opportunities for North America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1.10</dc:title>
  <dc:creator/>
  <cp:lastModifiedBy/>
  <cp:revision>1264</cp:revision>
  <dcterms:created xsi:type="dcterms:W3CDTF">2024-02-05T17:46:15Z</dcterms:created>
  <dcterms:modified xsi:type="dcterms:W3CDTF">2024-02-13T17:16:00Z</dcterms:modified>
</cp:coreProperties>
</file>