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Barlow" panose="020B0604020202020204" charset="0"/>
      <p:regular r:id="rId8"/>
      <p:bold r:id="rId9"/>
      <p:italic r:id="rId10"/>
      <p:boldItalic r:id="rId11"/>
    </p:embeddedFont>
    <p:embeddedFont>
      <p:font typeface="Barlow Light" panose="020B0604020202020204" charset="0"/>
      <p:regular r:id="rId12"/>
      <p:bold r:id="rId13"/>
      <p:italic r:id="rId14"/>
      <p:boldItalic r:id="rId15"/>
    </p:embeddedFont>
    <p:embeddedFont>
      <p:font typeface="Barlow SemiBold"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860555a41f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860555a41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0"/>
        <p:cNvGrpSpPr/>
        <p:nvPr/>
      </p:nvGrpSpPr>
      <p:grpSpPr>
        <a:xfrm>
          <a:off x="0" y="0"/>
          <a:ext cx="0" cy="0"/>
          <a:chOff x="0" y="0"/>
          <a:chExt cx="0" cy="0"/>
        </a:xfrm>
      </p:grpSpPr>
      <p:grpSp>
        <p:nvGrpSpPr>
          <p:cNvPr id="191" name="Google Shape;191;p4"/>
          <p:cNvGrpSpPr/>
          <p:nvPr/>
        </p:nvGrpSpPr>
        <p:grpSpPr>
          <a:xfrm>
            <a:off x="-175" y="0"/>
            <a:ext cx="9158125" cy="5149862"/>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3" name="Google Shape;253;p4"/>
          <p:cNvSpPr txBox="1">
            <a:spLocks noGrp="1"/>
          </p:cNvSpPr>
          <p:nvPr>
            <p:ph type="body" idx="1"/>
          </p:nvPr>
        </p:nvSpPr>
        <p:spPr>
          <a:xfrm>
            <a:off x="1699000" y="660475"/>
            <a:ext cx="5045400" cy="3829200"/>
          </a:xfrm>
          <a:prstGeom prst="rect">
            <a:avLst/>
          </a:prstGeom>
        </p:spPr>
        <p:txBody>
          <a:bodyPr spcFirstLastPara="1" wrap="square" lIns="0" tIns="0" rIns="0" bIns="0" anchor="t" anchorCtr="0">
            <a:noAutofit/>
          </a:bodyPr>
          <a:lstStyle>
            <a:lvl1pPr marL="457200" lvl="0" indent="-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marL="914400" lvl="1" indent="-4572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marL="1371600" lvl="2"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marL="1828800" lvl="3"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marL="2286000" lvl="4"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marL="2743200" lvl="5"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marL="3200400" lvl="6"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marL="3657600" lvl="7"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marL="4114800" lvl="8"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a:endParaRPr/>
          </a:p>
        </p:txBody>
      </p:sp>
      <p:sp>
        <p:nvSpPr>
          <p:cNvPr id="254" name="Google Shape;254;p4"/>
          <p:cNvSpPr txBox="1"/>
          <p:nvPr/>
        </p:nvSpPr>
        <p:spPr>
          <a:xfrm>
            <a:off x="666125" y="574543"/>
            <a:ext cx="6663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lt1"/>
                </a:solidFill>
              </a:rPr>
              <a:t>“</a:t>
            </a:r>
            <a:endParaRPr sz="9600">
              <a:solidFill>
                <a:schemeClr val="lt1"/>
              </a:solidFill>
            </a:endParaRPr>
          </a:p>
        </p:txBody>
      </p:sp>
      <p:sp>
        <p:nvSpPr>
          <p:cNvPr id="255" name="Google Shape;255;p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89"/>
        <p:cNvGrpSpPr/>
        <p:nvPr/>
      </p:nvGrpSpPr>
      <p:grpSpPr>
        <a:xfrm>
          <a:off x="0" y="0"/>
          <a:ext cx="0" cy="0"/>
          <a:chOff x="0" y="0"/>
          <a:chExt cx="0" cy="0"/>
        </a:xfrm>
      </p:grpSpPr>
      <p:sp>
        <p:nvSpPr>
          <p:cNvPr id="290" name="Google Shape;290;p6"/>
          <p:cNvSpPr/>
          <p:nvPr/>
        </p:nvSpPr>
        <p:spPr>
          <a:xfrm>
            <a:off x="6100358" y="13"/>
            <a:ext cx="3050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322375" y="646500"/>
            <a:ext cx="44706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6"/>
          <p:cNvGrpSpPr/>
          <p:nvPr/>
        </p:nvGrpSpPr>
        <p:grpSpPr>
          <a:xfrm>
            <a:off x="-207" y="646493"/>
            <a:ext cx="155867" cy="653721"/>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6"/>
          <p:cNvGrpSpPr/>
          <p:nvPr/>
        </p:nvGrpSpPr>
        <p:grpSpPr>
          <a:xfrm>
            <a:off x="5434002" y="4483463"/>
            <a:ext cx="666347" cy="666373"/>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rot="-5400000">
            <a:off x="8018100" y="-167410"/>
            <a:ext cx="318554" cy="653721"/>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6"/>
          <p:cNvSpPr txBox="1">
            <a:spLocks noGrp="1"/>
          </p:cNvSpPr>
          <p:nvPr>
            <p:ph type="title"/>
          </p:nvPr>
        </p:nvSpPr>
        <p:spPr>
          <a:xfrm>
            <a:off x="508700" y="646500"/>
            <a:ext cx="4284300" cy="6537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
        <p:nvSpPr>
          <p:cNvPr id="319" name="Google Shape;319;p6"/>
          <p:cNvSpPr txBox="1">
            <a:spLocks noGrp="1"/>
          </p:cNvSpPr>
          <p:nvPr>
            <p:ph type="body" idx="1"/>
          </p:nvPr>
        </p:nvSpPr>
        <p:spPr>
          <a:xfrm>
            <a:off x="508700" y="1599700"/>
            <a:ext cx="42843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20" name="Google Shape;320;p6"/>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6" name="Google Shape;386;p8"/>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7" name="Google Shape;387;p8"/>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8" name="Google Shape;388;p8"/>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9" name="Google Shape;389;p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0"/>
        <p:cNvGrpSpPr/>
        <p:nvPr/>
      </p:nvGrpSpPr>
      <p:grpSpPr>
        <a:xfrm>
          <a:off x="0" y="0"/>
          <a:ext cx="0" cy="0"/>
          <a:chOff x="0" y="0"/>
          <a:chExt cx="0" cy="0"/>
        </a:xfrm>
      </p:grpSpPr>
      <p:grpSp>
        <p:nvGrpSpPr>
          <p:cNvPr id="391" name="Google Shape;391;p9"/>
          <p:cNvGrpSpPr/>
          <p:nvPr/>
        </p:nvGrpSpPr>
        <p:grpSpPr>
          <a:xfrm>
            <a:off x="-207" y="0"/>
            <a:ext cx="9158157" cy="5149835"/>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0" name="Google Shape;420;p9"/>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21" name="Google Shape;421;p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0"/>
          <p:cNvSpPr txBox="1">
            <a:spLocks noGrp="1"/>
          </p:cNvSpPr>
          <p:nvPr>
            <p:ph type="body" idx="1"/>
          </p:nvPr>
        </p:nvSpPr>
        <p:spPr>
          <a:xfrm>
            <a:off x="650725" y="4489800"/>
            <a:ext cx="7195800" cy="331200"/>
          </a:xfrm>
          <a:prstGeom prst="rect">
            <a:avLst/>
          </a:prstGeom>
        </p:spPr>
        <p:txBody>
          <a:bodyPr spcFirstLastPara="1" wrap="square" lIns="0" tIns="0" rIns="0" bIns="0" anchor="ctr" anchorCtr="0">
            <a:noAutofit/>
          </a:bodyPr>
          <a:lstStyle>
            <a:lvl1pPr marL="457200" lvl="0" indent="-228600" rtl="0">
              <a:spcBef>
                <a:spcPts val="360"/>
              </a:spcBef>
              <a:spcAft>
                <a:spcPts val="0"/>
              </a:spcAft>
              <a:buSzPts val="1400"/>
              <a:buNone/>
              <a:defRPr sz="1400"/>
            </a:lvl1pPr>
          </a:lstStyle>
          <a:p>
            <a:endParaRPr/>
          </a:p>
        </p:txBody>
      </p:sp>
      <p:sp>
        <p:nvSpPr>
          <p:cNvPr id="452" name="Google Shape;452;p1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Sistema de gestión de historias clínicas de nutrición</a:t>
            </a:r>
            <a:endParaRPr/>
          </a:p>
        </p:txBody>
      </p:sp>
      <p:sp>
        <p:nvSpPr>
          <p:cNvPr id="517" name="Google Shape;517;p13"/>
          <p:cNvSpPr txBox="1"/>
          <p:nvPr/>
        </p:nvSpPr>
        <p:spPr>
          <a:xfrm>
            <a:off x="618025" y="3827725"/>
            <a:ext cx="3827700" cy="8970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Barlow"/>
                <a:ea typeface="Barlow"/>
                <a:cs typeface="Barlow"/>
                <a:sym typeface="Barlow"/>
              </a:rPr>
              <a:t>Katherine Camacho Calderón</a:t>
            </a:r>
            <a:endParaRPr b="1">
              <a:latin typeface="Barlow"/>
              <a:ea typeface="Barlow"/>
              <a:cs typeface="Barlow"/>
              <a:sym typeface="Barlow"/>
            </a:endParaRPr>
          </a:p>
          <a:p>
            <a:pPr marL="0" lvl="0" indent="0" algn="l" rtl="0">
              <a:spcBef>
                <a:spcPts val="0"/>
              </a:spcBef>
              <a:spcAft>
                <a:spcPts val="0"/>
              </a:spcAft>
              <a:buNone/>
            </a:pPr>
            <a:r>
              <a:rPr lang="en" b="1">
                <a:latin typeface="Barlow"/>
                <a:ea typeface="Barlow"/>
                <a:cs typeface="Barlow"/>
                <a:sym typeface="Barlow"/>
              </a:rPr>
              <a:t>Jeison Fernando Garcés</a:t>
            </a:r>
            <a:endParaRPr b="1">
              <a:latin typeface="Barlow"/>
              <a:ea typeface="Barlow"/>
              <a:cs typeface="Barlow"/>
              <a:sym typeface="Barlow"/>
            </a:endParaRPr>
          </a:p>
          <a:p>
            <a:pPr marL="0" lvl="0" indent="0" algn="l" rtl="0">
              <a:spcBef>
                <a:spcPts val="0"/>
              </a:spcBef>
              <a:spcAft>
                <a:spcPts val="0"/>
              </a:spcAft>
              <a:buNone/>
            </a:pPr>
            <a:r>
              <a:rPr lang="en" b="1">
                <a:latin typeface="Barlow"/>
                <a:ea typeface="Barlow"/>
                <a:cs typeface="Barlow"/>
                <a:sym typeface="Barlow"/>
              </a:rPr>
              <a:t>Juan José Hoyos Urcué</a:t>
            </a:r>
            <a:endParaRPr b="1">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14"/>
          <p:cNvSpPr txBox="1">
            <a:spLocks noGrp="1"/>
          </p:cNvSpPr>
          <p:nvPr>
            <p:ph type="body" idx="1"/>
          </p:nvPr>
        </p:nvSpPr>
        <p:spPr>
          <a:xfrm>
            <a:off x="1738850" y="281700"/>
            <a:ext cx="5045400" cy="3829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000"/>
              <a:t>Existen 107 casos de prueba de los cuales se obtuvieron los siguientes resultados:</a:t>
            </a:r>
            <a:endParaRPr sz="3000"/>
          </a:p>
        </p:txBody>
      </p:sp>
      <p:sp>
        <p:nvSpPr>
          <p:cNvPr id="523" name="Google Shape;523;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524" name="Google Shape;524;p14"/>
          <p:cNvPicPr preferRelativeResize="0"/>
          <p:nvPr/>
        </p:nvPicPr>
        <p:blipFill>
          <a:blip r:embed="rId3">
            <a:alphaModFix/>
          </a:blip>
          <a:stretch>
            <a:fillRect/>
          </a:stretch>
        </p:blipFill>
        <p:spPr>
          <a:xfrm>
            <a:off x="1832775" y="1948394"/>
            <a:ext cx="4857550" cy="30555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1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Aplicativo web</a:t>
            </a:r>
            <a:endParaRPr/>
          </a:p>
        </p:txBody>
      </p:sp>
      <p:sp>
        <p:nvSpPr>
          <p:cNvPr id="530" name="Google Shape;530;p15"/>
          <p:cNvSpPr txBox="1">
            <a:spLocks noGrp="1"/>
          </p:cNvSpPr>
          <p:nvPr>
            <p:ph type="body" idx="2"/>
          </p:nvPr>
        </p:nvSpPr>
        <p:spPr>
          <a:xfrm>
            <a:off x="1167825" y="2149350"/>
            <a:ext cx="7515900" cy="653700"/>
          </a:xfrm>
          <a:prstGeom prst="rect">
            <a:avLst/>
          </a:prstGeom>
        </p:spPr>
        <p:txBody>
          <a:bodyPr spcFirstLastPara="1" wrap="square" lIns="0" tIns="0" rIns="0" bIns="0" anchor="t" anchorCtr="0">
            <a:noAutofit/>
          </a:bodyPr>
          <a:lstStyle/>
          <a:p>
            <a:pPr marL="0" lvl="0" indent="0">
              <a:spcBef>
                <a:spcPts val="0"/>
              </a:spcBef>
              <a:buNone/>
            </a:pPr>
            <a:r>
              <a:rPr lang="es-CO" sz="1800" u="sng">
                <a:solidFill>
                  <a:schemeClr val="hlink"/>
                </a:solidFill>
              </a:rPr>
              <a:t>http://historiaclinica.onlinewebshop.net/index.php</a:t>
            </a:r>
            <a:endParaRPr sz="1800" dirty="0">
              <a:solidFill>
                <a:srgbClr val="000000"/>
              </a:solidFill>
            </a:endParaRPr>
          </a:p>
        </p:txBody>
      </p:sp>
      <p:sp>
        <p:nvSpPr>
          <p:cNvPr id="531" name="Google Shape;531;p1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6"/>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Características del software</a:t>
            </a:r>
            <a:endParaRPr/>
          </a:p>
        </p:txBody>
      </p:sp>
      <p:sp>
        <p:nvSpPr>
          <p:cNvPr id="537" name="Google Shape;537;p16"/>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538" name="Google Shape;538;p16"/>
          <p:cNvSpPr txBox="1"/>
          <p:nvPr/>
        </p:nvSpPr>
        <p:spPr>
          <a:xfrm>
            <a:off x="1096475" y="1874000"/>
            <a:ext cx="7555800" cy="30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100"/>
              </a:spcBef>
              <a:spcAft>
                <a:spcPts val="0"/>
              </a:spcAft>
              <a:buNone/>
            </a:pPr>
            <a:r>
              <a:rPr lang="en" b="1">
                <a:latin typeface="Times New Roman"/>
                <a:ea typeface="Times New Roman"/>
                <a:cs typeface="Times New Roman"/>
                <a:sym typeface="Times New Roman"/>
              </a:rPr>
              <a:t>Módulo de administrador</a:t>
            </a:r>
            <a:r>
              <a:rPr lang="en">
                <a:latin typeface="Times New Roman"/>
                <a:ea typeface="Times New Roman"/>
                <a:cs typeface="Times New Roman"/>
                <a:sym typeface="Times New Roman"/>
              </a:rPr>
              <a:t>: El usuario administrador desde el módulo de administrador puede ingresar la fecha de vencimiento de las historias clínicas,eliminar historias clínicas,registrar los usuarios nutricionistas,listar los nombres de los nutricionistas,contar la cantidad de historias clínicas almacenadas en el sistema,agregar parámetros preestablecidos del sistema,  modificar la información de los nutricionistas y cambiar su contraseña.</a:t>
            </a:r>
            <a:endParaRPr>
              <a:latin typeface="Times New Roman"/>
              <a:ea typeface="Times New Roman"/>
              <a:cs typeface="Times New Roman"/>
              <a:sym typeface="Times New Roman"/>
            </a:endParaRPr>
          </a:p>
          <a:p>
            <a:pPr marL="0" lvl="0" indent="0" algn="just" rtl="0">
              <a:lnSpc>
                <a:spcPct val="115000"/>
              </a:lnSpc>
              <a:spcBef>
                <a:spcPts val="1100"/>
              </a:spcBef>
              <a:spcAft>
                <a:spcPts val="0"/>
              </a:spcAft>
              <a:buNone/>
            </a:pPr>
            <a:r>
              <a:rPr lang="en" b="1">
                <a:latin typeface="Times New Roman"/>
                <a:ea typeface="Times New Roman"/>
                <a:cs typeface="Times New Roman"/>
                <a:sym typeface="Times New Roman"/>
              </a:rPr>
              <a:t>Módulo del nutricionista</a:t>
            </a:r>
            <a:r>
              <a:rPr lang="en">
                <a:latin typeface="Times New Roman"/>
                <a:ea typeface="Times New Roman"/>
                <a:cs typeface="Times New Roman"/>
                <a:sym typeface="Times New Roman"/>
              </a:rPr>
              <a:t>: El usuario nutricionista desde el módulo del nutricionista puede consultar una historia clínica, redactar una historia clínica nueva y cambiar su contraseña.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17"/>
          <p:cNvSpPr txBox="1">
            <a:spLocks noGrp="1"/>
          </p:cNvSpPr>
          <p:nvPr>
            <p:ph type="ctrTitle" idx="4294967295"/>
          </p:nvPr>
        </p:nvSpPr>
        <p:spPr>
          <a:xfrm>
            <a:off x="1563100" y="1916000"/>
            <a:ext cx="3788400" cy="1159800"/>
          </a:xfrm>
          <a:prstGeom prst="rect">
            <a:avLst/>
          </a:prstGeom>
        </p:spPr>
        <p:txBody>
          <a:bodyPr spcFirstLastPara="1" wrap="square" lIns="0" tIns="0" rIns="0" bIns="0" anchor="b" anchorCtr="0">
            <a:noAutofit/>
          </a:bodyPr>
          <a:lstStyle/>
          <a:p>
            <a:pPr marL="0" lvl="0" indent="0" algn="l" rtl="0">
              <a:lnSpc>
                <a:spcPct val="70000"/>
              </a:lnSpc>
              <a:spcBef>
                <a:spcPts val="0"/>
              </a:spcBef>
              <a:spcAft>
                <a:spcPts val="0"/>
              </a:spcAft>
              <a:buNone/>
            </a:pPr>
            <a:r>
              <a:rPr lang="en" sz="7200">
                <a:solidFill>
                  <a:schemeClr val="accent1"/>
                </a:solidFill>
              </a:rPr>
              <a:t>Gracias</a:t>
            </a:r>
            <a:endParaRPr sz="7200">
              <a:solidFill>
                <a:schemeClr val="accent1"/>
              </a:solidFill>
            </a:endParaRPr>
          </a:p>
        </p:txBody>
      </p:sp>
      <p:sp>
        <p:nvSpPr>
          <p:cNvPr id="544" name="Google Shape;544;p17"/>
          <p:cNvSpPr/>
          <p:nvPr/>
        </p:nvSpPr>
        <p:spPr>
          <a:xfrm>
            <a:off x="7143443" y="3303311"/>
            <a:ext cx="312610" cy="2984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17"/>
          <p:cNvGrpSpPr/>
          <p:nvPr/>
        </p:nvGrpSpPr>
        <p:grpSpPr>
          <a:xfrm>
            <a:off x="6755340" y="1626985"/>
            <a:ext cx="1339230" cy="1339557"/>
            <a:chOff x="6654650" y="3665275"/>
            <a:chExt cx="409100" cy="409125"/>
          </a:xfrm>
        </p:grpSpPr>
        <p:sp>
          <p:nvSpPr>
            <p:cNvPr id="546" name="Google Shape;546;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17"/>
          <p:cNvGrpSpPr/>
          <p:nvPr/>
        </p:nvGrpSpPr>
        <p:grpSpPr>
          <a:xfrm rot="1056911">
            <a:off x="5464610" y="2680280"/>
            <a:ext cx="884776" cy="884897"/>
            <a:chOff x="570875" y="4322250"/>
            <a:chExt cx="443300" cy="443325"/>
          </a:xfrm>
        </p:grpSpPr>
        <p:sp>
          <p:nvSpPr>
            <p:cNvPr id="549" name="Google Shape;549;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 name="Google Shape;553;p17"/>
          <p:cNvSpPr/>
          <p:nvPr/>
        </p:nvSpPr>
        <p:spPr>
          <a:xfrm rot="2466730">
            <a:off x="5564068" y="1886788"/>
            <a:ext cx="434316" cy="41469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7"/>
          <p:cNvSpPr/>
          <p:nvPr/>
        </p:nvSpPr>
        <p:spPr>
          <a:xfrm rot="-1609361">
            <a:off x="6199245" y="2147725"/>
            <a:ext cx="312542" cy="298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7"/>
          <p:cNvSpPr/>
          <p:nvPr/>
        </p:nvSpPr>
        <p:spPr>
          <a:xfrm rot="2926229">
            <a:off x="8094370" y="2384149"/>
            <a:ext cx="234084" cy="22351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7"/>
          <p:cNvSpPr/>
          <p:nvPr/>
        </p:nvSpPr>
        <p:spPr>
          <a:xfrm rot="-1609084">
            <a:off x="7120324" y="886921"/>
            <a:ext cx="210884" cy="2013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Words>
  <Application>Microsoft Office PowerPoint</Application>
  <PresentationFormat>Presentación en pantalla (16:9)</PresentationFormat>
  <Paragraphs>15</Paragraphs>
  <Slides>5</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Barlow</vt:lpstr>
      <vt:lpstr>Times New Roman</vt:lpstr>
      <vt:lpstr>Barlow Light</vt:lpstr>
      <vt:lpstr>Barlow SemiBold</vt:lpstr>
      <vt:lpstr>Arial</vt:lpstr>
      <vt:lpstr>Lodovico template</vt:lpstr>
      <vt:lpstr>Sistema de gestión de historias clínicas de nutrición</vt:lpstr>
      <vt:lpstr>Presentación de PowerPoint</vt:lpstr>
      <vt:lpstr>Aplicativo web</vt:lpstr>
      <vt:lpstr>Características del software</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gestión de historias clínicas de nutrición</dc:title>
  <cp:lastModifiedBy>Juan José Hoyos Urcu</cp:lastModifiedBy>
  <cp:revision>1</cp:revision>
  <dcterms:modified xsi:type="dcterms:W3CDTF">2020-05-29T11:13:23Z</dcterms:modified>
</cp:coreProperties>
</file>