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8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34F5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838200" y="198314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aseline="0" lang="es" sz="6000" u="none" cap="none" strike="noStrike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  <a:rtl val="0"/>
              </a:rPr>
              <a:t>COLORES	</a:t>
            </a:r>
            <a:r>
              <a:rPr b="1" baseline="0" i="0" lang="es" sz="6000" u="none" cap="none" strike="noStrike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  <a:rtl val="0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35575" y="441900"/>
            <a:ext cx="2861400" cy="75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30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EJEMPLO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24778"/>
          <a:stretch/>
        </p:blipFill>
        <p:spPr>
          <a:xfrm>
            <a:off x="285025" y="1857900"/>
            <a:ext cx="9345000" cy="14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510775"/>
            <a:ext cx="744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yncopate"/>
              <a:buAutoNum type="arabicPeriod"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83333"/>
              <a:buFont typeface="Syncopate"/>
              <a:buAutoNum type="arabicPeriod"/>
            </a:pPr>
            <a:r>
              <a:rPr lang="es" sz="36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HSL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45550"/>
            <a:ext cx="84729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HSL significa matiz, saturación y luminosidad - y representa una representación cilíndrica coordenada de colores. Un valor de color HSL se especifica con: HSL (tono, saturación, luminosidad).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Que es una medida de la rueda de color (de 0 a 360) - 0 (o 360) es de color rojo, 120 es de color verde, 240 es de color azul. La saturación es un valor porcentual; 0% significa un tono de gris y el 100% es el color. La ligereza es también un porcentaje; 0% es negro, 100% es de color blanco.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Valores de color HSL se admiten en IE9 +, Firefox, Chrome, Safari y Opera en 10+.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35575" y="441900"/>
            <a:ext cx="2861400" cy="75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30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EJEMPLO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19439"/>
          <a:stretch/>
        </p:blipFill>
        <p:spPr>
          <a:xfrm>
            <a:off x="405507" y="1642800"/>
            <a:ext cx="9795000" cy="18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510775"/>
            <a:ext cx="744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yncopate"/>
              <a:buAutoNum type="arabicPeriod"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83333"/>
              <a:buFont typeface="Syncopate"/>
              <a:buAutoNum type="arabicPeriod"/>
            </a:pPr>
            <a:r>
              <a:rPr lang="es" sz="36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HSLA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45550"/>
            <a:ext cx="84729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Valores de color HSLA son una extensión de los valores de color HSL con un canal alfa - que especifica la opacidad del objeto.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Un valor de color HSLA se especifica con: HSLA (tono, saturación, luminosidad, alfa), donde el parámetro alfa define la opacidad. El parámetro alfa es un número entre 0.0 (totalmente transparente) y 1.0 (totalmente opaco).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Valores de color HSLA se admiten en IE9 +, Firefox 3+, Chrome, Safari y Opera en 10+.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35575" y="441900"/>
            <a:ext cx="2861400" cy="75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30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EJEMPLO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11691"/>
          <a:stretch/>
        </p:blipFill>
        <p:spPr>
          <a:xfrm>
            <a:off x="542850" y="1733800"/>
            <a:ext cx="8058300" cy="22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34F5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1325100" y="1184300"/>
            <a:ext cx="2724300" cy="33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yncopate"/>
              <a:buAutoNum type="arabicPeriod"/>
            </a:pPr>
            <a:r>
              <a:rPr lang="es" sz="2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Nombre.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yncopate"/>
              <a:buAutoNum type="arabicPeriod"/>
            </a:pPr>
            <a:r>
              <a:rPr lang="es" sz="2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HEX.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yncopate"/>
              <a:buAutoNum type="arabicPeriod"/>
            </a:pPr>
            <a:r>
              <a:rPr lang="es" sz="2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RGB.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yncopate"/>
              <a:buAutoNum type="arabicPeriod"/>
            </a:pPr>
            <a:r>
              <a:rPr lang="es" sz="2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RGBA.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yncopate"/>
              <a:buAutoNum type="arabicPeriod"/>
            </a:pPr>
            <a:r>
              <a:rPr lang="es" sz="2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HSL.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1163775" y="451250"/>
            <a:ext cx="4548300" cy="73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S</a:t>
            </a:r>
            <a:r>
              <a:rPr lang="es" sz="24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e clasifican en: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510775"/>
            <a:ext cx="35684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62500"/>
              <a:buFont typeface="Syncopate"/>
              <a:buAutoNum type="arabicPeriod"/>
            </a:pPr>
            <a:r>
              <a:rPr baseline="0" i="0" lang="es" sz="4800" u="none" cap="none" strike="noStrike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  <a:rtl val="0"/>
              </a:rPr>
              <a:t>N</a:t>
            </a:r>
            <a:r>
              <a:rPr baseline="0" i="0" lang="es" sz="3600" u="none" cap="none" strike="noStrike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  <a:rtl val="0"/>
              </a:rPr>
              <a:t>ombre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16950"/>
            <a:ext cx="82713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➔"/>
            </a:pPr>
            <a:r>
              <a:rPr baseline="0" i="0" lang="es" sz="1600" u="none" cap="none" strike="noStrike">
                <a:solidFill>
                  <a:srgbClr val="45818E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140</a:t>
            </a:r>
            <a:r>
              <a:rPr baseline="0" i="0" lang="es" sz="1600" u="none" cap="none" strike="noStrike">
                <a:solidFill>
                  <a:srgbClr val="CC4125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</a:t>
            </a:r>
            <a:r>
              <a:rPr lang="es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nombres de colores</a:t>
            </a:r>
            <a:r>
              <a:rPr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son </a:t>
            </a:r>
            <a:r>
              <a:rPr baseline="0" i="0" lang="es" sz="1600" u="none" cap="none" strike="noStrike">
                <a:solidFill>
                  <a:srgbClr val="93C47D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compatibles </a:t>
            </a:r>
            <a:r>
              <a:rPr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con </a:t>
            </a:r>
            <a:r>
              <a:rPr baseline="0" i="0" lang="es" sz="1600" u="none" cap="none" strike="noStrike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todos </a:t>
            </a:r>
            <a:r>
              <a:rPr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los navegadores.</a:t>
            </a:r>
          </a:p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➔"/>
            </a:pPr>
            <a:r>
              <a:rPr baseline="0" i="0" lang="es" sz="1600" u="none" cap="none" strike="noStrike">
                <a:solidFill>
                  <a:srgbClr val="45818E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140 </a:t>
            </a:r>
            <a:r>
              <a:rPr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nombres de colores se definen en las especificaciones de color de </a:t>
            </a:r>
            <a:r>
              <a:rPr baseline="0" i="0" lang="es" sz="1600" u="none" cap="none" strike="noStrike">
                <a:solidFill>
                  <a:srgbClr val="674EA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HTML5 y CS</a:t>
            </a:r>
            <a:r>
              <a:rPr b="0" baseline="0" i="0" lang="es" sz="1600" u="none" cap="none" strike="noStrike">
                <a:solidFill>
                  <a:srgbClr val="674EA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S3</a:t>
            </a:r>
            <a:r>
              <a:rPr b="0"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.</a:t>
            </a:r>
          </a:p>
          <a:p>
            <a:pPr indent="-3302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Char char="➔"/>
            </a:pPr>
            <a:r>
              <a:t/>
            </a:r>
            <a:endParaRPr sz="1600">
              <a:solidFill>
                <a:srgbClr val="45818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Char char="➔"/>
            </a:pPr>
            <a:r>
              <a:rPr b="0" baseline="0" i="0" lang="es" sz="1600" u="none" cap="none" strike="noStrike">
                <a:solidFill>
                  <a:srgbClr val="45818E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17 </a:t>
            </a:r>
            <a:r>
              <a:rPr b="0"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colores son de la especificación </a:t>
            </a:r>
            <a:r>
              <a:rPr b="0" baseline="0" i="0" lang="es" sz="1600" u="none" cap="none" strike="noStrike">
                <a:solidFill>
                  <a:srgbClr val="674EA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HTML</a:t>
            </a:r>
            <a:r>
              <a:rPr b="0"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 </a:t>
            </a:r>
            <a:r>
              <a:rPr b="0" baseline="0" i="0" lang="es" sz="1600" u="none" cap="none" strike="noStrike">
                <a:solidFill>
                  <a:srgbClr val="45818E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123 </a:t>
            </a:r>
            <a:r>
              <a:rPr b="0"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colores son de la especificación </a:t>
            </a:r>
            <a:r>
              <a:rPr b="0" baseline="0" i="0" lang="es" sz="1600" u="none" cap="none" strike="noStrike">
                <a:solidFill>
                  <a:srgbClr val="674EA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CSS</a:t>
            </a:r>
            <a:r>
              <a:rPr b="0" baseline="0" i="0" lang="es" sz="16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35575" y="441900"/>
            <a:ext cx="2861400" cy="75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30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EJEMPLO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849" y="1487425"/>
            <a:ext cx="6198299" cy="35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510775"/>
            <a:ext cx="744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yncopate"/>
              <a:buAutoNum type="arabicPeriod"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83333"/>
              <a:buFont typeface="Syncopate"/>
              <a:buAutoNum type="arabicPeriod"/>
            </a:pPr>
            <a:r>
              <a:rPr lang="es" sz="36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HEX(</a:t>
            </a:r>
            <a:r>
              <a:rPr lang="es" sz="18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Colores hexadecimales</a:t>
            </a:r>
            <a:r>
              <a:rPr lang="es" sz="36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)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416950"/>
            <a:ext cx="84729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Un color hexadecimal se especifica con: #RRGGBB, donde el RR (red), GG (green) y BB (blue) estos especifican los componentes del color. Todos los valores deben estar entre 0 y FF.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Por ejemplo, el valor # 0000ff se representa como azul, debido a que el componente azul se establece en su valor más alto (FF) y los otros se establece en 0.</a:t>
            </a:r>
          </a:p>
          <a:p>
            <a:pPr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Valores de color hexadecimales son compatibles con todos los principales navegadores.</a:t>
            </a:r>
          </a:p>
        </p:txBody>
      </p:sp>
      <p:sp>
        <p:nvSpPr>
          <p:cNvPr id="55" name="Shape 55"/>
          <p:cNvSpPr txBox="1"/>
          <p:nvPr>
            <p:ph idx="2" type="title"/>
          </p:nvPr>
        </p:nvSpPr>
        <p:spPr>
          <a:xfrm>
            <a:off x="5011875" y="5298900"/>
            <a:ext cx="1955399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24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EJEMPLO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35575" y="441900"/>
            <a:ext cx="2861400" cy="75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30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EJEMPLO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21482"/>
          <a:stretch/>
        </p:blipFill>
        <p:spPr>
          <a:xfrm>
            <a:off x="422500" y="1828800"/>
            <a:ext cx="11961899" cy="19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5"/>
            <a:ext cx="744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yncopate"/>
              <a:buAutoNum type="arabicPeriod"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83333"/>
              <a:buFont typeface="Syncopate"/>
              <a:buAutoNum type="arabicPeriod"/>
            </a:pPr>
            <a:r>
              <a:rPr lang="es" sz="36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RGB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959750"/>
            <a:ext cx="84729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Un valor de color RGB se especifica con: RGB (rojo, verde, azul). Cada parámetro define la intensidad del color y puede ser un número entero entre 0 y 255 o un valor de porcentaje (de 0% a 100%)</a:t>
            </a:r>
            <a:r>
              <a:rPr lang="e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Por ejemplo, el rgb (0,0,255) valor se representa como azul, porque el parámetro azul se establece en su valor más alto (255) y los otros se establece en 0.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Valores de color hexadecimales son compatibles con todos los principales navegadores.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Además, los siguientes valores definen igual de color: rgb (0,0,255) y RGB (0%, 0%, 100%).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35575" y="441900"/>
            <a:ext cx="2861400" cy="75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30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EJEMPLO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23739"/>
          <a:stretch/>
        </p:blipFill>
        <p:spPr>
          <a:xfrm>
            <a:off x="320625" y="1950100"/>
            <a:ext cx="12850500" cy="20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510775"/>
            <a:ext cx="744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yncopate"/>
              <a:buAutoNum type="arabicPeriod"/>
            </a:pPr>
            <a:r>
              <a:t/>
            </a:r>
            <a:endParaRPr b="1" sz="3600">
              <a:solidFill>
                <a:srgbClr val="134F5C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83333"/>
              <a:buFont typeface="Syncopate"/>
              <a:buAutoNum type="arabicPeriod"/>
            </a:pPr>
            <a:r>
              <a:rPr lang="es" sz="3600">
                <a:solidFill>
                  <a:srgbClr val="134F5C"/>
                </a:solidFill>
                <a:latin typeface="Syncopate"/>
                <a:ea typeface="Syncopate"/>
                <a:cs typeface="Syncopate"/>
                <a:sym typeface="Syncopate"/>
              </a:rPr>
              <a:t>RGBA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45550"/>
            <a:ext cx="84729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Valores de color RGBA son una extensión de los valores de color RGB con un canal alfa - que especifica la opacidad del objeto.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Un valor de color RGBA se especifica con: RGBA (rojo, verde, azul, alfa). El parámetro alfa es un número entre 0.0 (totalmente transparente) y 1.0 (totalmente opaco).</a:t>
            </a:r>
          </a:p>
          <a:p>
            <a:pPr lvl="0" rtl="0">
              <a:lnSpc>
                <a:spcPct val="146103"/>
              </a:lnSpc>
              <a:spcBef>
                <a:spcPts val="800"/>
              </a:spcBef>
              <a:buNone/>
            </a:pPr>
            <a:r>
              <a:t/>
            </a:r>
            <a:endParaRPr sz="600"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6103"/>
              </a:lnSpc>
              <a:spcBef>
                <a:spcPts val="800"/>
              </a:spcBef>
              <a:buClr>
                <a:srgbClr val="134F5C"/>
              </a:buClr>
              <a:buSzPct val="100000"/>
              <a:buFont typeface="Verdana"/>
              <a:buChar char="➔"/>
            </a:pPr>
            <a:r>
              <a:rPr lang="es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Valores de color RGBA se admiten en IE9 +, Firefox 3+, Chrome, Safari y Opera en 10+.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