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3"/>
  </p:handoutMasterIdLst>
  <p:sldIdLst>
    <p:sldId id="280" r:id="rId2"/>
    <p:sldId id="274" r:id="rId3"/>
    <p:sldId id="270" r:id="rId4"/>
    <p:sldId id="281" r:id="rId5"/>
    <p:sldId id="272" r:id="rId6"/>
    <p:sldId id="258" r:id="rId7"/>
    <p:sldId id="259" r:id="rId8"/>
    <p:sldId id="273" r:id="rId9"/>
    <p:sldId id="279" r:id="rId10"/>
    <p:sldId id="267" r:id="rId11"/>
    <p:sldId id="278" r:id="rId12"/>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94612"/>
  </p:normalViewPr>
  <p:slideViewPr>
    <p:cSldViewPr snapToGrid="0" snapToObjects="1" showGuides="1">
      <p:cViewPr varScale="1">
        <p:scale>
          <a:sx n="37" d="100"/>
          <a:sy n="37" d="100"/>
        </p:scale>
        <p:origin x="115" y="178"/>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11/21/2021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4969877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6649688"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3595121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a:normAutofit/>
          </a:bodyPr>
          <a:lstStyle>
            <a:lvl1pPr>
              <a:defRPr sz="2400"/>
            </a:lvl1pPr>
          </a:lstStyle>
          <a:p>
            <a:endParaRPr lang="en-US"/>
          </a:p>
        </p:txBody>
      </p:sp>
      <p:sp>
        <p:nvSpPr>
          <p:cNvPr id="6" name="Picture Placeholder 2"/>
          <p:cNvSpPr>
            <a:spLocks noGrp="1"/>
          </p:cNvSpPr>
          <p:nvPr>
            <p:ph type="pic" sz="quarter" idx="12"/>
          </p:nvPr>
        </p:nvSpPr>
        <p:spPr>
          <a:xfrm>
            <a:off x="1" y="0"/>
            <a:ext cx="8054975" cy="13716000"/>
          </a:xfrm>
        </p:spPr>
        <p:txBody>
          <a:bodyPr>
            <a:normAutofit/>
          </a:bodyPr>
          <a:lstStyle>
            <a:lvl1pPr>
              <a:defRPr sz="2400"/>
            </a:lvl1pPr>
          </a:lstStyle>
          <a:p>
            <a:endParaRPr lang="en-US"/>
          </a:p>
        </p:txBody>
      </p:sp>
      <p:sp>
        <p:nvSpPr>
          <p:cNvPr id="7" name="Picture Placeholder 2"/>
          <p:cNvSpPr>
            <a:spLocks noGrp="1"/>
          </p:cNvSpPr>
          <p:nvPr>
            <p:ph type="pic" sz="quarter" idx="13"/>
          </p:nvPr>
        </p:nvSpPr>
        <p:spPr>
          <a:xfrm>
            <a:off x="8166101" y="0"/>
            <a:ext cx="8054975" cy="13716000"/>
          </a:xfrm>
        </p:spPr>
        <p:txBody>
          <a:bodyPr>
            <a:normAutofit/>
          </a:bodyPr>
          <a:lstStyle>
            <a:lvl1pPr>
              <a:defRPr sz="24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Placeholder">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1755554" y="6068412"/>
            <a:ext cx="6308380" cy="6332183"/>
          </a:xfrm>
        </p:spPr>
        <p:txBody>
          <a:bodyPr>
            <a:normAutofit/>
          </a:bodyPr>
          <a:lstStyle>
            <a:lvl1pPr>
              <a:defRPr sz="2800"/>
            </a:lvl1pPr>
          </a:lstStyle>
          <a:p>
            <a:endParaRPr lang="en-US"/>
          </a:p>
        </p:txBody>
      </p:sp>
      <p:sp>
        <p:nvSpPr>
          <p:cNvPr id="12" name="Picture Placeholder 2"/>
          <p:cNvSpPr>
            <a:spLocks noGrp="1"/>
          </p:cNvSpPr>
          <p:nvPr>
            <p:ph type="pic" sz="quarter" idx="12"/>
          </p:nvPr>
        </p:nvSpPr>
        <p:spPr>
          <a:xfrm>
            <a:off x="9080235" y="6068412"/>
            <a:ext cx="6308380" cy="6332183"/>
          </a:xfrm>
        </p:spPr>
        <p:txBody>
          <a:bodyPr>
            <a:normAutofit/>
          </a:bodyPr>
          <a:lstStyle>
            <a:lvl1pPr>
              <a:defRPr sz="2800"/>
            </a:lvl1pPr>
          </a:lstStyle>
          <a:p>
            <a:endParaRPr lang="en-US"/>
          </a:p>
        </p:txBody>
      </p:sp>
      <p:sp>
        <p:nvSpPr>
          <p:cNvPr id="13" name="Picture Placeholder 2"/>
          <p:cNvSpPr>
            <a:spLocks noGrp="1"/>
          </p:cNvSpPr>
          <p:nvPr>
            <p:ph type="pic" sz="quarter" idx="13"/>
          </p:nvPr>
        </p:nvSpPr>
        <p:spPr>
          <a:xfrm>
            <a:off x="16404916" y="6068412"/>
            <a:ext cx="6308380" cy="6332183"/>
          </a:xfrm>
        </p:spPr>
        <p:txBody>
          <a:bodyPr>
            <a:normAutofit/>
          </a:bodyPr>
          <a:lstStyle>
            <a:lvl1pPr>
              <a:defRPr sz="2800"/>
            </a:lvl1pPr>
          </a:lstStyle>
          <a:p>
            <a:endParaRPr lang="en-US"/>
          </a:p>
        </p:txBody>
      </p:sp>
    </p:spTree>
    <p:extLst>
      <p:ext uri="{BB962C8B-B14F-4D97-AF65-F5344CB8AC3E}">
        <p14:creationId xmlns:p14="http://schemas.microsoft.com/office/powerpoint/2010/main" val="10217848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73" r:id="rId3"/>
    <p:sldLayoutId id="2147483676" r:id="rId4"/>
    <p:sldLayoutId id="2147483679" r:id="rId5"/>
    <p:sldLayoutId id="2147483680" r:id="rId6"/>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raphicriver.net/collections/5204961-business-presentation?ref=LouisTwelve-Desig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 name="Rectangle 10"/>
          <p:cNvSpPr/>
          <p:nvPr/>
        </p:nvSpPr>
        <p:spPr>
          <a:xfrm>
            <a:off x="8360152" y="4946403"/>
            <a:ext cx="13091961" cy="330855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19900" b="1" dirty="0">
                <a:solidFill>
                  <a:schemeClr val="tx1"/>
                </a:solidFill>
                <a:latin typeface="Montserrat Semi" charset="0"/>
                <a:ea typeface="Montserrat Semi" charset="0"/>
                <a:cs typeface="Montserrat Semi" charset="0"/>
              </a:rPr>
              <a:t>James Bond</a:t>
            </a:r>
          </a:p>
        </p:txBody>
      </p:sp>
      <p:sp>
        <p:nvSpPr>
          <p:cNvPr id="12" name="Rectangle 11"/>
          <p:cNvSpPr/>
          <p:nvPr/>
        </p:nvSpPr>
        <p:spPr>
          <a:xfrm>
            <a:off x="8461635" y="7667133"/>
            <a:ext cx="10499071" cy="861734"/>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4000" dirty="0">
                <a:solidFill>
                  <a:schemeClr val="tx1"/>
                </a:solidFill>
                <a:latin typeface="Montserrat Ultra Light" charset="0"/>
                <a:ea typeface="Montserrat Ultra Light" charset="0"/>
                <a:cs typeface="Montserrat Ultra Light" charset="0"/>
              </a:rPr>
              <a:t>Data analysis presented by: Katherine Howison</a:t>
            </a:r>
          </a:p>
        </p:txBody>
      </p:sp>
      <p:pic>
        <p:nvPicPr>
          <p:cNvPr id="3" name="Graphic 2" descr="Aperture with solid fill">
            <a:extLst>
              <a:ext uri="{FF2B5EF4-FFF2-40B4-BE49-F238E27FC236}">
                <a16:creationId xmlns:a16="http://schemas.microsoft.com/office/drawing/2014/main" id="{ABED3353-4931-4D58-BFFA-ED657ECC39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3800" y="5364378"/>
            <a:ext cx="3467835" cy="3467835"/>
          </a:xfrm>
          <a:prstGeom prst="rect">
            <a:avLst/>
          </a:prstGeom>
        </p:spPr>
      </p:pic>
    </p:spTree>
    <p:extLst>
      <p:ext uri="{BB962C8B-B14F-4D97-AF65-F5344CB8AC3E}">
        <p14:creationId xmlns:p14="http://schemas.microsoft.com/office/powerpoint/2010/main" val="12307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5" name="Rectangle 14"/>
          <p:cNvSpPr/>
          <p:nvPr/>
        </p:nvSpPr>
        <p:spPr>
          <a:xfrm>
            <a:off x="4817252" y="5312396"/>
            <a:ext cx="14752673" cy="172350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lgn="ctr">
              <a:tabLst>
                <a:tab pos="338138" algn="l"/>
              </a:tabLst>
            </a:pPr>
            <a:r>
              <a:rPr lang="en-US" sz="9600" dirty="0">
                <a:solidFill>
                  <a:srgbClr val="000000"/>
                </a:solidFill>
                <a:latin typeface="Montserrat Ultra Light" charset="0"/>
                <a:ea typeface="Montserrat Ultra Light" charset="0"/>
                <a:cs typeface="Montserrat Ultra Light" charset="0"/>
              </a:rPr>
              <a:t>Get more Presentations</a:t>
            </a:r>
            <a:endParaRPr lang="en-US" sz="2000" dirty="0">
              <a:solidFill>
                <a:srgbClr val="000000"/>
              </a:solidFill>
              <a:latin typeface="Montserrat Ultra Light" charset="0"/>
              <a:ea typeface="Montserrat Ultra Light" charset="0"/>
              <a:cs typeface="Montserrat Ultra Light" charset="0"/>
            </a:endParaRPr>
          </a:p>
        </p:txBody>
      </p:sp>
      <p:grpSp>
        <p:nvGrpSpPr>
          <p:cNvPr id="5" name="Group 4"/>
          <p:cNvGrpSpPr/>
          <p:nvPr/>
        </p:nvGrpSpPr>
        <p:grpSpPr>
          <a:xfrm>
            <a:off x="9370200" y="7400007"/>
            <a:ext cx="5646777" cy="1049586"/>
            <a:chOff x="9370200" y="8289007"/>
            <a:chExt cx="5646777" cy="1049586"/>
          </a:xfrm>
        </p:grpSpPr>
        <p:sp>
          <p:nvSpPr>
            <p:cNvPr id="3" name="Rectangle 2">
              <a:hlinkClick r:id="rId2"/>
            </p:cNvPr>
            <p:cNvSpPr/>
            <p:nvPr/>
          </p:nvSpPr>
          <p:spPr>
            <a:xfrm>
              <a:off x="9370200" y="8289007"/>
              <a:ext cx="5646777" cy="1049586"/>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a:hlinkClick r:id="rId2"/>
            </p:cNvPr>
            <p:cNvSpPr/>
            <p:nvPr/>
          </p:nvSpPr>
          <p:spPr>
            <a:xfrm>
              <a:off x="9791369" y="8388310"/>
              <a:ext cx="4804437" cy="80017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lgn="ctr">
                <a:tabLst>
                  <a:tab pos="338138" algn="l"/>
                </a:tabLst>
              </a:pPr>
              <a:r>
                <a:rPr lang="en-US" dirty="0">
                  <a:solidFill>
                    <a:schemeClr val="bg1"/>
                  </a:solidFill>
                  <a:latin typeface="Montserrat Light" charset="0"/>
                  <a:cs typeface="Montserrat Light" charset="0"/>
                </a:rPr>
                <a:t>DOWNLOAD HERE</a:t>
              </a:r>
              <a:endParaRPr lang="en-US" sz="700" dirty="0">
                <a:solidFill>
                  <a:schemeClr val="bg1"/>
                </a:solidFill>
                <a:latin typeface="Montserrat Light" charset="0"/>
                <a:cs typeface="Montserrat Light" charset="0"/>
              </a:endParaRPr>
            </a:p>
          </p:txBody>
        </p:sp>
      </p:grpSp>
    </p:spTree>
    <p:extLst>
      <p:ext uri="{BB962C8B-B14F-4D97-AF65-F5344CB8AC3E}">
        <p14:creationId xmlns:p14="http://schemas.microsoft.com/office/powerpoint/2010/main" val="137149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8102" y="3303180"/>
            <a:ext cx="5790970" cy="7109639"/>
          </a:xfrm>
          <a:prstGeom prst="rect">
            <a:avLst/>
          </a:prstGeom>
          <a:noFill/>
        </p:spPr>
        <p:txBody>
          <a:bodyPr wrap="square" rtlCol="0">
            <a:spAutoFit/>
          </a:bodyPr>
          <a:lstStyle/>
          <a:p>
            <a:pPr algn="ctr">
              <a:lnSpc>
                <a:spcPct val="200000"/>
              </a:lnSpc>
            </a:pPr>
            <a:r>
              <a:rPr lang="en-US" dirty="0">
                <a:solidFill>
                  <a:schemeClr val="bg1"/>
                </a:solidFill>
                <a:latin typeface="Montserrat Semi" charset="0"/>
                <a:ea typeface="Montserrat Semi" charset="0"/>
                <a:cs typeface="Montserrat Semi" charset="0"/>
              </a:rPr>
              <a:t>write another line here</a:t>
            </a:r>
            <a:endParaRPr lang="en-US" sz="2800" dirty="0">
              <a:solidFill>
                <a:schemeClr val="bg1"/>
              </a:solidFill>
              <a:latin typeface="Montserrat Semi" charset="0"/>
              <a:ea typeface="Montserrat Semi" charset="0"/>
              <a:cs typeface="Montserrat Semi" charset="0"/>
            </a:endParaRPr>
          </a:p>
          <a:p>
            <a:pPr algn="ctr">
              <a:lnSpc>
                <a:spcPct val="200000"/>
              </a:lnSpc>
            </a:pPr>
            <a:r>
              <a:rPr lang="en-US" sz="2400" dirty="0">
                <a:solidFill>
                  <a:schemeClr val="bg1"/>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2" name="Picture Placeholder 1"/>
          <p:cNvSpPr>
            <a:spLocks noGrp="1"/>
          </p:cNvSpPr>
          <p:nvPr>
            <p:ph type="pic" sz="quarter" idx="12"/>
          </p:nvPr>
        </p:nvSpPr>
        <p:spPr>
          <a:solidFill>
            <a:schemeClr val="bg1">
              <a:lumMod val="95000"/>
            </a:schemeClr>
          </a:solidFill>
        </p:spPr>
      </p:sp>
      <p:sp>
        <p:nvSpPr>
          <p:cNvPr id="3" name="Picture Placeholder 2"/>
          <p:cNvSpPr>
            <a:spLocks noGrp="1"/>
          </p:cNvSpPr>
          <p:nvPr>
            <p:ph type="pic" sz="quarter" idx="11"/>
          </p:nvPr>
        </p:nvSpPr>
        <p:spPr>
          <a:solidFill>
            <a:schemeClr val="bg1">
              <a:lumMod val="95000"/>
            </a:schemeClr>
          </a:solidFill>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40393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255000"/>
            <a:ext cx="24387175" cy="546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9401484" cy="2215991"/>
          </a:xfrm>
          <a:prstGeom prst="rect">
            <a:avLst/>
          </a:prstGeom>
          <a:noFill/>
        </p:spPr>
        <p:txBody>
          <a:bodyPr wrap="none" rtlCol="0">
            <a:spAutoFit/>
          </a:bodyPr>
          <a:lstStyle/>
          <a:p>
            <a:r>
              <a:rPr lang="en-US" sz="13800" b="1" dirty="0" err="1">
                <a:solidFill>
                  <a:schemeClr val="tx2"/>
                </a:solidFill>
                <a:latin typeface="Montserrat Semi" charset="0"/>
                <a:ea typeface="Montserrat Semi" charset="0"/>
                <a:cs typeface="Montserrat Semi" charset="0"/>
              </a:rPr>
              <a:t>webscraping</a:t>
            </a:r>
            <a:endParaRPr lang="en-US" sz="13800" b="1" dirty="0">
              <a:solidFill>
                <a:schemeClr val="tx2"/>
              </a:solidFill>
              <a:latin typeface="Montserrat Semi" charset="0"/>
              <a:ea typeface="Montserrat Semi" charset="0"/>
              <a:cs typeface="Montserrat Semi" charset="0"/>
            </a:endParaRPr>
          </a:p>
        </p:txBody>
      </p:sp>
      <p:sp>
        <p:nvSpPr>
          <p:cNvPr id="10" name="TextBox 9"/>
          <p:cNvSpPr txBox="1"/>
          <p:nvPr/>
        </p:nvSpPr>
        <p:spPr>
          <a:xfrm>
            <a:off x="1575030" y="3219077"/>
            <a:ext cx="20726170" cy="1414875"/>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Find element by </a:t>
            </a:r>
            <a:r>
              <a:rPr lang="en-US" dirty="0" err="1">
                <a:solidFill>
                  <a:schemeClr val="tx2"/>
                </a:solidFill>
                <a:latin typeface="Montserrat Semi" charset="0"/>
                <a:ea typeface="Montserrat Semi" charset="0"/>
                <a:cs typeface="Montserrat Semi" charset="0"/>
              </a:rPr>
              <a:t>xpath</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A slightly different approach to the one we used in class</a:t>
            </a:r>
            <a:endParaRPr lang="en-US" sz="2400" dirty="0">
              <a:solidFill>
                <a:schemeClr val="tx2"/>
              </a:solidFill>
              <a:latin typeface="Montserrat Light" charset="0"/>
              <a:ea typeface="Montserrat Light" charset="0"/>
              <a:cs typeface="Montserrat Light" charset="0"/>
            </a:endParaRPr>
          </a:p>
        </p:txBody>
      </p:sp>
      <p:pic>
        <p:nvPicPr>
          <p:cNvPr id="8" name="Picture 7">
            <a:extLst>
              <a:ext uri="{FF2B5EF4-FFF2-40B4-BE49-F238E27FC236}">
                <a16:creationId xmlns:a16="http://schemas.microsoft.com/office/drawing/2014/main" id="{E5B50D4E-B0C3-4018-AE41-04E0A8DA4CAB}"/>
              </a:ext>
            </a:extLst>
          </p:cNvPr>
          <p:cNvPicPr>
            <a:picLocks noChangeAspect="1"/>
          </p:cNvPicPr>
          <p:nvPr/>
        </p:nvPicPr>
        <p:blipFill>
          <a:blip r:embed="rId2"/>
          <a:stretch>
            <a:fillRect/>
          </a:stretch>
        </p:blipFill>
        <p:spPr>
          <a:xfrm>
            <a:off x="612265" y="8456382"/>
            <a:ext cx="19018152" cy="4834112"/>
          </a:xfrm>
          <a:prstGeom prst="rect">
            <a:avLst/>
          </a:prstGeom>
        </p:spPr>
      </p:pic>
      <p:pic>
        <p:nvPicPr>
          <p:cNvPr id="12" name="Picture 11">
            <a:extLst>
              <a:ext uri="{FF2B5EF4-FFF2-40B4-BE49-F238E27FC236}">
                <a16:creationId xmlns:a16="http://schemas.microsoft.com/office/drawing/2014/main" id="{09084158-C6D4-4932-B65B-F8785AD8D523}"/>
              </a:ext>
            </a:extLst>
          </p:cNvPr>
          <p:cNvPicPr>
            <a:picLocks noChangeAspect="1"/>
          </p:cNvPicPr>
          <p:nvPr/>
        </p:nvPicPr>
        <p:blipFill>
          <a:blip r:embed="rId3"/>
          <a:stretch>
            <a:fillRect/>
          </a:stretch>
        </p:blipFill>
        <p:spPr>
          <a:xfrm>
            <a:off x="12044167" y="2260477"/>
            <a:ext cx="11069262" cy="5461000"/>
          </a:xfrm>
          <a:prstGeom prst="rect">
            <a:avLst/>
          </a:prstGeom>
        </p:spPr>
      </p:pic>
    </p:spTree>
    <p:extLst>
      <p:ext uri="{BB962C8B-B14F-4D97-AF65-F5344CB8AC3E}">
        <p14:creationId xmlns:p14="http://schemas.microsoft.com/office/powerpoint/2010/main" val="12097349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59630" y="2955258"/>
            <a:ext cx="20949558" cy="2225033"/>
          </a:xfrm>
          <a:prstGeom prst="rect">
            <a:avLst/>
          </a:prstGeom>
          <a:noFill/>
        </p:spPr>
        <p:txBody>
          <a:bodyPr wrap="square" rtlCol="0">
            <a:spAutoFit/>
          </a:bodyPr>
          <a:lstStyle/>
          <a:p>
            <a:pPr>
              <a:lnSpc>
                <a:spcPct val="150000"/>
              </a:lnSpc>
            </a:pPr>
            <a:r>
              <a:rPr lang="en-US" sz="3200" dirty="0">
                <a:latin typeface="Montserrat Light" charset="0"/>
                <a:ea typeface="Montserrat Light" charset="0"/>
                <a:cs typeface="Montserrat Light" charset="0"/>
              </a:rPr>
              <a:t>I had difficulty reading in some of the data to the d3 chart.  I overcame these problems in two ways (this looks really simple, but it took me a few hours to work this out and overcome the data reading problems)</a:t>
            </a:r>
          </a:p>
        </p:txBody>
      </p:sp>
      <p:sp>
        <p:nvSpPr>
          <p:cNvPr id="35" name="TextBox 34"/>
          <p:cNvSpPr txBox="1"/>
          <p:nvPr/>
        </p:nvSpPr>
        <p:spPr>
          <a:xfrm>
            <a:off x="1759630" y="766742"/>
            <a:ext cx="937641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Python code</a:t>
            </a:r>
          </a:p>
        </p:txBody>
      </p:sp>
      <p:sp>
        <p:nvSpPr>
          <p:cNvPr id="40" name="Subtitle 2"/>
          <p:cNvSpPr txBox="1">
            <a:spLocks/>
          </p:cNvSpPr>
          <p:nvPr/>
        </p:nvSpPr>
        <p:spPr>
          <a:xfrm>
            <a:off x="1759630" y="5537450"/>
            <a:ext cx="13328120" cy="111231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strings</a:t>
            </a:r>
          </a:p>
        </p:txBody>
      </p:sp>
      <p:sp>
        <p:nvSpPr>
          <p:cNvPr id="41" name="Subtitle 2"/>
          <p:cNvSpPr txBox="1">
            <a:spLocks/>
          </p:cNvSpPr>
          <p:nvPr/>
        </p:nvSpPr>
        <p:spPr>
          <a:xfrm>
            <a:off x="1759630" y="8498636"/>
            <a:ext cx="13328120" cy="111231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integers</a:t>
            </a:r>
          </a:p>
        </p:txBody>
      </p:sp>
      <p:grpSp>
        <p:nvGrpSpPr>
          <p:cNvPr id="42" name="Group 652"/>
          <p:cNvGrpSpPr/>
          <p:nvPr/>
        </p:nvGrpSpPr>
        <p:grpSpPr>
          <a:xfrm>
            <a:off x="15482455" y="4962322"/>
            <a:ext cx="8079083" cy="8184946"/>
            <a:chOff x="-1454607" y="0"/>
            <a:chExt cx="8465007" cy="83981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N</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I</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N</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AU"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51"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D</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53"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grpSp>
      <p:sp>
        <p:nvSpPr>
          <p:cNvPr id="21" name="Shape 644">
            <a:extLst>
              <a:ext uri="{FF2B5EF4-FFF2-40B4-BE49-F238E27FC236}">
                <a16:creationId xmlns:a16="http://schemas.microsoft.com/office/drawing/2014/main" id="{E5CA02AC-935E-4CE9-B699-3A662344EC72}"/>
              </a:ext>
            </a:extLst>
          </p:cNvPr>
          <p:cNvSpPr/>
          <p:nvPr/>
        </p:nvSpPr>
        <p:spPr>
          <a:xfrm>
            <a:off x="14068505" y="11909509"/>
            <a:ext cx="1237759" cy="1237759"/>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L</a:t>
            </a:r>
            <a:endParaRPr sz="6000" dirty="0">
              <a:solidFill>
                <a:schemeClr val="bg2"/>
              </a:solidFill>
              <a:latin typeface="Montserrat" charset="0"/>
              <a:ea typeface="Montserrat" charset="0"/>
              <a:cs typeface="Montserrat" charset="0"/>
            </a:endParaRPr>
          </a:p>
        </p:txBody>
      </p:sp>
      <p:sp>
        <p:nvSpPr>
          <p:cNvPr id="22" name="Shape 644">
            <a:extLst>
              <a:ext uri="{FF2B5EF4-FFF2-40B4-BE49-F238E27FC236}">
                <a16:creationId xmlns:a16="http://schemas.microsoft.com/office/drawing/2014/main" id="{A3E5EEFC-B175-463E-B0CD-AB124447561E}"/>
              </a:ext>
            </a:extLst>
          </p:cNvPr>
          <p:cNvSpPr/>
          <p:nvPr/>
        </p:nvSpPr>
        <p:spPr>
          <a:xfrm>
            <a:off x="12654555" y="11885059"/>
            <a:ext cx="1237759" cy="1237759"/>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C</a:t>
            </a:r>
            <a:endParaRPr sz="6000" dirty="0">
              <a:solidFill>
                <a:schemeClr val="bg2"/>
              </a:solidFill>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A03033A8-53F6-45FA-BC08-7D302F070039}"/>
              </a:ext>
            </a:extLst>
          </p:cNvPr>
          <p:cNvPicPr>
            <a:picLocks noChangeAspect="1"/>
          </p:cNvPicPr>
          <p:nvPr/>
        </p:nvPicPr>
        <p:blipFill>
          <a:blip r:embed="rId2"/>
          <a:stretch>
            <a:fillRect/>
          </a:stretch>
        </p:blipFill>
        <p:spPr>
          <a:xfrm>
            <a:off x="1866583" y="6790345"/>
            <a:ext cx="15733574" cy="1745365"/>
          </a:xfrm>
          <a:prstGeom prst="rect">
            <a:avLst/>
          </a:prstGeom>
        </p:spPr>
      </p:pic>
      <p:pic>
        <p:nvPicPr>
          <p:cNvPr id="5" name="Picture 4">
            <a:extLst>
              <a:ext uri="{FF2B5EF4-FFF2-40B4-BE49-F238E27FC236}">
                <a16:creationId xmlns:a16="http://schemas.microsoft.com/office/drawing/2014/main" id="{CEED81D8-7793-4D74-B61C-8315C0E2AAAF}"/>
              </a:ext>
            </a:extLst>
          </p:cNvPr>
          <p:cNvPicPr>
            <a:picLocks noChangeAspect="1"/>
          </p:cNvPicPr>
          <p:nvPr/>
        </p:nvPicPr>
        <p:blipFill>
          <a:blip r:embed="rId3"/>
          <a:stretch>
            <a:fillRect/>
          </a:stretch>
        </p:blipFill>
        <p:spPr>
          <a:xfrm>
            <a:off x="1866584" y="9735322"/>
            <a:ext cx="15733573" cy="1419010"/>
          </a:xfrm>
          <a:prstGeom prst="rect">
            <a:avLst/>
          </a:prstGeom>
        </p:spPr>
      </p:pic>
    </p:spTree>
    <p:extLst>
      <p:ext uri="{BB962C8B-B14F-4D97-AF65-F5344CB8AC3E}">
        <p14:creationId xmlns:p14="http://schemas.microsoft.com/office/powerpoint/2010/main" val="193077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613564"/>
            <a:ext cx="24387175" cy="91024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871738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Access data</a:t>
            </a:r>
          </a:p>
        </p:txBody>
      </p:sp>
      <p:sp>
        <p:nvSpPr>
          <p:cNvPr id="10" name="TextBox 9"/>
          <p:cNvSpPr txBox="1"/>
          <p:nvPr/>
        </p:nvSpPr>
        <p:spPr>
          <a:xfrm>
            <a:off x="1575030" y="3219077"/>
            <a:ext cx="20726170" cy="83747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Use flask to access the database and </a:t>
            </a:r>
            <a:r>
              <a:rPr lang="en-US" dirty="0" err="1">
                <a:solidFill>
                  <a:schemeClr val="tx2"/>
                </a:solidFill>
                <a:latin typeface="Montserrat Semi" charset="0"/>
                <a:ea typeface="Montserrat Semi" charset="0"/>
                <a:cs typeface="Montserrat Semi" charset="0"/>
              </a:rPr>
              <a:t>jsonify</a:t>
            </a:r>
            <a:r>
              <a:rPr lang="en-US" dirty="0">
                <a:solidFill>
                  <a:schemeClr val="tx2"/>
                </a:solidFill>
                <a:latin typeface="Montserrat Semi" charset="0"/>
                <a:ea typeface="Montserrat Semi" charset="0"/>
                <a:cs typeface="Montserrat Semi" charset="0"/>
              </a:rPr>
              <a:t> data</a:t>
            </a:r>
            <a:endParaRPr lang="en-US" sz="2800" dirty="0">
              <a:solidFill>
                <a:schemeClr val="tx2"/>
              </a:solidFill>
              <a:latin typeface="Montserrat Semi" charset="0"/>
              <a:ea typeface="Montserrat Semi" charset="0"/>
              <a:cs typeface="Montserrat Semi" charset="0"/>
            </a:endParaRPr>
          </a:p>
        </p:txBody>
      </p:sp>
      <p:pic>
        <p:nvPicPr>
          <p:cNvPr id="4" name="Picture 3">
            <a:extLst>
              <a:ext uri="{FF2B5EF4-FFF2-40B4-BE49-F238E27FC236}">
                <a16:creationId xmlns:a16="http://schemas.microsoft.com/office/drawing/2014/main" id="{DE68ED6F-1DC4-490B-A349-89E10E15192B}"/>
              </a:ext>
            </a:extLst>
          </p:cNvPr>
          <p:cNvPicPr>
            <a:picLocks noChangeAspect="1"/>
          </p:cNvPicPr>
          <p:nvPr/>
        </p:nvPicPr>
        <p:blipFill>
          <a:blip r:embed="rId2"/>
          <a:stretch>
            <a:fillRect/>
          </a:stretch>
        </p:blipFill>
        <p:spPr>
          <a:xfrm>
            <a:off x="1575030" y="5122967"/>
            <a:ext cx="18873512" cy="7826291"/>
          </a:xfrm>
          <a:prstGeom prst="rect">
            <a:avLst/>
          </a:prstGeom>
        </p:spPr>
      </p:pic>
    </p:spTree>
    <p:extLst>
      <p:ext uri="{BB962C8B-B14F-4D97-AF65-F5344CB8AC3E}">
        <p14:creationId xmlns:p14="http://schemas.microsoft.com/office/powerpoint/2010/main" val="41518529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p:cNvSpPr/>
          <p:nvPr/>
        </p:nvSpPr>
        <p:spPr>
          <a:xfrm rot="16200000">
            <a:off x="4036970" y="6539784"/>
            <a:ext cx="1683298" cy="6305916"/>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0" name="Hexagon 5"/>
          <p:cNvSpPr/>
          <p:nvPr/>
        </p:nvSpPr>
        <p:spPr>
          <a:xfrm rot="16200000">
            <a:off x="13774384" y="-2829208"/>
            <a:ext cx="1901082" cy="9869352"/>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TextBox 13"/>
          <p:cNvSpPr txBox="1"/>
          <p:nvPr/>
        </p:nvSpPr>
        <p:spPr>
          <a:xfrm>
            <a:off x="1725660" y="5476042"/>
            <a:ext cx="5888079" cy="279986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Mostly I used the techniques covered in class, with a few additions.</a:t>
            </a:r>
          </a:p>
          <a:p>
            <a:pPr>
              <a:lnSpc>
                <a:spcPct val="150000"/>
              </a:lnSpc>
            </a:pPr>
            <a:r>
              <a:rPr lang="en-US" sz="2400" dirty="0">
                <a:latin typeface="Montserrat Light" charset="0"/>
                <a:ea typeface="Montserrat Light" charset="0"/>
                <a:cs typeface="Montserrat Light" charset="0"/>
              </a:rPr>
              <a:t>I didn’t use the latest version of d3, because I couldn’t get the tooltips </a:t>
            </a:r>
            <a:r>
              <a:rPr lang="en-US" sz="2400" dirty="0" err="1">
                <a:latin typeface="Montserrat Light" charset="0"/>
                <a:ea typeface="Montserrat Light" charset="0"/>
                <a:cs typeface="Montserrat Light" charset="0"/>
              </a:rPr>
              <a:t>addin</a:t>
            </a:r>
            <a:r>
              <a:rPr lang="en-US" sz="2400" dirty="0">
                <a:latin typeface="Montserrat Light" charset="0"/>
                <a:ea typeface="Montserrat Light" charset="0"/>
                <a:cs typeface="Montserrat Light" charset="0"/>
              </a:rPr>
              <a:t> to work with the latest version.</a:t>
            </a:r>
          </a:p>
        </p:txBody>
      </p:sp>
      <p:sp>
        <p:nvSpPr>
          <p:cNvPr id="24" name="TextBox 23"/>
          <p:cNvSpPr txBox="1"/>
          <p:nvPr/>
        </p:nvSpPr>
        <p:spPr>
          <a:xfrm>
            <a:off x="1759630" y="766742"/>
            <a:ext cx="6864635" cy="4339650"/>
          </a:xfrm>
          <a:prstGeom prst="rect">
            <a:avLst/>
          </a:prstGeom>
          <a:noFill/>
        </p:spPr>
        <p:txBody>
          <a:bodyPr wrap="square" rtlCol="0">
            <a:spAutoFit/>
          </a:bodyPr>
          <a:lstStyle/>
          <a:p>
            <a:r>
              <a:rPr lang="en-US" sz="13800" b="1" dirty="0">
                <a:solidFill>
                  <a:schemeClr val="tx2"/>
                </a:solidFill>
                <a:latin typeface="Montserrat Semi" charset="0"/>
                <a:ea typeface="Montserrat Semi" charset="0"/>
                <a:cs typeface="Montserrat Semi" charset="0"/>
              </a:rPr>
              <a:t>Charting with d3js</a:t>
            </a:r>
          </a:p>
        </p:txBody>
      </p:sp>
      <p:sp>
        <p:nvSpPr>
          <p:cNvPr id="25" name="TextBox 24"/>
          <p:cNvSpPr txBox="1"/>
          <p:nvPr/>
        </p:nvSpPr>
        <p:spPr>
          <a:xfrm>
            <a:off x="1934578" y="9092577"/>
            <a:ext cx="5888079" cy="1200329"/>
          </a:xfrm>
          <a:prstGeom prst="rect">
            <a:avLst/>
          </a:prstGeom>
          <a:noFill/>
        </p:spPr>
        <p:txBody>
          <a:bodyPr wrap="square" rtlCol="0">
            <a:spAutoFit/>
          </a:bodyPr>
          <a:lstStyle/>
          <a:p>
            <a:r>
              <a:rPr lang="en-US" b="1" dirty="0">
                <a:solidFill>
                  <a:schemeClr val="bg1"/>
                </a:solidFill>
                <a:latin typeface="Montserrat Semi" charset="0"/>
                <a:ea typeface="Montserrat Semi" charset="0"/>
                <a:cs typeface="Montserrat Semi" charset="0"/>
              </a:rPr>
              <a:t>Add a chart background (order matters)</a:t>
            </a:r>
          </a:p>
        </p:txBody>
      </p:sp>
      <p:sp>
        <p:nvSpPr>
          <p:cNvPr id="27" name="TextBox 26"/>
          <p:cNvSpPr txBox="1"/>
          <p:nvPr/>
        </p:nvSpPr>
        <p:spPr>
          <a:xfrm>
            <a:off x="10090952" y="1504101"/>
            <a:ext cx="9090666" cy="1200329"/>
          </a:xfrm>
          <a:prstGeom prst="rect">
            <a:avLst/>
          </a:prstGeom>
          <a:noFill/>
        </p:spPr>
        <p:txBody>
          <a:bodyPr wrap="square" rtlCol="0">
            <a:spAutoFit/>
          </a:bodyPr>
          <a:lstStyle/>
          <a:p>
            <a:r>
              <a:rPr lang="en-US" b="1" dirty="0">
                <a:solidFill>
                  <a:schemeClr val="bg1"/>
                </a:solidFill>
                <a:latin typeface="Montserrat Semi" charset="0"/>
                <a:ea typeface="Montserrat Semi" charset="0"/>
                <a:cs typeface="Montserrat Semi" charset="0"/>
              </a:rPr>
              <a:t>Add a value to each circle and use this value to assign </a:t>
            </a:r>
            <a:r>
              <a:rPr lang="en-US" b="1" dirty="0" err="1">
                <a:solidFill>
                  <a:schemeClr val="bg1"/>
                </a:solidFill>
                <a:latin typeface="Montserrat Semi" charset="0"/>
                <a:ea typeface="Montserrat Semi" charset="0"/>
                <a:cs typeface="Montserrat Semi" charset="0"/>
              </a:rPr>
              <a:t>colour</a:t>
            </a:r>
            <a:r>
              <a:rPr lang="en-US" b="1" dirty="0">
                <a:solidFill>
                  <a:schemeClr val="bg1"/>
                </a:solidFill>
                <a:latin typeface="Montserrat Semi" charset="0"/>
                <a:ea typeface="Montserrat Semi" charset="0"/>
                <a:cs typeface="Montserrat Semi" charset="0"/>
              </a:rPr>
              <a:t> and listen to in a click event.</a:t>
            </a:r>
          </a:p>
        </p:txBody>
      </p:sp>
      <p:pic>
        <p:nvPicPr>
          <p:cNvPr id="6" name="Picture 5">
            <a:extLst>
              <a:ext uri="{FF2B5EF4-FFF2-40B4-BE49-F238E27FC236}">
                <a16:creationId xmlns:a16="http://schemas.microsoft.com/office/drawing/2014/main" id="{DDB31EDB-9BED-4251-B29F-0EF2B4E0F69B}"/>
              </a:ext>
            </a:extLst>
          </p:cNvPr>
          <p:cNvPicPr>
            <a:picLocks noChangeAspect="1"/>
          </p:cNvPicPr>
          <p:nvPr/>
        </p:nvPicPr>
        <p:blipFill>
          <a:blip r:embed="rId2"/>
          <a:stretch>
            <a:fillRect/>
          </a:stretch>
        </p:blipFill>
        <p:spPr>
          <a:xfrm>
            <a:off x="1727272" y="10760742"/>
            <a:ext cx="6304305" cy="2438041"/>
          </a:xfrm>
          <a:prstGeom prst="rect">
            <a:avLst/>
          </a:prstGeom>
        </p:spPr>
      </p:pic>
      <p:pic>
        <p:nvPicPr>
          <p:cNvPr id="8" name="Picture 7">
            <a:extLst>
              <a:ext uri="{FF2B5EF4-FFF2-40B4-BE49-F238E27FC236}">
                <a16:creationId xmlns:a16="http://schemas.microsoft.com/office/drawing/2014/main" id="{F081FC77-BD8E-42F8-B699-09266619376B}"/>
              </a:ext>
            </a:extLst>
          </p:cNvPr>
          <p:cNvPicPr>
            <a:picLocks noChangeAspect="1"/>
          </p:cNvPicPr>
          <p:nvPr/>
        </p:nvPicPr>
        <p:blipFill>
          <a:blip r:embed="rId3"/>
          <a:stretch>
            <a:fillRect/>
          </a:stretch>
        </p:blipFill>
        <p:spPr>
          <a:xfrm>
            <a:off x="9790248" y="3366326"/>
            <a:ext cx="9869352" cy="9819169"/>
          </a:xfrm>
          <a:prstGeom prst="rect">
            <a:avLst/>
          </a:prstGeom>
        </p:spPr>
      </p:pic>
    </p:spTree>
    <p:extLst>
      <p:ext uri="{BB962C8B-B14F-4D97-AF65-F5344CB8AC3E}">
        <p14:creationId xmlns:p14="http://schemas.microsoft.com/office/powerpoint/2010/main" val="15027814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912927"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a typeface="Montserrat Light" charset="0"/>
              <a:cs typeface="Montserrat Light" charset="0"/>
            </a:endParaRPr>
          </a:p>
        </p:txBody>
      </p:sp>
      <p:sp>
        <p:nvSpPr>
          <p:cNvPr id="11" name="TextBox 10"/>
          <p:cNvSpPr txBox="1"/>
          <p:nvPr/>
        </p:nvSpPr>
        <p:spPr>
          <a:xfrm>
            <a:off x="11637816" y="6339979"/>
            <a:ext cx="8987984" cy="3630866"/>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Used to create </a:t>
            </a:r>
            <a:r>
              <a:rPr lang="en-US" dirty="0" err="1">
                <a:solidFill>
                  <a:schemeClr val="tx2"/>
                </a:solidFill>
                <a:latin typeface="Montserrat Semi" charset="0"/>
                <a:ea typeface="Montserrat Semi" charset="0"/>
                <a:cs typeface="Montserrat Semi" charset="0"/>
              </a:rPr>
              <a:t>fullscreen</a:t>
            </a:r>
            <a:r>
              <a:rPr lang="en-US" dirty="0">
                <a:solidFill>
                  <a:schemeClr val="tx2"/>
                </a:solidFill>
                <a:latin typeface="Montserrat Semi" charset="0"/>
                <a:ea typeface="Montserrat Semi" charset="0"/>
                <a:cs typeface="Montserrat Semi" charset="0"/>
              </a:rPr>
              <a:t> scrolling websites</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Free for Open Source</a:t>
            </a:r>
          </a:p>
          <a:p>
            <a:pPr>
              <a:lnSpc>
                <a:spcPct val="150000"/>
              </a:lnSpc>
            </a:pPr>
            <a:r>
              <a:rPr lang="en-US" sz="2400" dirty="0" err="1">
                <a:latin typeface="Montserrat Light" charset="0"/>
                <a:ea typeface="Montserrat Light" charset="0"/>
                <a:cs typeface="Montserrat Light" charset="0"/>
              </a:rPr>
              <a:t>fullPage</a:t>
            </a:r>
            <a:r>
              <a:rPr lang="en-US" sz="2400" dirty="0">
                <a:latin typeface="Montserrat Light" charset="0"/>
                <a:ea typeface="Montserrat Light" charset="0"/>
                <a:cs typeface="Montserrat Light" charset="0"/>
              </a:rPr>
              <a:t> v3 is an Open Source application licensed under a GPLv3 license. This license allows you to use </a:t>
            </a:r>
            <a:r>
              <a:rPr lang="en-US" sz="2400" dirty="0" err="1">
                <a:latin typeface="Montserrat Light" charset="0"/>
                <a:ea typeface="Montserrat Light" charset="0"/>
                <a:cs typeface="Montserrat Light" charset="0"/>
              </a:rPr>
              <a:t>fullPage</a:t>
            </a:r>
            <a:r>
              <a:rPr lang="en-US" sz="2400" dirty="0">
                <a:latin typeface="Montserrat Light" charset="0"/>
                <a:ea typeface="Montserrat Light" charset="0"/>
                <a:cs typeface="Montserrat Light" charset="0"/>
              </a:rPr>
              <a:t> in Open Source projects but it requires your project to be public and licensed under GPLv3</a:t>
            </a:r>
            <a:endParaRPr lang="en-US" sz="2400" dirty="0">
              <a:solidFill>
                <a:schemeClr val="tx2"/>
              </a:solidFill>
              <a:latin typeface="Montserrat Light" charset="0"/>
              <a:ea typeface="Montserrat Light" charset="0"/>
              <a:cs typeface="Montserrat Light" charset="0"/>
            </a:endParaRPr>
          </a:p>
        </p:txBody>
      </p:sp>
      <p:sp>
        <p:nvSpPr>
          <p:cNvPr id="12" name="TextBox 11"/>
          <p:cNvSpPr txBox="1"/>
          <p:nvPr/>
        </p:nvSpPr>
        <p:spPr>
          <a:xfrm>
            <a:off x="11724846" y="10305070"/>
            <a:ext cx="8987983" cy="1968872"/>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Create a license in </a:t>
            </a:r>
            <a:r>
              <a:rPr lang="en-US" b="1" dirty="0" err="1">
                <a:solidFill>
                  <a:schemeClr val="tx2"/>
                </a:solidFill>
                <a:latin typeface="Montserrat Semi" charset="0"/>
                <a:ea typeface="Montserrat Semi" charset="0"/>
                <a:cs typeface="Montserrat Semi" charset="0"/>
              </a:rPr>
              <a:t>github</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Add file, call it LICENSE or LICENSE.md, select the appropriate license from a drop down list.</a:t>
            </a:r>
            <a:endParaRPr lang="en-US" sz="2400" dirty="0">
              <a:solidFill>
                <a:schemeClr val="tx2"/>
              </a:solidFill>
              <a:latin typeface="Montserrat Light" charset="0"/>
              <a:ea typeface="Montserrat Light" charset="0"/>
              <a:cs typeface="Montserrat Light" charset="0"/>
            </a:endParaRPr>
          </a:p>
        </p:txBody>
      </p:sp>
      <p:sp>
        <p:nvSpPr>
          <p:cNvPr id="15" name="TextBox 14"/>
          <p:cNvSpPr txBox="1"/>
          <p:nvPr/>
        </p:nvSpPr>
        <p:spPr>
          <a:xfrm>
            <a:off x="11637816" y="3736839"/>
            <a:ext cx="4581022" cy="1148263"/>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link</a:t>
            </a:r>
          </a:p>
          <a:p>
            <a:pPr>
              <a:lnSpc>
                <a:spcPct val="150000"/>
              </a:lnSpc>
            </a:pPr>
            <a:r>
              <a:rPr lang="en-US" sz="2000" dirty="0">
                <a:latin typeface="Montserrat Light" charset="0"/>
                <a:ea typeface="Montserrat Light" charset="0"/>
                <a:cs typeface="Montserrat Light" charset="0"/>
              </a:rPr>
              <a:t>https://alvarotrigo.com/fullPage/</a:t>
            </a:r>
          </a:p>
        </p:txBody>
      </p:sp>
      <p:sp>
        <p:nvSpPr>
          <p:cNvPr id="21" name="TextBox 20"/>
          <p:cNvSpPr txBox="1"/>
          <p:nvPr/>
        </p:nvSpPr>
        <p:spPr>
          <a:xfrm>
            <a:off x="11637816" y="4987307"/>
            <a:ext cx="7481455" cy="1148263"/>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docs</a:t>
            </a:r>
          </a:p>
          <a:p>
            <a:pPr>
              <a:lnSpc>
                <a:spcPct val="150000"/>
              </a:lnSpc>
            </a:pPr>
            <a:r>
              <a:rPr lang="en-US" sz="2000" dirty="0">
                <a:latin typeface="Montserrat Light" charset="0"/>
                <a:ea typeface="Montserrat Light" charset="0"/>
                <a:cs typeface="Montserrat Light" charset="0"/>
              </a:rPr>
              <a:t>https://github.com/alvarotrigo/fullPage.js/#fullpagejs</a:t>
            </a:r>
          </a:p>
        </p:txBody>
      </p:sp>
      <p:sp>
        <p:nvSpPr>
          <p:cNvPr id="13" name="TextBox 12"/>
          <p:cNvSpPr txBox="1"/>
          <p:nvPr/>
        </p:nvSpPr>
        <p:spPr>
          <a:xfrm>
            <a:off x="10212548" y="2202285"/>
            <a:ext cx="13398220" cy="1200329"/>
          </a:xfrm>
          <a:prstGeom prst="rect">
            <a:avLst/>
          </a:prstGeom>
          <a:noFill/>
        </p:spPr>
        <p:txBody>
          <a:bodyPr wrap="none" rtlCol="0">
            <a:spAutoFit/>
          </a:bodyPr>
          <a:lstStyle/>
          <a:p>
            <a:r>
              <a:rPr lang="en-US" sz="7200" dirty="0" err="1">
                <a:solidFill>
                  <a:schemeClr val="tx2"/>
                </a:solidFill>
                <a:latin typeface="Montserrat Light" charset="0"/>
                <a:ea typeface="Montserrat Light" charset="0"/>
                <a:cs typeface="Montserrat Light" charset="0"/>
              </a:rPr>
              <a:t>Javascript</a:t>
            </a:r>
            <a:r>
              <a:rPr lang="en-US" sz="7200" dirty="0">
                <a:solidFill>
                  <a:schemeClr val="tx2"/>
                </a:solidFill>
                <a:latin typeface="Montserrat Light" charset="0"/>
                <a:ea typeface="Montserrat Light" charset="0"/>
                <a:cs typeface="Montserrat Light" charset="0"/>
              </a:rPr>
              <a:t> library – fullpage.js</a:t>
            </a:r>
          </a:p>
        </p:txBody>
      </p:sp>
      <p:pic>
        <p:nvPicPr>
          <p:cNvPr id="5" name="Picture 4">
            <a:extLst>
              <a:ext uri="{FF2B5EF4-FFF2-40B4-BE49-F238E27FC236}">
                <a16:creationId xmlns:a16="http://schemas.microsoft.com/office/drawing/2014/main" id="{D6A2BD39-FA0D-4A98-B97B-CF0A41DBD423}"/>
              </a:ext>
            </a:extLst>
          </p:cNvPr>
          <p:cNvPicPr>
            <a:picLocks noChangeAspect="1"/>
          </p:cNvPicPr>
          <p:nvPr/>
        </p:nvPicPr>
        <p:blipFill>
          <a:blip r:embed="rId2"/>
          <a:stretch>
            <a:fillRect/>
          </a:stretch>
        </p:blipFill>
        <p:spPr>
          <a:xfrm>
            <a:off x="299621" y="1586063"/>
            <a:ext cx="9384706" cy="5329586"/>
          </a:xfrm>
          <a:prstGeom prst="rect">
            <a:avLst/>
          </a:prstGeom>
        </p:spPr>
      </p:pic>
      <p:pic>
        <p:nvPicPr>
          <p:cNvPr id="7" name="Picture 6">
            <a:extLst>
              <a:ext uri="{FF2B5EF4-FFF2-40B4-BE49-F238E27FC236}">
                <a16:creationId xmlns:a16="http://schemas.microsoft.com/office/drawing/2014/main" id="{68029D23-BF5A-40BC-93C7-77ABF1DEA933}"/>
              </a:ext>
            </a:extLst>
          </p:cNvPr>
          <p:cNvPicPr>
            <a:picLocks noChangeAspect="1"/>
          </p:cNvPicPr>
          <p:nvPr/>
        </p:nvPicPr>
        <p:blipFill>
          <a:blip r:embed="rId3"/>
          <a:stretch>
            <a:fillRect/>
          </a:stretch>
        </p:blipFill>
        <p:spPr>
          <a:xfrm>
            <a:off x="299621" y="7222777"/>
            <a:ext cx="9384706" cy="6164586"/>
          </a:xfrm>
          <a:prstGeom prst="rect">
            <a:avLst/>
          </a:prstGeom>
        </p:spPr>
      </p:pic>
      <p:sp>
        <p:nvSpPr>
          <p:cNvPr id="17" name="TextBox 16">
            <a:extLst>
              <a:ext uri="{FF2B5EF4-FFF2-40B4-BE49-F238E27FC236}">
                <a16:creationId xmlns:a16="http://schemas.microsoft.com/office/drawing/2014/main" id="{8D731B96-31B3-458C-BF58-266296B20D0F}"/>
              </a:ext>
            </a:extLst>
          </p:cNvPr>
          <p:cNvSpPr txBox="1"/>
          <p:nvPr/>
        </p:nvSpPr>
        <p:spPr>
          <a:xfrm>
            <a:off x="10212548" y="180832"/>
            <a:ext cx="6863610"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webpage</a:t>
            </a:r>
          </a:p>
        </p:txBody>
      </p:sp>
    </p:spTree>
    <p:extLst>
      <p:ext uri="{BB962C8B-B14F-4D97-AF65-F5344CB8AC3E}">
        <p14:creationId xmlns:p14="http://schemas.microsoft.com/office/powerpoint/2010/main" val="1592594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75030" y="3219077"/>
            <a:ext cx="13831658" cy="258532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Find elements by </a:t>
            </a:r>
            <a:r>
              <a:rPr lang="en-US" dirty="0" err="1">
                <a:solidFill>
                  <a:schemeClr val="tx2"/>
                </a:solidFill>
                <a:latin typeface="Montserrat Semi" charset="0"/>
                <a:ea typeface="Montserrat Semi" charset="0"/>
                <a:cs typeface="Montserrat Semi" charset="0"/>
              </a:rPr>
              <a:t>xpath</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4" name="TextBox 13"/>
          <p:cNvSpPr txBox="1"/>
          <p:nvPr/>
        </p:nvSpPr>
        <p:spPr>
          <a:xfrm>
            <a:off x="1575029" y="5878001"/>
            <a:ext cx="13831659" cy="2585323"/>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8" name="TextBox 17"/>
          <p:cNvSpPr txBox="1"/>
          <p:nvPr/>
        </p:nvSpPr>
        <p:spPr>
          <a:xfrm>
            <a:off x="3093181" y="9545528"/>
            <a:ext cx="4581022"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19" name="Text Placeholder 33"/>
          <p:cNvSpPr txBox="1">
            <a:spLocks/>
          </p:cNvSpPr>
          <p:nvPr/>
        </p:nvSpPr>
        <p:spPr>
          <a:xfrm>
            <a:off x="1575028"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20" name="TextBox 19"/>
          <p:cNvSpPr txBox="1"/>
          <p:nvPr/>
        </p:nvSpPr>
        <p:spPr>
          <a:xfrm>
            <a:off x="9668520" y="9545528"/>
            <a:ext cx="4832348"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23" name="Text Placeholder 33"/>
          <p:cNvSpPr txBox="1">
            <a:spLocks/>
          </p:cNvSpPr>
          <p:nvPr/>
        </p:nvSpPr>
        <p:spPr>
          <a:xfrm>
            <a:off x="8150367"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2"/>
                </a:solidFill>
                <a:latin typeface="Montserrat Light" charset="0"/>
                <a:cs typeface="Montserrat Light" charset="0"/>
              </a:rPr>
              <a:t>02</a:t>
            </a:r>
          </a:p>
        </p:txBody>
      </p:sp>
      <p:sp>
        <p:nvSpPr>
          <p:cNvPr id="24" name="TextBox 23"/>
          <p:cNvSpPr txBox="1"/>
          <p:nvPr/>
        </p:nvSpPr>
        <p:spPr>
          <a:xfrm>
            <a:off x="1575030" y="1130397"/>
            <a:ext cx="6128601" cy="1200329"/>
          </a:xfrm>
          <a:prstGeom prst="rect">
            <a:avLst/>
          </a:prstGeom>
          <a:noFill/>
        </p:spPr>
        <p:txBody>
          <a:bodyPr wrap="none" rtlCol="0">
            <a:spAutoFit/>
          </a:bodyPr>
          <a:lstStyle/>
          <a:p>
            <a:r>
              <a:rPr lang="en-US" sz="7200" dirty="0" err="1">
                <a:solidFill>
                  <a:schemeClr val="tx2"/>
                </a:solidFill>
                <a:latin typeface="Montserrat Light" charset="0"/>
                <a:ea typeface="Montserrat Light" charset="0"/>
                <a:cs typeface="Montserrat Light" charset="0"/>
              </a:rPr>
              <a:t>webscraping</a:t>
            </a:r>
            <a:endParaRPr lang="en-US" sz="7200" dirty="0">
              <a:solidFill>
                <a:schemeClr val="tx2"/>
              </a:solidFill>
              <a:latin typeface="Montserrat Light" charset="0"/>
              <a:ea typeface="Montserrat Light" charset="0"/>
              <a:cs typeface="Montserrat Light" charset="0"/>
            </a:endParaRPr>
          </a:p>
        </p:txBody>
      </p:sp>
      <p:sp>
        <p:nvSpPr>
          <p:cNvPr id="11" name="Picture Placeholder 10">
            <a:extLst>
              <a:ext uri="{FF2B5EF4-FFF2-40B4-BE49-F238E27FC236}">
                <a16:creationId xmlns:a16="http://schemas.microsoft.com/office/drawing/2014/main" id="{A66B5CE9-A332-4FDC-B379-710FE1FBCE51}"/>
              </a:ext>
            </a:extLst>
          </p:cNvPr>
          <p:cNvSpPr>
            <a:spLocks noGrp="1"/>
          </p:cNvSpPr>
          <p:nvPr>
            <p:ph type="pic" sz="quarter" idx="10"/>
          </p:nvPr>
        </p:nvSpPr>
        <p:spPr/>
      </p:sp>
    </p:spTree>
    <p:extLst>
      <p:ext uri="{BB962C8B-B14F-4D97-AF65-F5344CB8AC3E}">
        <p14:creationId xmlns:p14="http://schemas.microsoft.com/office/powerpoint/2010/main" val="4802984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825841" y="4832043"/>
            <a:ext cx="4607312" cy="4608512"/>
          </a:xfrm>
          <a:prstGeom prst="ellipse">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59" name="Oval 58"/>
          <p:cNvSpPr/>
          <p:nvPr/>
        </p:nvSpPr>
        <p:spPr>
          <a:xfrm>
            <a:off x="4290562" y="5335317"/>
            <a:ext cx="3583672" cy="3584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62" name="Oval 61"/>
          <p:cNvSpPr/>
          <p:nvPr/>
        </p:nvSpPr>
        <p:spPr>
          <a:xfrm>
            <a:off x="16512943" y="5335317"/>
            <a:ext cx="3583672" cy="3584605"/>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3" name="TextBox 12"/>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14" name="TextBox 13"/>
          <p:cNvSpPr txBox="1"/>
          <p:nvPr/>
        </p:nvSpPr>
        <p:spPr>
          <a:xfrm>
            <a:off x="1759630" y="766742"/>
            <a:ext cx="1847653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our company values</a:t>
            </a:r>
          </a:p>
        </p:txBody>
      </p:sp>
      <p:sp>
        <p:nvSpPr>
          <p:cNvPr id="15" name="Subtitle 2"/>
          <p:cNvSpPr txBox="1">
            <a:spLocks/>
          </p:cNvSpPr>
          <p:nvPr/>
        </p:nvSpPr>
        <p:spPr>
          <a:xfrm>
            <a:off x="3697288"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6" name="Subtitle 2"/>
          <p:cNvSpPr txBox="1">
            <a:spLocks/>
          </p:cNvSpPr>
          <p:nvPr/>
        </p:nvSpPr>
        <p:spPr>
          <a:xfrm>
            <a:off x="3711576"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7" name="Subtitle 2"/>
          <p:cNvSpPr txBox="1">
            <a:spLocks/>
          </p:cNvSpPr>
          <p:nvPr/>
        </p:nvSpPr>
        <p:spPr>
          <a:xfrm>
            <a:off x="9970744"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8" name="Subtitle 2"/>
          <p:cNvSpPr txBox="1">
            <a:spLocks/>
          </p:cNvSpPr>
          <p:nvPr/>
        </p:nvSpPr>
        <p:spPr>
          <a:xfrm>
            <a:off x="9985032"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9" name="Subtitle 2"/>
          <p:cNvSpPr txBox="1">
            <a:spLocks/>
          </p:cNvSpPr>
          <p:nvPr/>
        </p:nvSpPr>
        <p:spPr>
          <a:xfrm>
            <a:off x="16029160"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20" name="Subtitle 2"/>
          <p:cNvSpPr txBox="1">
            <a:spLocks/>
          </p:cNvSpPr>
          <p:nvPr/>
        </p:nvSpPr>
        <p:spPr>
          <a:xfrm>
            <a:off x="16043448"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grpSp>
        <p:nvGrpSpPr>
          <p:cNvPr id="4" name="Group 3"/>
          <p:cNvGrpSpPr/>
          <p:nvPr/>
        </p:nvGrpSpPr>
        <p:grpSpPr>
          <a:xfrm>
            <a:off x="11374006" y="5883110"/>
            <a:ext cx="1639164" cy="2435668"/>
            <a:chOff x="6638513" y="11099352"/>
            <a:chExt cx="1526473" cy="2268220"/>
          </a:xfrm>
        </p:grpSpPr>
        <p:sp>
          <p:nvSpPr>
            <p:cNvPr id="35" name="Freeform 594"/>
            <p:cNvSpPr>
              <a:spLocks noChangeArrowheads="1"/>
            </p:cNvSpPr>
            <p:nvPr/>
          </p:nvSpPr>
          <p:spPr bwMode="auto">
            <a:xfrm>
              <a:off x="6638513" y="11099352"/>
              <a:ext cx="1526473" cy="1601731"/>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36" name="Line 595"/>
            <p:cNvSpPr>
              <a:spLocks noChangeShapeType="1"/>
            </p:cNvSpPr>
            <p:nvPr/>
          </p:nvSpPr>
          <p:spPr bwMode="auto">
            <a:xfrm flipH="1" flipV="1">
              <a:off x="7133006" y="11959347"/>
              <a:ext cx="1289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7" name="Line 596"/>
            <p:cNvSpPr>
              <a:spLocks noChangeShapeType="1"/>
            </p:cNvSpPr>
            <p:nvPr/>
          </p:nvSpPr>
          <p:spPr bwMode="auto">
            <a:xfrm flipV="1">
              <a:off x="7541499" y="11959347"/>
              <a:ext cx="1074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8" name="Freeform 597"/>
            <p:cNvSpPr>
              <a:spLocks noChangeArrowheads="1"/>
            </p:cNvSpPr>
            <p:nvPr/>
          </p:nvSpPr>
          <p:spPr bwMode="auto">
            <a:xfrm>
              <a:off x="7143760" y="12013096"/>
              <a:ext cx="515990" cy="1074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9" name="Freeform 598"/>
            <p:cNvSpPr>
              <a:spLocks noChangeArrowheads="1"/>
            </p:cNvSpPr>
            <p:nvPr/>
          </p:nvSpPr>
          <p:spPr bwMode="auto">
            <a:xfrm>
              <a:off x="7004011" y="12701086"/>
              <a:ext cx="806239" cy="22574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0" name="Freeform 599"/>
            <p:cNvSpPr>
              <a:spLocks noChangeArrowheads="1"/>
            </p:cNvSpPr>
            <p:nvPr/>
          </p:nvSpPr>
          <p:spPr bwMode="auto">
            <a:xfrm>
              <a:off x="7068503" y="12926824"/>
              <a:ext cx="655747" cy="214999"/>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1" name="Freeform 600"/>
            <p:cNvSpPr>
              <a:spLocks noChangeArrowheads="1"/>
            </p:cNvSpPr>
            <p:nvPr/>
          </p:nvSpPr>
          <p:spPr bwMode="auto">
            <a:xfrm>
              <a:off x="7143760" y="13141823"/>
              <a:ext cx="515990" cy="225749"/>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grpSp>
        <p:nvGrpSpPr>
          <p:cNvPr id="5" name="Group 4"/>
          <p:cNvGrpSpPr/>
          <p:nvPr/>
        </p:nvGrpSpPr>
        <p:grpSpPr>
          <a:xfrm>
            <a:off x="17813558" y="6509264"/>
            <a:ext cx="1007842" cy="1236361"/>
            <a:chOff x="11164192" y="11099359"/>
            <a:chExt cx="1848977" cy="2268217"/>
          </a:xfrm>
        </p:grpSpPr>
        <p:sp>
          <p:nvSpPr>
            <p:cNvPr id="42" name="Freeform 601"/>
            <p:cNvSpPr>
              <a:spLocks noChangeArrowheads="1"/>
            </p:cNvSpPr>
            <p:nvPr/>
          </p:nvSpPr>
          <p:spPr bwMode="auto">
            <a:xfrm>
              <a:off x="11497435" y="11099359"/>
              <a:ext cx="1182484" cy="1236232"/>
            </a:xfrm>
            <a:custGeom>
              <a:avLst/>
              <a:gdLst>
                <a:gd name="T0" fmla="*/ 0 w 487"/>
                <a:gd name="T1" fmla="*/ 388 h 509"/>
                <a:gd name="T2" fmla="*/ 0 w 487"/>
                <a:gd name="T3" fmla="*/ 388 h 509"/>
                <a:gd name="T4" fmla="*/ 239 w 487"/>
                <a:gd name="T5" fmla="*/ 508 h 509"/>
                <a:gd name="T6" fmla="*/ 486 w 487"/>
                <a:gd name="T7" fmla="*/ 388 h 509"/>
                <a:gd name="T8" fmla="*/ 486 w 487"/>
                <a:gd name="T9" fmla="*/ 0 h 509"/>
                <a:gd name="T10" fmla="*/ 0 w 487"/>
                <a:gd name="T11" fmla="*/ 0 h 509"/>
                <a:gd name="T12" fmla="*/ 0 w 487"/>
                <a:gd name="T13" fmla="*/ 388 h 509"/>
              </a:gdLst>
              <a:ahLst/>
              <a:cxnLst>
                <a:cxn ang="0">
                  <a:pos x="T0" y="T1"/>
                </a:cxn>
                <a:cxn ang="0">
                  <a:pos x="T2" y="T3"/>
                </a:cxn>
                <a:cxn ang="0">
                  <a:pos x="T4" y="T5"/>
                </a:cxn>
                <a:cxn ang="0">
                  <a:pos x="T6" y="T7"/>
                </a:cxn>
                <a:cxn ang="0">
                  <a:pos x="T8" y="T9"/>
                </a:cxn>
                <a:cxn ang="0">
                  <a:pos x="T10" y="T11"/>
                </a:cxn>
                <a:cxn ang="0">
                  <a:pos x="T12" y="T13"/>
                </a:cxn>
              </a:cxnLst>
              <a:rect l="0" t="0" r="r" b="b"/>
              <a:pathLst>
                <a:path w="487" h="509">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3" name="Line 602"/>
            <p:cNvSpPr>
              <a:spLocks noChangeShapeType="1"/>
            </p:cNvSpPr>
            <p:nvPr/>
          </p:nvSpPr>
          <p:spPr bwMode="auto">
            <a:xfrm>
              <a:off x="11637188" y="13356818"/>
              <a:ext cx="870734" cy="10754"/>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Line 603"/>
            <p:cNvSpPr>
              <a:spLocks noChangeShapeType="1"/>
            </p:cNvSpPr>
            <p:nvPr/>
          </p:nvSpPr>
          <p:spPr bwMode="auto">
            <a:xfrm>
              <a:off x="12077921" y="12346339"/>
              <a:ext cx="10754" cy="1021237"/>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5" name="Freeform 604"/>
            <p:cNvSpPr>
              <a:spLocks noChangeArrowheads="1"/>
            </p:cNvSpPr>
            <p:nvPr/>
          </p:nvSpPr>
          <p:spPr bwMode="auto">
            <a:xfrm>
              <a:off x="11164192" y="11325101"/>
              <a:ext cx="333243" cy="333243"/>
            </a:xfrm>
            <a:custGeom>
              <a:avLst/>
              <a:gdLst>
                <a:gd name="T0" fmla="*/ 134 w 135"/>
                <a:gd name="T1" fmla="*/ 0 h 135"/>
                <a:gd name="T2" fmla="*/ 134 w 135"/>
                <a:gd name="T3" fmla="*/ 0 h 135"/>
                <a:gd name="T4" fmla="*/ 0 w 135"/>
                <a:gd name="T5" fmla="*/ 0 h 135"/>
                <a:gd name="T6" fmla="*/ 134 w 135"/>
                <a:gd name="T7" fmla="*/ 134 h 135"/>
              </a:gdLst>
              <a:ahLst/>
              <a:cxnLst>
                <a:cxn ang="0">
                  <a:pos x="T0" y="T1"/>
                </a:cxn>
                <a:cxn ang="0">
                  <a:pos x="T2" y="T3"/>
                </a:cxn>
                <a:cxn ang="0">
                  <a:pos x="T4" y="T5"/>
                </a:cxn>
                <a:cxn ang="0">
                  <a:pos x="T6" y="T7"/>
                </a:cxn>
              </a:cxnLst>
              <a:rect l="0" t="0" r="r" b="b"/>
              <a:pathLst>
                <a:path w="135" h="135">
                  <a:moveTo>
                    <a:pt x="134" y="0"/>
                  </a:moveTo>
                  <a:lnTo>
                    <a:pt x="134" y="0"/>
                  </a:lnTo>
                  <a:cubicBezTo>
                    <a:pt x="0" y="0"/>
                    <a:pt x="0" y="0"/>
                    <a:pt x="0" y="0"/>
                  </a:cubicBezTo>
                  <a:cubicBezTo>
                    <a:pt x="0" y="0"/>
                    <a:pt x="0" y="134"/>
                    <a:pt x="134"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6" name="Freeform 605"/>
            <p:cNvSpPr>
              <a:spLocks noChangeArrowheads="1"/>
            </p:cNvSpPr>
            <p:nvPr/>
          </p:nvSpPr>
          <p:spPr bwMode="auto">
            <a:xfrm>
              <a:off x="12679919" y="11325101"/>
              <a:ext cx="333250" cy="333243"/>
            </a:xfrm>
            <a:custGeom>
              <a:avLst/>
              <a:gdLst>
                <a:gd name="T0" fmla="*/ 0 w 135"/>
                <a:gd name="T1" fmla="*/ 0 h 135"/>
                <a:gd name="T2" fmla="*/ 0 w 135"/>
                <a:gd name="T3" fmla="*/ 0 h 135"/>
                <a:gd name="T4" fmla="*/ 134 w 135"/>
                <a:gd name="T5" fmla="*/ 0 h 135"/>
                <a:gd name="T6" fmla="*/ 0 w 135"/>
                <a:gd name="T7" fmla="*/ 134 h 135"/>
              </a:gdLst>
              <a:ahLst/>
              <a:cxnLst>
                <a:cxn ang="0">
                  <a:pos x="T0" y="T1"/>
                </a:cxn>
                <a:cxn ang="0">
                  <a:pos x="T2" y="T3"/>
                </a:cxn>
                <a:cxn ang="0">
                  <a:pos x="T4" y="T5"/>
                </a:cxn>
                <a:cxn ang="0">
                  <a:pos x="T6" y="T7"/>
                </a:cxn>
              </a:cxnLst>
              <a:rect l="0" t="0" r="r" b="b"/>
              <a:pathLst>
                <a:path w="135" h="135">
                  <a:moveTo>
                    <a:pt x="0" y="0"/>
                  </a:moveTo>
                  <a:lnTo>
                    <a:pt x="0" y="0"/>
                  </a:lnTo>
                  <a:cubicBezTo>
                    <a:pt x="134" y="0"/>
                    <a:pt x="134" y="0"/>
                    <a:pt x="134" y="0"/>
                  </a:cubicBezTo>
                  <a:cubicBezTo>
                    <a:pt x="134" y="0"/>
                    <a:pt x="134" y="134"/>
                    <a:pt x="0"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47" name="Freeform 582"/>
          <p:cNvSpPr>
            <a:spLocks noChangeArrowheads="1"/>
          </p:cNvSpPr>
          <p:nvPr/>
        </p:nvSpPr>
        <p:spPr bwMode="auto">
          <a:xfrm>
            <a:off x="5328054" y="6634866"/>
            <a:ext cx="1508687" cy="868204"/>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Tree>
    <p:extLst>
      <p:ext uri="{BB962C8B-B14F-4D97-AF65-F5344CB8AC3E}">
        <p14:creationId xmlns:p14="http://schemas.microsoft.com/office/powerpoint/2010/main" val="152098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9630"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6" name="TextBox 15"/>
          <p:cNvSpPr txBox="1"/>
          <p:nvPr/>
        </p:nvSpPr>
        <p:spPr>
          <a:xfrm>
            <a:off x="1759630"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7" name="TextBox 16"/>
          <p:cNvSpPr txBox="1"/>
          <p:nvPr/>
        </p:nvSpPr>
        <p:spPr>
          <a:xfrm>
            <a:off x="1759630"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8" name="TextBox 17"/>
          <p:cNvSpPr txBox="1"/>
          <p:nvPr/>
        </p:nvSpPr>
        <p:spPr>
          <a:xfrm>
            <a:off x="12385213"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9" name="TextBox 18"/>
          <p:cNvSpPr txBox="1"/>
          <p:nvPr/>
        </p:nvSpPr>
        <p:spPr>
          <a:xfrm>
            <a:off x="12385213"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20" name="TextBox 19"/>
          <p:cNvSpPr txBox="1"/>
          <p:nvPr/>
        </p:nvSpPr>
        <p:spPr>
          <a:xfrm>
            <a:off x="12385213"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9" name="TextBox 8"/>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Tree>
    <p:extLst>
      <p:ext uri="{BB962C8B-B14F-4D97-AF65-F5344CB8AC3E}">
        <p14:creationId xmlns:p14="http://schemas.microsoft.com/office/powerpoint/2010/main" val="573556837"/>
      </p:ext>
    </p:extLst>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TotalTime>
  <Words>660</Words>
  <Application>Microsoft Office PowerPoint</Application>
  <PresentationFormat>Custom</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vt:lpstr>
      <vt:lpstr>Montserrat Light</vt:lpstr>
      <vt:lpstr>Montserrat Semi</vt:lpstr>
      <vt:lpstr>Montserrat Ultra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Katherine Howison</cp:lastModifiedBy>
  <cp:revision>30</cp:revision>
  <dcterms:created xsi:type="dcterms:W3CDTF">2016-03-02T16:16:57Z</dcterms:created>
  <dcterms:modified xsi:type="dcterms:W3CDTF">2021-11-21T12:16:11Z</dcterms:modified>
</cp:coreProperties>
</file>