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8" r:id="rId11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4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4389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微軟正黑體"/>
                <a:cs typeface="微軟正黑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4007" y="70103"/>
            <a:ext cx="9013190" cy="6693534"/>
          </a:xfrm>
          <a:custGeom>
            <a:avLst/>
            <a:gdLst/>
            <a:ahLst/>
            <a:cxnLst/>
            <a:rect l="l" t="t" r="r" b="b"/>
            <a:pathLst>
              <a:path w="9013190" h="6693534">
                <a:moveTo>
                  <a:pt x="0" y="329946"/>
                </a:moveTo>
                <a:lnTo>
                  <a:pt x="4317" y="276421"/>
                </a:lnTo>
                <a:lnTo>
                  <a:pt x="16818" y="225649"/>
                </a:lnTo>
                <a:lnTo>
                  <a:pt x="36823" y="178307"/>
                </a:lnTo>
                <a:lnTo>
                  <a:pt x="63651" y="135075"/>
                </a:lnTo>
                <a:lnTo>
                  <a:pt x="96626" y="96631"/>
                </a:lnTo>
                <a:lnTo>
                  <a:pt x="135066" y="63654"/>
                </a:lnTo>
                <a:lnTo>
                  <a:pt x="178294" y="36824"/>
                </a:lnTo>
                <a:lnTo>
                  <a:pt x="225630" y="16818"/>
                </a:lnTo>
                <a:lnTo>
                  <a:pt x="276394" y="4317"/>
                </a:lnTo>
                <a:lnTo>
                  <a:pt x="329907" y="0"/>
                </a:lnTo>
                <a:lnTo>
                  <a:pt x="8682990" y="0"/>
                </a:lnTo>
                <a:lnTo>
                  <a:pt x="8736514" y="4317"/>
                </a:lnTo>
                <a:lnTo>
                  <a:pt x="8787286" y="16818"/>
                </a:lnTo>
                <a:lnTo>
                  <a:pt x="8834628" y="36824"/>
                </a:lnTo>
                <a:lnTo>
                  <a:pt x="8877860" y="63654"/>
                </a:lnTo>
                <a:lnTo>
                  <a:pt x="8916304" y="96631"/>
                </a:lnTo>
                <a:lnTo>
                  <a:pt x="8949281" y="135075"/>
                </a:lnTo>
                <a:lnTo>
                  <a:pt x="8976111" y="178307"/>
                </a:lnTo>
                <a:lnTo>
                  <a:pt x="8996117" y="225649"/>
                </a:lnTo>
                <a:lnTo>
                  <a:pt x="9008618" y="276421"/>
                </a:lnTo>
                <a:lnTo>
                  <a:pt x="9012936" y="329946"/>
                </a:lnTo>
                <a:lnTo>
                  <a:pt x="9012936" y="6363271"/>
                </a:lnTo>
                <a:lnTo>
                  <a:pt x="9008618" y="6416785"/>
                </a:lnTo>
                <a:lnTo>
                  <a:pt x="8996117" y="6467549"/>
                </a:lnTo>
                <a:lnTo>
                  <a:pt x="8976111" y="6514885"/>
                </a:lnTo>
                <a:lnTo>
                  <a:pt x="8949281" y="6558112"/>
                </a:lnTo>
                <a:lnTo>
                  <a:pt x="8916304" y="6596553"/>
                </a:lnTo>
                <a:lnTo>
                  <a:pt x="8877860" y="6629528"/>
                </a:lnTo>
                <a:lnTo>
                  <a:pt x="8834628" y="6656357"/>
                </a:lnTo>
                <a:lnTo>
                  <a:pt x="8787286" y="6676361"/>
                </a:lnTo>
                <a:lnTo>
                  <a:pt x="8736514" y="6688862"/>
                </a:lnTo>
                <a:lnTo>
                  <a:pt x="8682990" y="6693180"/>
                </a:lnTo>
                <a:lnTo>
                  <a:pt x="329907" y="6693180"/>
                </a:lnTo>
                <a:lnTo>
                  <a:pt x="276394" y="6688862"/>
                </a:lnTo>
                <a:lnTo>
                  <a:pt x="225630" y="6676361"/>
                </a:lnTo>
                <a:lnTo>
                  <a:pt x="178294" y="6656357"/>
                </a:lnTo>
                <a:lnTo>
                  <a:pt x="135066" y="6629528"/>
                </a:lnTo>
                <a:lnTo>
                  <a:pt x="96626" y="6596553"/>
                </a:lnTo>
                <a:lnTo>
                  <a:pt x="63651" y="6558112"/>
                </a:lnTo>
                <a:lnTo>
                  <a:pt x="36823" y="6514885"/>
                </a:lnTo>
                <a:lnTo>
                  <a:pt x="16818" y="6467549"/>
                </a:lnTo>
                <a:lnTo>
                  <a:pt x="4317" y="6416785"/>
                </a:lnTo>
                <a:lnTo>
                  <a:pt x="0" y="6363271"/>
                </a:lnTo>
                <a:lnTo>
                  <a:pt x="0" y="329946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665" y="6643"/>
                </a:lnTo>
                <a:lnTo>
                  <a:pt x="123545" y="25516"/>
                </a:lnTo>
                <a:lnTo>
                  <a:pt x="79830" y="55028"/>
                </a:lnTo>
                <a:lnTo>
                  <a:pt x="44106" y="93592"/>
                </a:lnTo>
                <a:lnTo>
                  <a:pt x="17964" y="139619"/>
                </a:lnTo>
                <a:lnTo>
                  <a:pt x="2992" y="191520"/>
                </a:lnTo>
                <a:lnTo>
                  <a:pt x="0" y="228600"/>
                </a:lnTo>
                <a:lnTo>
                  <a:pt x="757" y="247348"/>
                </a:lnTo>
                <a:lnTo>
                  <a:pt x="11654" y="300854"/>
                </a:lnTo>
                <a:lnTo>
                  <a:pt x="34249" y="349016"/>
                </a:lnTo>
                <a:lnTo>
                  <a:pt x="66955" y="390244"/>
                </a:lnTo>
                <a:lnTo>
                  <a:pt x="108183" y="422950"/>
                </a:lnTo>
                <a:lnTo>
                  <a:pt x="156345" y="445545"/>
                </a:lnTo>
                <a:lnTo>
                  <a:pt x="209851" y="456442"/>
                </a:lnTo>
                <a:lnTo>
                  <a:pt x="228600" y="457200"/>
                </a:lnTo>
                <a:lnTo>
                  <a:pt x="247348" y="456442"/>
                </a:lnTo>
                <a:lnTo>
                  <a:pt x="300854" y="445545"/>
                </a:lnTo>
                <a:lnTo>
                  <a:pt x="349016" y="422950"/>
                </a:lnTo>
                <a:lnTo>
                  <a:pt x="390244" y="390244"/>
                </a:lnTo>
                <a:lnTo>
                  <a:pt x="422950" y="349016"/>
                </a:lnTo>
                <a:lnTo>
                  <a:pt x="445545" y="300854"/>
                </a:lnTo>
                <a:lnTo>
                  <a:pt x="456442" y="247348"/>
                </a:lnTo>
                <a:lnTo>
                  <a:pt x="457200" y="228600"/>
                </a:lnTo>
                <a:lnTo>
                  <a:pt x="456442" y="209851"/>
                </a:lnTo>
                <a:lnTo>
                  <a:pt x="445545" y="156345"/>
                </a:lnTo>
                <a:lnTo>
                  <a:pt x="422950" y="108183"/>
                </a:lnTo>
                <a:lnTo>
                  <a:pt x="390244" y="66955"/>
                </a:lnTo>
                <a:lnTo>
                  <a:pt x="349016" y="34249"/>
                </a:lnTo>
                <a:lnTo>
                  <a:pt x="300854" y="11654"/>
                </a:lnTo>
                <a:lnTo>
                  <a:pt x="247348" y="757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4007" y="70103"/>
            <a:ext cx="9013190" cy="6693534"/>
          </a:xfrm>
          <a:custGeom>
            <a:avLst/>
            <a:gdLst/>
            <a:ahLst/>
            <a:cxnLst/>
            <a:rect l="l" t="t" r="r" b="b"/>
            <a:pathLst>
              <a:path w="9013190" h="6693534">
                <a:moveTo>
                  <a:pt x="0" y="329946"/>
                </a:moveTo>
                <a:lnTo>
                  <a:pt x="4317" y="276421"/>
                </a:lnTo>
                <a:lnTo>
                  <a:pt x="16818" y="225649"/>
                </a:lnTo>
                <a:lnTo>
                  <a:pt x="36823" y="178307"/>
                </a:lnTo>
                <a:lnTo>
                  <a:pt x="63651" y="135075"/>
                </a:lnTo>
                <a:lnTo>
                  <a:pt x="96626" y="96631"/>
                </a:lnTo>
                <a:lnTo>
                  <a:pt x="135066" y="63654"/>
                </a:lnTo>
                <a:lnTo>
                  <a:pt x="178294" y="36824"/>
                </a:lnTo>
                <a:lnTo>
                  <a:pt x="225630" y="16818"/>
                </a:lnTo>
                <a:lnTo>
                  <a:pt x="276394" y="4317"/>
                </a:lnTo>
                <a:lnTo>
                  <a:pt x="329907" y="0"/>
                </a:lnTo>
                <a:lnTo>
                  <a:pt x="8682990" y="0"/>
                </a:lnTo>
                <a:lnTo>
                  <a:pt x="8736514" y="4317"/>
                </a:lnTo>
                <a:lnTo>
                  <a:pt x="8787286" y="16818"/>
                </a:lnTo>
                <a:lnTo>
                  <a:pt x="8834628" y="36824"/>
                </a:lnTo>
                <a:lnTo>
                  <a:pt x="8877860" y="63654"/>
                </a:lnTo>
                <a:lnTo>
                  <a:pt x="8916304" y="96631"/>
                </a:lnTo>
                <a:lnTo>
                  <a:pt x="8949281" y="135075"/>
                </a:lnTo>
                <a:lnTo>
                  <a:pt x="8976111" y="178307"/>
                </a:lnTo>
                <a:lnTo>
                  <a:pt x="8996117" y="225649"/>
                </a:lnTo>
                <a:lnTo>
                  <a:pt x="9008618" y="276421"/>
                </a:lnTo>
                <a:lnTo>
                  <a:pt x="9012936" y="329946"/>
                </a:lnTo>
                <a:lnTo>
                  <a:pt x="9012936" y="6363271"/>
                </a:lnTo>
                <a:lnTo>
                  <a:pt x="9008618" y="6416785"/>
                </a:lnTo>
                <a:lnTo>
                  <a:pt x="8996117" y="6467549"/>
                </a:lnTo>
                <a:lnTo>
                  <a:pt x="8976111" y="6514884"/>
                </a:lnTo>
                <a:lnTo>
                  <a:pt x="8949281" y="6558112"/>
                </a:lnTo>
                <a:lnTo>
                  <a:pt x="8916304" y="6596553"/>
                </a:lnTo>
                <a:lnTo>
                  <a:pt x="8877860" y="6629527"/>
                </a:lnTo>
                <a:lnTo>
                  <a:pt x="8834628" y="6656356"/>
                </a:lnTo>
                <a:lnTo>
                  <a:pt x="8787286" y="6676360"/>
                </a:lnTo>
                <a:lnTo>
                  <a:pt x="8736514" y="6688861"/>
                </a:lnTo>
                <a:lnTo>
                  <a:pt x="8682990" y="6693179"/>
                </a:lnTo>
                <a:lnTo>
                  <a:pt x="329907" y="6693179"/>
                </a:lnTo>
                <a:lnTo>
                  <a:pt x="276394" y="6688861"/>
                </a:lnTo>
                <a:lnTo>
                  <a:pt x="225630" y="6676360"/>
                </a:lnTo>
                <a:lnTo>
                  <a:pt x="178294" y="6656356"/>
                </a:lnTo>
                <a:lnTo>
                  <a:pt x="135066" y="6629527"/>
                </a:lnTo>
                <a:lnTo>
                  <a:pt x="96626" y="6596553"/>
                </a:lnTo>
                <a:lnTo>
                  <a:pt x="63651" y="6558112"/>
                </a:lnTo>
                <a:lnTo>
                  <a:pt x="36823" y="6514884"/>
                </a:lnTo>
                <a:lnTo>
                  <a:pt x="16818" y="6467549"/>
                </a:lnTo>
                <a:lnTo>
                  <a:pt x="4317" y="6416785"/>
                </a:lnTo>
                <a:lnTo>
                  <a:pt x="0" y="6363271"/>
                </a:lnTo>
                <a:lnTo>
                  <a:pt x="0" y="32994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444" y="798933"/>
            <a:ext cx="7157110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696363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7581" y="1611506"/>
            <a:ext cx="8628837" cy="187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微軟正黑體"/>
                <a:cs typeface="微軟正黑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43433" y="6348568"/>
            <a:ext cx="260984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ta_@dblab.csie.ncku.edu.tw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ta_@dblab.csie.ncku.edu.t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31" y="70103"/>
            <a:ext cx="9012936" cy="66918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531" y="70103"/>
            <a:ext cx="9013190" cy="6692265"/>
          </a:xfrm>
          <a:custGeom>
            <a:avLst/>
            <a:gdLst/>
            <a:ahLst/>
            <a:cxnLst/>
            <a:rect l="l" t="t" r="r" b="b"/>
            <a:pathLst>
              <a:path w="9013190" h="6692265">
                <a:moveTo>
                  <a:pt x="0" y="329819"/>
                </a:moveTo>
                <a:lnTo>
                  <a:pt x="4317" y="276329"/>
                </a:lnTo>
                <a:lnTo>
                  <a:pt x="16815" y="225584"/>
                </a:lnTo>
                <a:lnTo>
                  <a:pt x="36816" y="178264"/>
                </a:lnTo>
                <a:lnTo>
                  <a:pt x="63640" y="135047"/>
                </a:lnTo>
                <a:lnTo>
                  <a:pt x="96608" y="96615"/>
                </a:lnTo>
                <a:lnTo>
                  <a:pt x="135042" y="63646"/>
                </a:lnTo>
                <a:lnTo>
                  <a:pt x="178261" y="36820"/>
                </a:lnTo>
                <a:lnTo>
                  <a:pt x="225587" y="16817"/>
                </a:lnTo>
                <a:lnTo>
                  <a:pt x="276341" y="4317"/>
                </a:lnTo>
                <a:lnTo>
                  <a:pt x="329844" y="0"/>
                </a:lnTo>
                <a:lnTo>
                  <a:pt x="8683117" y="0"/>
                </a:lnTo>
                <a:lnTo>
                  <a:pt x="8736606" y="4317"/>
                </a:lnTo>
                <a:lnTo>
                  <a:pt x="8787351" y="16817"/>
                </a:lnTo>
                <a:lnTo>
                  <a:pt x="8834671" y="36820"/>
                </a:lnTo>
                <a:lnTo>
                  <a:pt x="8877888" y="63646"/>
                </a:lnTo>
                <a:lnTo>
                  <a:pt x="8916320" y="96615"/>
                </a:lnTo>
                <a:lnTo>
                  <a:pt x="8949289" y="135047"/>
                </a:lnTo>
                <a:lnTo>
                  <a:pt x="8976115" y="178264"/>
                </a:lnTo>
                <a:lnTo>
                  <a:pt x="8996118" y="225584"/>
                </a:lnTo>
                <a:lnTo>
                  <a:pt x="9008618" y="276329"/>
                </a:lnTo>
                <a:lnTo>
                  <a:pt x="9012936" y="329819"/>
                </a:lnTo>
                <a:lnTo>
                  <a:pt x="9012936" y="6362026"/>
                </a:lnTo>
                <a:lnTo>
                  <a:pt x="9008618" y="6415529"/>
                </a:lnTo>
                <a:lnTo>
                  <a:pt x="8996118" y="6466283"/>
                </a:lnTo>
                <a:lnTo>
                  <a:pt x="8976115" y="6513609"/>
                </a:lnTo>
                <a:lnTo>
                  <a:pt x="8949289" y="6556829"/>
                </a:lnTo>
                <a:lnTo>
                  <a:pt x="8916320" y="6595262"/>
                </a:lnTo>
                <a:lnTo>
                  <a:pt x="8877888" y="6628230"/>
                </a:lnTo>
                <a:lnTo>
                  <a:pt x="8834671" y="6655054"/>
                </a:lnTo>
                <a:lnTo>
                  <a:pt x="8787351" y="6675055"/>
                </a:lnTo>
                <a:lnTo>
                  <a:pt x="8736606" y="6687554"/>
                </a:lnTo>
                <a:lnTo>
                  <a:pt x="8683117" y="6691871"/>
                </a:lnTo>
                <a:lnTo>
                  <a:pt x="329844" y="6691871"/>
                </a:lnTo>
                <a:lnTo>
                  <a:pt x="276341" y="6687554"/>
                </a:lnTo>
                <a:lnTo>
                  <a:pt x="225587" y="6675055"/>
                </a:lnTo>
                <a:lnTo>
                  <a:pt x="178261" y="6655054"/>
                </a:lnTo>
                <a:lnTo>
                  <a:pt x="135042" y="6628230"/>
                </a:lnTo>
                <a:lnTo>
                  <a:pt x="96608" y="6595262"/>
                </a:lnTo>
                <a:lnTo>
                  <a:pt x="63640" y="6556829"/>
                </a:lnTo>
                <a:lnTo>
                  <a:pt x="36816" y="6513609"/>
                </a:lnTo>
                <a:lnTo>
                  <a:pt x="16815" y="6466283"/>
                </a:lnTo>
                <a:lnTo>
                  <a:pt x="4317" y="6415529"/>
                </a:lnTo>
                <a:lnTo>
                  <a:pt x="0" y="6362026"/>
                </a:lnTo>
                <a:lnTo>
                  <a:pt x="0" y="329819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484" y="1517903"/>
            <a:ext cx="9022080" cy="1458595"/>
          </a:xfrm>
          <a:custGeom>
            <a:avLst/>
            <a:gdLst/>
            <a:ahLst/>
            <a:cxnLst/>
            <a:rect l="l" t="t" r="r" b="b"/>
            <a:pathLst>
              <a:path w="9022080" h="1458595">
                <a:moveTo>
                  <a:pt x="0" y="1458468"/>
                </a:moveTo>
                <a:lnTo>
                  <a:pt x="9022080" y="1458468"/>
                </a:lnTo>
                <a:lnTo>
                  <a:pt x="9022080" y="0"/>
                </a:lnTo>
                <a:lnTo>
                  <a:pt x="0" y="0"/>
                </a:lnTo>
                <a:lnTo>
                  <a:pt x="0" y="1458468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84" y="1395983"/>
            <a:ext cx="9022080" cy="121920"/>
          </a:xfrm>
          <a:custGeom>
            <a:avLst/>
            <a:gdLst/>
            <a:ahLst/>
            <a:cxnLst/>
            <a:rect l="l" t="t" r="r" b="b"/>
            <a:pathLst>
              <a:path w="9022080" h="121919">
                <a:moveTo>
                  <a:pt x="0" y="121920"/>
                </a:moveTo>
                <a:lnTo>
                  <a:pt x="9022080" y="121920"/>
                </a:lnTo>
                <a:lnTo>
                  <a:pt x="9022080" y="0"/>
                </a:lnTo>
                <a:lnTo>
                  <a:pt x="0" y="0"/>
                </a:lnTo>
                <a:lnTo>
                  <a:pt x="0" y="12192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484" y="2976372"/>
            <a:ext cx="9022080" cy="111760"/>
          </a:xfrm>
          <a:custGeom>
            <a:avLst/>
            <a:gdLst/>
            <a:ahLst/>
            <a:cxnLst/>
            <a:rect l="l" t="t" r="r" b="b"/>
            <a:pathLst>
              <a:path w="9022080" h="111760">
                <a:moveTo>
                  <a:pt x="0" y="111251"/>
                </a:moveTo>
                <a:lnTo>
                  <a:pt x="9022080" y="111251"/>
                </a:lnTo>
                <a:lnTo>
                  <a:pt x="9022080" y="0"/>
                </a:lnTo>
                <a:lnTo>
                  <a:pt x="0" y="0"/>
                </a:lnTo>
                <a:lnTo>
                  <a:pt x="0" y="111251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68220" y="1983014"/>
            <a:ext cx="561022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40" dirty="0">
                <a:solidFill>
                  <a:srgbClr val="FFFFFF"/>
                </a:solidFill>
                <a:latin typeface="微軟正黑體"/>
                <a:cs typeface="微軟正黑體"/>
              </a:rPr>
              <a:t>資料庫管理系統期末專題</a:t>
            </a:r>
            <a:endParaRPr sz="4000" dirty="0">
              <a:latin typeface="微軟正黑體"/>
              <a:cs typeface="微軟正黑體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93291" y="4193203"/>
            <a:ext cx="4938395" cy="1626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ea typeface="微軟正黑體" panose="020B0604030504040204" pitchFamily="34" charset="-120"/>
                <a:cs typeface="微軟正黑體"/>
              </a:rPr>
              <a:t>教授</a:t>
            </a:r>
            <a:r>
              <a:rPr sz="2000" b="1" dirty="0">
                <a:ea typeface="微軟正黑體" panose="020B0604030504040204" pitchFamily="34" charset="-120"/>
                <a:cs typeface="微軟正黑體"/>
              </a:rPr>
              <a:t>:</a:t>
            </a:r>
            <a:r>
              <a:rPr sz="2000" b="1" spc="-5" dirty="0">
                <a:ea typeface="微軟正黑體" panose="020B0604030504040204" pitchFamily="34" charset="-120"/>
                <a:cs typeface="微軟正黑體"/>
              </a:rPr>
              <a:t> 李強</a:t>
            </a:r>
            <a:endParaRPr sz="2000" b="1" dirty="0">
              <a:ea typeface="微軟正黑體" panose="020B0604030504040204" pitchFamily="34" charset="-120"/>
              <a:cs typeface="微軟正黑體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ea typeface="微軟正黑體" panose="020B0604030504040204" pitchFamily="34" charset="-120"/>
                <a:cs typeface="微軟正黑體"/>
              </a:rPr>
              <a:t>助教E</a:t>
            </a:r>
            <a:r>
              <a:rPr sz="2000" b="1" spc="-5" dirty="0">
                <a:ea typeface="微軟正黑體" panose="020B0604030504040204" pitchFamily="34" charset="-120"/>
                <a:cs typeface="微軟正黑體"/>
              </a:rPr>
              <a:t>-mai</a:t>
            </a:r>
            <a:r>
              <a:rPr sz="2000" b="1" spc="-10" dirty="0">
                <a:ea typeface="微軟正黑體" panose="020B0604030504040204" pitchFamily="34" charset="-120"/>
                <a:cs typeface="微軟正黑體"/>
              </a:rPr>
              <a:t>l</a:t>
            </a:r>
            <a:r>
              <a:rPr sz="2000" b="1" dirty="0">
                <a:ea typeface="微軟正黑體" panose="020B0604030504040204" pitchFamily="34" charset="-120"/>
                <a:cs typeface="微軟正黑體"/>
              </a:rPr>
              <a:t>:</a:t>
            </a:r>
          </a:p>
          <a:p>
            <a:pPr marL="923925">
              <a:lnSpc>
                <a:spcPct val="100000"/>
              </a:lnSpc>
              <a:spcBef>
                <a:spcPts val="229"/>
              </a:spcBef>
            </a:pPr>
            <a:r>
              <a:rPr lang="en-US" altLang="zh-TW" b="1" dirty="0">
                <a:ea typeface="微軟正黑體" panose="020B0604030504040204" pitchFamily="34" charset="-120"/>
                <a:hlinkClick r:id="rId5"/>
              </a:rPr>
              <a:t>ta_@dblab.csie.ncku.edu.tw</a:t>
            </a:r>
            <a:endParaRPr sz="2000" b="1" dirty="0">
              <a:ea typeface="微軟正黑體" panose="020B0604030504040204" pitchFamily="34" charset="-120"/>
              <a:cs typeface="Arial"/>
            </a:endParaRPr>
          </a:p>
          <a:p>
            <a:pPr marL="80645">
              <a:lnSpc>
                <a:spcPct val="100000"/>
              </a:lnSpc>
              <a:spcBef>
                <a:spcPts val="455"/>
              </a:spcBef>
            </a:pPr>
            <a:r>
              <a:rPr sz="1800" b="1" dirty="0" err="1">
                <a:ea typeface="微軟正黑體" panose="020B0604030504040204" pitchFamily="34" charset="-120"/>
                <a:cs typeface="微軟正黑體"/>
              </a:rPr>
              <a:t>DEM</a:t>
            </a:r>
            <a:r>
              <a:rPr sz="1800" b="1" spc="-5" dirty="0" err="1">
                <a:ea typeface="微軟正黑體" panose="020B0604030504040204" pitchFamily="34" charset="-120"/>
                <a:cs typeface="微軟正黑體"/>
              </a:rPr>
              <a:t>O</a:t>
            </a:r>
            <a:r>
              <a:rPr sz="1800" b="1" dirty="0" err="1">
                <a:ea typeface="微軟正黑體" panose="020B0604030504040204" pitchFamily="34" charset="-120"/>
                <a:cs typeface="微軟正黑體"/>
              </a:rPr>
              <a:t>地點</a:t>
            </a:r>
            <a:r>
              <a:rPr sz="1800" b="1" dirty="0">
                <a:ea typeface="微軟正黑體" panose="020B0604030504040204" pitchFamily="34" charset="-120"/>
                <a:cs typeface="微軟正黑體"/>
              </a:rPr>
              <a:t>：</a:t>
            </a:r>
          </a:p>
          <a:p>
            <a:pPr marL="927100">
              <a:lnSpc>
                <a:spcPct val="100000"/>
              </a:lnSpc>
              <a:spcBef>
                <a:spcPts val="500"/>
              </a:spcBef>
            </a:pPr>
            <a:r>
              <a:rPr sz="1800" b="1" dirty="0">
                <a:ea typeface="微軟正黑體" panose="020B0604030504040204" pitchFamily="34" charset="-120"/>
                <a:cs typeface="微軟正黑體"/>
              </a:rPr>
              <a:t>資訊新館</a:t>
            </a:r>
            <a:r>
              <a:rPr sz="1800" b="1" spc="-10" dirty="0">
                <a:ea typeface="微軟正黑體" panose="020B0604030504040204" pitchFamily="34" charset="-120"/>
                <a:cs typeface="微軟正黑體"/>
              </a:rPr>
              <a:t>3F</a:t>
            </a:r>
            <a:r>
              <a:rPr sz="1800" b="1" spc="-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800" b="1" spc="-15" dirty="0">
                <a:ea typeface="微軟正黑體" panose="020B0604030504040204" pitchFamily="34" charset="-120"/>
                <a:cs typeface="微軟正黑體"/>
              </a:rPr>
              <a:t>65302</a:t>
            </a:r>
            <a:r>
              <a:rPr sz="1800" b="1" spc="-3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800" b="1" dirty="0">
                <a:ea typeface="微軟正黑體" panose="020B0604030504040204" pitchFamily="34" charset="-120"/>
                <a:cs typeface="微軟正黑體"/>
              </a:rPr>
              <a:t>高等資料系統實驗室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8E5787-4101-4CF2-ABA6-E23D3D74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444" y="257087"/>
            <a:ext cx="7157110" cy="492443"/>
          </a:xfrm>
        </p:spPr>
        <p:txBody>
          <a:bodyPr/>
          <a:lstStyle/>
          <a:p>
            <a:r>
              <a:rPr lang="en-US" altLang="zh-TW" sz="3200" b="1" spc="-5" dirty="0">
                <a:solidFill>
                  <a:srgbClr val="6A6262"/>
                </a:solidFill>
                <a:latin typeface="+mn-lt"/>
                <a:ea typeface="微軟正黑體" panose="020B0604030504040204" pitchFamily="34" charset="-120"/>
              </a:rPr>
              <a:t>P</a:t>
            </a:r>
            <a:r>
              <a:rPr lang="en-US" altLang="zh-TW" sz="3200" b="1" spc="-65" dirty="0">
                <a:solidFill>
                  <a:srgbClr val="6A6262"/>
                </a:solidFill>
                <a:latin typeface="+mn-lt"/>
                <a:ea typeface="微軟正黑體" panose="020B0604030504040204" pitchFamily="34" charset="-120"/>
              </a:rPr>
              <a:t>r</a:t>
            </a:r>
            <a:r>
              <a:rPr lang="en-US" altLang="zh-TW" sz="3200" b="1" dirty="0">
                <a:solidFill>
                  <a:srgbClr val="6A6262"/>
                </a:solidFill>
                <a:latin typeface="+mn-lt"/>
                <a:ea typeface="微軟正黑體" panose="020B0604030504040204" pitchFamily="34" charset="-120"/>
              </a:rPr>
              <a:t>oject</a:t>
            </a:r>
            <a:r>
              <a:rPr lang="en-US" altLang="zh-TW" sz="3200" b="1" spc="-25" dirty="0">
                <a:solidFill>
                  <a:srgbClr val="6A6262"/>
                </a:solidFill>
                <a:latin typeface="+mn-lt"/>
                <a:ea typeface="微軟正黑體" panose="020B0604030504040204" pitchFamily="34" charset="-120"/>
              </a:rPr>
              <a:t> </a:t>
            </a:r>
            <a:r>
              <a:rPr lang="zh-TW" altLang="en-US" sz="3200" b="1" dirty="0">
                <a:solidFill>
                  <a:srgbClr val="6A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繳交注意事項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987E17-A380-4906-A530-8BBD7BAE6251}"/>
              </a:ext>
            </a:extLst>
          </p:cNvPr>
          <p:cNvSpPr/>
          <p:nvPr/>
        </p:nvSpPr>
        <p:spPr>
          <a:xfrm>
            <a:off x="838200" y="1066800"/>
            <a:ext cx="807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0070C0"/>
                </a:solidFill>
                <a:ea typeface="微軟正黑體" panose="020B0604030504040204" pitchFamily="34" charset="-120"/>
              </a:rPr>
              <a:t>[</a:t>
            </a:r>
            <a:r>
              <a:rPr lang="zh-TW" altLang="en-US" sz="2400" b="1" dirty="0">
                <a:solidFill>
                  <a:srgbClr val="0070C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0070C0"/>
                </a:solidFill>
                <a:ea typeface="微軟正黑體" panose="020B0604030504040204" pitchFamily="34" charset="-120"/>
              </a:rPr>
              <a:t>Project 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繳交內容</a:t>
            </a: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400" b="1" dirty="0"/>
              <a:t>Program </a:t>
            </a:r>
            <a:r>
              <a:rPr lang="en-US" altLang="zh-TW" sz="2400" b="1" dirty="0">
                <a:solidFill>
                  <a:srgbClr val="FF0000"/>
                </a:solidFill>
              </a:rPr>
              <a:t>Source Code </a:t>
            </a:r>
            <a:r>
              <a:rPr lang="en-US" altLang="zh-TW" sz="2400" b="1" dirty="0"/>
              <a:t>with Clear Explanations</a:t>
            </a:r>
            <a:r>
              <a:rPr lang="zh-TW" altLang="en-US" sz="2400" b="1" dirty="0"/>
              <a:t> </a:t>
            </a:r>
            <a:endParaRPr lang="en-US" altLang="zh-TW" sz="2400" b="1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2400" b="1" dirty="0"/>
              <a:t>Executable file</a:t>
            </a:r>
            <a:r>
              <a:rPr lang="zh-TW" altLang="en-US" sz="2400" b="1" dirty="0"/>
              <a:t> </a:t>
            </a:r>
            <a:endParaRPr lang="en-US" altLang="zh-TW" sz="2400" b="1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2400" b="1" dirty="0"/>
              <a:t>Document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需包含評分標準要求的內容。</a:t>
            </a:r>
          </a:p>
          <a:p>
            <a:endParaRPr lang="en-US" altLang="zh-TW" dirty="0"/>
          </a:p>
          <a:p>
            <a:r>
              <a:rPr lang="en-US" altLang="zh-TW" sz="2400" b="1" dirty="0">
                <a:solidFill>
                  <a:srgbClr val="0070C0"/>
                </a:solidFill>
                <a:ea typeface="微軟正黑體" panose="020B0604030504040204" pitchFamily="34" charset="-120"/>
              </a:rPr>
              <a:t>[</a:t>
            </a:r>
            <a:r>
              <a:rPr lang="zh-TW" altLang="en-US" sz="2400" b="1" dirty="0">
                <a:solidFill>
                  <a:srgbClr val="0070C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0070C0"/>
                </a:solidFill>
                <a:ea typeface="微軟正黑體" panose="020B0604030504040204" pitchFamily="34" charset="-120"/>
              </a:rPr>
              <a:t>DEMO</a:t>
            </a:r>
            <a:r>
              <a:rPr lang="zh-TW" altLang="en-US" sz="2400" b="1" dirty="0">
                <a:solidFill>
                  <a:srgbClr val="0070C0"/>
                </a:solidFill>
                <a:ea typeface="微軟正黑體" panose="020B0604030504040204" pitchFamily="34" charset="-120"/>
              </a:rPr>
              <a:t>注意事項 </a:t>
            </a:r>
            <a:r>
              <a:rPr lang="en-US" altLang="zh-TW" sz="2400" b="1" dirty="0">
                <a:solidFill>
                  <a:srgbClr val="0070C0"/>
                </a:solidFill>
                <a:ea typeface="微軟正黑體" panose="020B0604030504040204" pitchFamily="34" charset="-120"/>
              </a:rPr>
              <a:t>]</a:t>
            </a:r>
          </a:p>
          <a:p>
            <a:endParaRPr lang="en-US" altLang="zh-TW" sz="2400" b="1" dirty="0">
              <a:ea typeface="微軟正黑體" panose="020B0604030504040204" pitchFamily="34" charset="-120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ea typeface="微軟正黑體" panose="020B0604030504040204" pitchFamily="34" charset="-120"/>
              </a:rPr>
              <a:t>時間登記</a:t>
            </a:r>
            <a:r>
              <a:rPr lang="en-US" altLang="zh-TW" b="1" dirty="0"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微軟正黑體" panose="020B0604030504040204" pitchFamily="34" charset="-120"/>
              </a:rPr>
              <a:t>6/2(</a:t>
            </a:r>
            <a:r>
              <a:rPr lang="zh-TW" altLang="en-US" b="1" dirty="0">
                <a:solidFill>
                  <a:srgbClr val="FF0000"/>
                </a:solidFill>
                <a:ea typeface="微軟正黑體" panose="020B0604030504040204" pitchFamily="34" charset="-120"/>
              </a:rPr>
              <a:t>三</a:t>
            </a:r>
            <a:r>
              <a:rPr lang="en-US" altLang="zh-TW" b="1" dirty="0">
                <a:solidFill>
                  <a:srgbClr val="FF0000"/>
                </a:solidFill>
                <a:ea typeface="微軟正黑體" panose="020B0604030504040204" pitchFamily="34" charset="-120"/>
              </a:rPr>
              <a:t>) 00:00 </a:t>
            </a:r>
            <a:r>
              <a:rPr lang="zh-TW" altLang="en-US" b="1" dirty="0">
                <a:solidFill>
                  <a:srgbClr val="FF0000"/>
                </a:solidFill>
                <a:ea typeface="微軟正黑體" panose="020B0604030504040204" pitchFamily="34" charset="-120"/>
              </a:rPr>
              <a:t>－ </a:t>
            </a:r>
            <a:r>
              <a:rPr lang="en-US" altLang="zh-TW" b="1" dirty="0">
                <a:solidFill>
                  <a:srgbClr val="FF0000"/>
                </a:solidFill>
                <a:ea typeface="微軟正黑體" panose="020B0604030504040204" pitchFamily="34" charset="-120"/>
              </a:rPr>
              <a:t>6/9(</a:t>
            </a:r>
            <a:r>
              <a:rPr lang="zh-TW" altLang="en-US" b="1" dirty="0">
                <a:solidFill>
                  <a:srgbClr val="FF0000"/>
                </a:solidFill>
                <a:ea typeface="微軟正黑體" panose="020B0604030504040204" pitchFamily="34" charset="-120"/>
              </a:rPr>
              <a:t>三</a:t>
            </a:r>
            <a:r>
              <a:rPr lang="en-US" altLang="zh-TW" b="1" dirty="0">
                <a:solidFill>
                  <a:srgbClr val="FF0000"/>
                </a:solidFill>
                <a:ea typeface="微軟正黑體" panose="020B0604030504040204" pitchFamily="34" charset="-120"/>
              </a:rPr>
              <a:t>) 23:59</a:t>
            </a: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zh-TW" altLang="en-US" b="1" dirty="0">
              <a:ea typeface="微軟正黑體" panose="020B0604030504040204" pitchFamily="34" charset="-120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zh-TW" b="1" dirty="0">
                <a:ea typeface="微軟正黑體" panose="020B0604030504040204" pitchFamily="34" charset="-120"/>
              </a:rPr>
              <a:t>DEMO</a:t>
            </a:r>
            <a:r>
              <a:rPr lang="zh-TW" altLang="en-US" b="1" dirty="0">
                <a:ea typeface="微軟正黑體" panose="020B0604030504040204" pitchFamily="34" charset="-120"/>
              </a:rPr>
              <a:t>日期</a:t>
            </a:r>
            <a:r>
              <a:rPr lang="en-US" altLang="zh-TW" b="1" dirty="0"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微軟正黑體" panose="020B0604030504040204" pitchFamily="34" charset="-120"/>
              </a:rPr>
              <a:t>6/16(</a:t>
            </a:r>
            <a:r>
              <a:rPr lang="zh-TW" altLang="en-US" b="1" dirty="0">
                <a:solidFill>
                  <a:srgbClr val="FF0000"/>
                </a:solidFill>
                <a:ea typeface="微軟正黑體" panose="020B0604030504040204" pitchFamily="34" charset="-120"/>
              </a:rPr>
              <a:t>三</a:t>
            </a:r>
            <a:r>
              <a:rPr lang="en-US" altLang="zh-TW" b="1" dirty="0">
                <a:solidFill>
                  <a:srgbClr val="FF0000"/>
                </a:solidFill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solidFill>
                  <a:srgbClr val="FF0000"/>
                </a:solidFill>
                <a:ea typeface="微軟正黑體" panose="020B0604030504040204" pitchFamily="34" charset="-120"/>
              </a:rPr>
              <a:t> － </a:t>
            </a:r>
            <a:r>
              <a:rPr lang="en-US" altLang="zh-TW" b="1" dirty="0">
                <a:solidFill>
                  <a:srgbClr val="FF0000"/>
                </a:solidFill>
                <a:ea typeface="微軟正黑體" panose="020B0604030504040204" pitchFamily="34" charset="-120"/>
              </a:rPr>
              <a:t>6/18(</a:t>
            </a:r>
            <a:r>
              <a:rPr lang="zh-TW" altLang="en-US" b="1" dirty="0">
                <a:solidFill>
                  <a:srgbClr val="FF0000"/>
                </a:solidFill>
                <a:ea typeface="微軟正黑體" panose="020B0604030504040204" pitchFamily="34" charset="-120"/>
              </a:rPr>
              <a:t>五</a:t>
            </a:r>
            <a:r>
              <a:rPr lang="en-US" altLang="zh-TW" b="1" dirty="0">
                <a:solidFill>
                  <a:srgbClr val="FF0000"/>
                </a:solidFill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solidFill>
                  <a:srgbClr val="FF0000"/>
                </a:solidFill>
                <a:ea typeface="微軟正黑體" panose="020B0604030504040204" pitchFamily="34" charset="-120"/>
              </a:rPr>
              <a:t> ，時間</a:t>
            </a:r>
            <a:r>
              <a:rPr lang="en-US" altLang="zh-TW" b="1" dirty="0">
                <a:solidFill>
                  <a:srgbClr val="FF0000"/>
                </a:solidFill>
                <a:ea typeface="微軟正黑體" panose="020B0604030504040204" pitchFamily="34" charset="-120"/>
              </a:rPr>
              <a:t>14:00</a:t>
            </a:r>
            <a:r>
              <a:rPr lang="zh-TW" altLang="en-US" b="1" dirty="0">
                <a:solidFill>
                  <a:srgbClr val="FF0000"/>
                </a:solidFill>
                <a:ea typeface="微軟正黑體" panose="020B0604030504040204" pitchFamily="34" charset="-120"/>
              </a:rPr>
              <a:t>－</a:t>
            </a:r>
            <a:r>
              <a:rPr lang="en-US" altLang="zh-TW" b="1" dirty="0">
                <a:solidFill>
                  <a:srgbClr val="FF0000"/>
                </a:solidFill>
                <a:ea typeface="微軟正黑體" panose="020B0604030504040204" pitchFamily="34" charset="-120"/>
              </a:rPr>
              <a:t>17:00</a:t>
            </a:r>
            <a:r>
              <a:rPr lang="zh-TW" altLang="en-US" b="1" dirty="0">
                <a:solidFill>
                  <a:srgbClr val="FF0000"/>
                </a:solidFill>
                <a:ea typeface="微軟正黑體" panose="020B0604030504040204" pitchFamily="34" charset="-120"/>
              </a:rPr>
              <a:t>  </a:t>
            </a:r>
            <a:endParaRPr lang="en-US" altLang="zh-TW" b="1" dirty="0">
              <a:solidFill>
                <a:srgbClr val="FF0000"/>
              </a:solidFill>
              <a:ea typeface="微軟正黑體" panose="020B0604030504040204" pitchFamily="34" charset="-120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zh-TW" altLang="en-US" b="1" dirty="0">
              <a:ea typeface="微軟正黑體" panose="020B0604030504040204" pitchFamily="34" charset="-120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rgbClr val="FF0000"/>
                </a:solidFill>
                <a:ea typeface="微軟正黑體" panose="020B0604030504040204" pitchFamily="34" charset="-120"/>
              </a:rPr>
              <a:t>當天中午</a:t>
            </a:r>
            <a:r>
              <a:rPr lang="en-US" altLang="zh-TW" b="1" dirty="0">
                <a:solidFill>
                  <a:srgbClr val="FF0000"/>
                </a:solidFill>
                <a:ea typeface="微軟正黑體" panose="020B0604030504040204" pitchFamily="34" charset="-120"/>
              </a:rPr>
              <a:t>12:00</a:t>
            </a:r>
            <a:r>
              <a:rPr lang="zh-TW" altLang="en-US" b="1" dirty="0">
                <a:solidFill>
                  <a:srgbClr val="FF0000"/>
                </a:solidFill>
                <a:ea typeface="微軟正黑體" panose="020B0604030504040204" pitchFamily="34" charset="-120"/>
              </a:rPr>
              <a:t>前，請將</a:t>
            </a:r>
            <a:r>
              <a:rPr lang="en-US" altLang="zh-TW" b="1" dirty="0">
                <a:solidFill>
                  <a:srgbClr val="FF0000"/>
                </a:solidFill>
                <a:ea typeface="微軟正黑體" panose="020B0604030504040204" pitchFamily="34" charset="-120"/>
              </a:rPr>
              <a:t>Project</a:t>
            </a:r>
            <a:r>
              <a:rPr lang="zh-TW" altLang="en-US" b="1" dirty="0">
                <a:solidFill>
                  <a:srgbClr val="FF0000"/>
                </a:solidFill>
                <a:ea typeface="微軟正黑體" panose="020B0604030504040204" pitchFamily="34" charset="-120"/>
              </a:rPr>
              <a:t>內容寄至</a:t>
            </a:r>
            <a:r>
              <a:rPr lang="zh-TW" altLang="en-US" b="1" dirty="0">
                <a:solidFill>
                  <a:srgbClr val="FF0000"/>
                </a:solidFill>
                <a:ea typeface="微軟正黑體" panose="020B0604030504040204" pitchFamily="34" charset="-120"/>
                <a:hlinkClick r:id="rId2"/>
              </a:rPr>
              <a:t>助教信箱</a:t>
            </a:r>
            <a:r>
              <a:rPr lang="zh-TW" altLang="en-US" b="1" dirty="0">
                <a:solidFill>
                  <a:srgbClr val="FF0000"/>
                </a:solidFill>
                <a:ea typeface="微軟正黑體" panose="020B0604030504040204" pitchFamily="34" charset="-120"/>
              </a:rPr>
              <a:t>。</a:t>
            </a:r>
            <a:endParaRPr lang="en-US" altLang="zh-TW" b="1" dirty="0">
              <a:solidFill>
                <a:srgbClr val="FF0000"/>
              </a:solidFill>
              <a:ea typeface="微軟正黑體" panose="020B0604030504040204" pitchFamily="34" charset="-120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zh-TW" b="1" dirty="0">
              <a:solidFill>
                <a:srgbClr val="FF0000"/>
              </a:solidFill>
              <a:ea typeface="微軟正黑體" panose="020B0604030504040204" pitchFamily="34" charset="-120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rgbClr val="FF0000"/>
                </a:solidFill>
                <a:ea typeface="微軟正黑體" panose="020B0604030504040204" pitchFamily="34" charset="-120"/>
              </a:rPr>
              <a:t>請同學自行攜帶筆電進行現場</a:t>
            </a:r>
            <a:r>
              <a:rPr lang="en-US" altLang="zh-TW" b="1" dirty="0">
                <a:solidFill>
                  <a:srgbClr val="FF0000"/>
                </a:solidFill>
                <a:ea typeface="微軟正黑體" panose="020B0604030504040204" pitchFamily="34" charset="-120"/>
              </a:rPr>
              <a:t>DEMO</a:t>
            </a:r>
            <a:r>
              <a:rPr lang="zh-TW" altLang="en-US" b="1" dirty="0">
                <a:solidFill>
                  <a:srgbClr val="FF0000"/>
                </a:solidFill>
                <a:ea typeface="微軟正黑體" panose="020B0604030504040204" pitchFamily="34" charset="-120"/>
              </a:rPr>
              <a:t>（助教會在同學的電腦上測試）</a:t>
            </a:r>
            <a:endParaRPr lang="en-US" altLang="zh-TW" b="1" dirty="0">
              <a:solidFill>
                <a:srgbClr val="FF0000"/>
              </a:solidFill>
              <a:ea typeface="微軟正黑體" panose="020B0604030504040204" pitchFamily="34" charset="-120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zh-TW" b="1" dirty="0">
              <a:ea typeface="微軟正黑體" panose="020B0604030504040204" pitchFamily="34" charset="-120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ea typeface="微軟正黑體" panose="020B0604030504040204" pitchFamily="34" charset="-120"/>
              </a:rPr>
              <a:t>如有疑問，請來信助教信箱。</a:t>
            </a:r>
            <a:endParaRPr lang="en-US" altLang="zh-TW" b="1" dirty="0">
              <a:ea typeface="微軟正黑體" panose="020B0604030504040204" pitchFamily="34" charset="-120"/>
            </a:endParaRPr>
          </a:p>
          <a:p>
            <a:endParaRPr lang="en-US" altLang="zh-TW" b="1" dirty="0">
              <a:solidFill>
                <a:srgbClr val="FF0000"/>
              </a:solidFill>
              <a:ea typeface="微軟正黑體" panose="020B0604030504040204" pitchFamily="34" charset="-120"/>
            </a:endParaRPr>
          </a:p>
          <a:p>
            <a:r>
              <a:rPr lang="en-US" altLang="zh-TW" b="1" dirty="0">
                <a:ea typeface="微軟正黑體" panose="020B0604030504040204" pitchFamily="34" charset="-120"/>
              </a:rPr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971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98933"/>
            <a:ext cx="7157110" cy="604618"/>
          </a:xfrm>
          <a:prstGeom prst="rect">
            <a:avLst/>
          </a:prstGeom>
        </p:spPr>
        <p:txBody>
          <a:bodyPr vert="horz" wrap="square" lIns="0" tIns="52671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z="3600" b="1" dirty="0">
                <a:latin typeface="微軟正黑體"/>
                <a:cs typeface="微軟正黑體"/>
              </a:rPr>
              <a:t>資料庫系統導論期末專題</a:t>
            </a:r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665" y="6643"/>
                </a:lnTo>
                <a:lnTo>
                  <a:pt x="123545" y="25516"/>
                </a:lnTo>
                <a:lnTo>
                  <a:pt x="79830" y="55028"/>
                </a:lnTo>
                <a:lnTo>
                  <a:pt x="44106" y="93592"/>
                </a:lnTo>
                <a:lnTo>
                  <a:pt x="17964" y="139619"/>
                </a:lnTo>
                <a:lnTo>
                  <a:pt x="2992" y="191520"/>
                </a:lnTo>
                <a:lnTo>
                  <a:pt x="0" y="228600"/>
                </a:lnTo>
                <a:lnTo>
                  <a:pt x="757" y="247348"/>
                </a:lnTo>
                <a:lnTo>
                  <a:pt x="11654" y="300854"/>
                </a:lnTo>
                <a:lnTo>
                  <a:pt x="34249" y="349016"/>
                </a:lnTo>
                <a:lnTo>
                  <a:pt x="66955" y="390244"/>
                </a:lnTo>
                <a:lnTo>
                  <a:pt x="108183" y="422950"/>
                </a:lnTo>
                <a:lnTo>
                  <a:pt x="156345" y="445545"/>
                </a:lnTo>
                <a:lnTo>
                  <a:pt x="209851" y="456442"/>
                </a:lnTo>
                <a:lnTo>
                  <a:pt x="228600" y="457200"/>
                </a:lnTo>
                <a:lnTo>
                  <a:pt x="247348" y="456442"/>
                </a:lnTo>
                <a:lnTo>
                  <a:pt x="300854" y="445545"/>
                </a:lnTo>
                <a:lnTo>
                  <a:pt x="349016" y="422950"/>
                </a:lnTo>
                <a:lnTo>
                  <a:pt x="390244" y="390244"/>
                </a:lnTo>
                <a:lnTo>
                  <a:pt x="422950" y="349016"/>
                </a:lnTo>
                <a:lnTo>
                  <a:pt x="445545" y="300854"/>
                </a:lnTo>
                <a:lnTo>
                  <a:pt x="456442" y="247348"/>
                </a:lnTo>
                <a:lnTo>
                  <a:pt x="457200" y="228600"/>
                </a:lnTo>
                <a:lnTo>
                  <a:pt x="456442" y="209851"/>
                </a:lnTo>
                <a:lnTo>
                  <a:pt x="445545" y="156345"/>
                </a:lnTo>
                <a:lnTo>
                  <a:pt x="422950" y="108183"/>
                </a:lnTo>
                <a:lnTo>
                  <a:pt x="390244" y="66955"/>
                </a:lnTo>
                <a:lnTo>
                  <a:pt x="349016" y="34249"/>
                </a:lnTo>
                <a:lnTo>
                  <a:pt x="300854" y="11654"/>
                </a:lnTo>
                <a:lnTo>
                  <a:pt x="247348" y="757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0" y="1558441"/>
            <a:ext cx="8628837" cy="1538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8034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b="1" spc="-160" dirty="0">
                <a:solidFill>
                  <a:srgbClr val="0070C0"/>
                </a:solidFill>
                <a:latin typeface="+mn-lt"/>
                <a:cs typeface="Times New Roman"/>
              </a:rPr>
              <a:t> </a:t>
            </a:r>
            <a:r>
              <a:rPr sz="2400" b="1" dirty="0">
                <a:solidFill>
                  <a:srgbClr val="0070C0"/>
                </a:solidFill>
                <a:latin typeface="+mn-lt"/>
              </a:rPr>
              <a:t>目標</a:t>
            </a:r>
            <a:endParaRPr sz="2400" b="1" dirty="0">
              <a:solidFill>
                <a:srgbClr val="0070C0"/>
              </a:solidFill>
              <a:latin typeface="+mn-lt"/>
              <a:cs typeface="Times New Roman"/>
            </a:endParaRPr>
          </a:p>
          <a:p>
            <a:pPr marL="1050290" indent="-285750">
              <a:lnSpc>
                <a:spcPct val="100000"/>
              </a:lnSpc>
              <a:spcBef>
                <a:spcPts val="940"/>
              </a:spcBef>
              <a:buFont typeface="Arial" panose="020B0604020202020204" pitchFamily="34" charset="0"/>
              <a:buChar char="•"/>
            </a:pPr>
            <a:r>
              <a:rPr b="1" dirty="0" err="1">
                <a:latin typeface="+mn-lt"/>
              </a:rPr>
              <a:t>學習使用</a:t>
            </a:r>
            <a:r>
              <a:rPr b="1" spc="-10" dirty="0" err="1">
                <a:latin typeface="+mn-lt"/>
                <a:cs typeface="微軟正黑體"/>
              </a:rPr>
              <a:t>S</a:t>
            </a:r>
            <a:r>
              <a:rPr b="1" dirty="0" err="1">
                <a:latin typeface="+mn-lt"/>
                <a:cs typeface="微軟正黑體"/>
              </a:rPr>
              <a:t>Q</a:t>
            </a:r>
            <a:r>
              <a:rPr b="1" spc="-5" dirty="0" err="1">
                <a:latin typeface="+mn-lt"/>
                <a:cs typeface="微軟正黑體"/>
              </a:rPr>
              <a:t>L</a:t>
            </a:r>
            <a:r>
              <a:rPr b="1" dirty="0" err="1">
                <a:latin typeface="+mn-lt"/>
              </a:rPr>
              <a:t>指令</a:t>
            </a:r>
            <a:endParaRPr sz="1700" b="1" dirty="0">
              <a:latin typeface="+mn-lt"/>
              <a:cs typeface="微軟正黑體"/>
            </a:endParaRPr>
          </a:p>
          <a:p>
            <a:pPr marL="1107440" marR="5080" indent="-342900">
              <a:lnSpc>
                <a:spcPct val="120100"/>
              </a:lnSpc>
              <a:spcBef>
                <a:spcPts val="405"/>
              </a:spcBef>
              <a:buFont typeface="Arial" panose="020B0604020202020204" pitchFamily="34" charset="0"/>
              <a:buChar char="•"/>
            </a:pPr>
            <a:r>
              <a:rPr lang="zh-TW" altLang="en-US" b="1" spc="-5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b="1" spc="-5" dirty="0" err="1">
                <a:latin typeface="+mn-lt"/>
              </a:rPr>
              <a:t>現成資料庫</a:t>
            </a:r>
            <a:r>
              <a:rPr b="1" dirty="0">
                <a:latin typeface="+mn-lt"/>
                <a:cs typeface="微軟正黑體"/>
              </a:rPr>
              <a:t>(</a:t>
            </a:r>
            <a:r>
              <a:rPr b="1" spc="-20" dirty="0">
                <a:latin typeface="+mn-lt"/>
                <a:cs typeface="微軟正黑體"/>
              </a:rPr>
              <a:t>M</a:t>
            </a:r>
            <a:r>
              <a:rPr b="1" dirty="0">
                <a:latin typeface="+mn-lt"/>
              </a:rPr>
              <a:t>y</a:t>
            </a:r>
            <a:r>
              <a:rPr b="1" spc="-20" dirty="0">
                <a:latin typeface="+mn-lt"/>
              </a:rPr>
              <a:t>S</a:t>
            </a:r>
            <a:r>
              <a:rPr b="1" dirty="0">
                <a:latin typeface="+mn-lt"/>
              </a:rPr>
              <a:t>Q</a:t>
            </a:r>
            <a:r>
              <a:rPr b="1" spc="-10" dirty="0">
                <a:latin typeface="+mn-lt"/>
              </a:rPr>
              <a:t>L</a:t>
            </a:r>
            <a:r>
              <a:rPr b="1" dirty="0">
                <a:latin typeface="+mn-lt"/>
              </a:rPr>
              <a:t>,</a:t>
            </a:r>
            <a:r>
              <a:rPr b="1" spc="-40" dirty="0">
                <a:latin typeface="+mn-lt"/>
              </a:rPr>
              <a:t> </a:t>
            </a:r>
            <a:r>
              <a:rPr b="1" dirty="0">
                <a:latin typeface="+mn-lt"/>
              </a:rPr>
              <a:t>…)</a:t>
            </a:r>
            <a:r>
              <a:rPr b="1" spc="-5" dirty="0">
                <a:latin typeface="+mn-lt"/>
              </a:rPr>
              <a:t>，</a:t>
            </a:r>
            <a:r>
              <a:rPr b="1" spc="-5" dirty="0" err="1">
                <a:latin typeface="+mn-lt"/>
              </a:rPr>
              <a:t>開發一個簡易且人</a:t>
            </a:r>
            <a:r>
              <a:rPr b="1" spc="-15" dirty="0" err="1">
                <a:latin typeface="+mn-lt"/>
              </a:rPr>
              <a:t>性</a:t>
            </a:r>
            <a:r>
              <a:rPr b="1" spc="-5" dirty="0" err="1">
                <a:latin typeface="+mn-lt"/>
              </a:rPr>
              <a:t>化的</a:t>
            </a:r>
            <a:r>
              <a:rPr b="1" dirty="0" err="1">
                <a:latin typeface="+mn-lt"/>
                <a:cs typeface="微軟正黑體"/>
              </a:rPr>
              <a:t>DB</a:t>
            </a:r>
            <a:r>
              <a:rPr b="1" spc="-25" dirty="0" err="1">
                <a:latin typeface="+mn-lt"/>
                <a:cs typeface="微軟正黑體"/>
              </a:rPr>
              <a:t>M</a:t>
            </a:r>
            <a:r>
              <a:rPr b="1" dirty="0" err="1">
                <a:latin typeface="+mn-lt"/>
                <a:cs typeface="微軟正黑體"/>
              </a:rPr>
              <a:t>S</a:t>
            </a:r>
            <a:endParaRPr lang="en-US" altLang="zh-TW" b="1" dirty="0">
              <a:latin typeface="+mn-lt"/>
              <a:cs typeface="微軟正黑體"/>
            </a:endParaRPr>
          </a:p>
          <a:p>
            <a:pPr marL="993140" marR="5080" indent="-228600">
              <a:lnSpc>
                <a:spcPct val="120100"/>
              </a:lnSpc>
              <a:spcBef>
                <a:spcPts val="405"/>
              </a:spcBef>
            </a:pPr>
            <a:r>
              <a:rPr lang="en-US" altLang="zh-TW" sz="1600" b="1" spc="-25" dirty="0">
                <a:latin typeface="+mn-lt"/>
                <a:ea typeface="微軟正黑體" panose="020B0604030504040204" pitchFamily="34" charset="-120"/>
              </a:rPr>
              <a:t>	</a:t>
            </a:r>
            <a:r>
              <a:rPr sz="1600" b="1" spc="-25" dirty="0">
                <a:latin typeface="+mn-lt"/>
                <a:ea typeface="微軟正黑體" panose="020B0604030504040204" pitchFamily="34" charset="-120"/>
              </a:rPr>
              <a:t>(</a:t>
            </a:r>
            <a:r>
              <a:rPr lang="zh-TW" altLang="en-US" sz="1600" b="1" spc="-25" dirty="0">
                <a:latin typeface="+mn-lt"/>
                <a:ea typeface="微軟正黑體" panose="020B0604030504040204" pitchFamily="34" charset="-120"/>
              </a:rPr>
              <a:t>如</a:t>
            </a:r>
            <a:r>
              <a:rPr sz="1600" b="1" dirty="0">
                <a:latin typeface="+mn-lt"/>
                <a:ea typeface="微軟正黑體" panose="020B0604030504040204" pitchFamily="34" charset="-120"/>
              </a:rPr>
              <a:t>：</a:t>
            </a:r>
            <a:r>
              <a:rPr sz="1600" b="1" dirty="0" err="1">
                <a:latin typeface="+mn-lt"/>
                <a:ea typeface="微軟正黑體" panose="020B0604030504040204" pitchFamily="34" charset="-120"/>
              </a:rPr>
              <a:t>人</a:t>
            </a:r>
            <a:r>
              <a:rPr sz="1600" b="1" spc="-15" dirty="0" err="1">
                <a:latin typeface="+mn-lt"/>
                <a:ea typeface="微軟正黑體" panose="020B0604030504040204" pitchFamily="34" charset="-120"/>
              </a:rPr>
              <a:t>事</a:t>
            </a:r>
            <a:r>
              <a:rPr sz="1600" b="1" dirty="0" err="1">
                <a:latin typeface="+mn-lt"/>
                <a:ea typeface="微軟正黑體" panose="020B0604030504040204" pitchFamily="34" charset="-120"/>
              </a:rPr>
              <a:t>薪</a:t>
            </a:r>
            <a:r>
              <a:rPr sz="1600" b="1" spc="-10" dirty="0" err="1">
                <a:latin typeface="+mn-lt"/>
                <a:ea typeface="微軟正黑體" panose="020B0604030504040204" pitchFamily="34" charset="-120"/>
              </a:rPr>
              <a:t>資</a:t>
            </a:r>
            <a:r>
              <a:rPr sz="1600" b="1" dirty="0" err="1">
                <a:latin typeface="+mn-lt"/>
                <a:ea typeface="微軟正黑體" panose="020B0604030504040204" pitchFamily="34" charset="-120"/>
              </a:rPr>
              <a:t>系統、</a:t>
            </a:r>
            <a:r>
              <a:rPr sz="1600" b="1" spc="-15" dirty="0" err="1">
                <a:latin typeface="+mn-lt"/>
                <a:ea typeface="微軟正黑體" panose="020B0604030504040204" pitchFamily="34" charset="-120"/>
              </a:rPr>
              <a:t>學</a:t>
            </a:r>
            <a:r>
              <a:rPr sz="1600" b="1" dirty="0" err="1">
                <a:latin typeface="+mn-lt"/>
                <a:ea typeface="微軟正黑體" panose="020B0604030504040204" pitchFamily="34" charset="-120"/>
              </a:rPr>
              <a:t>生</a:t>
            </a:r>
            <a:r>
              <a:rPr sz="1600" b="1" spc="-15" dirty="0" err="1">
                <a:latin typeface="+mn-lt"/>
                <a:ea typeface="微軟正黑體" panose="020B0604030504040204" pitchFamily="34" charset="-120"/>
              </a:rPr>
              <a:t>學</a:t>
            </a:r>
            <a:r>
              <a:rPr sz="1600" b="1" dirty="0" err="1">
                <a:latin typeface="+mn-lt"/>
                <a:ea typeface="微軟正黑體" panose="020B0604030504040204" pitchFamily="34" charset="-120"/>
              </a:rPr>
              <a:t>籍系統</a:t>
            </a:r>
            <a:r>
              <a:rPr sz="1600" b="1" spc="-15" dirty="0" err="1">
                <a:latin typeface="+mn-lt"/>
                <a:ea typeface="微軟正黑體" panose="020B0604030504040204" pitchFamily="34" charset="-120"/>
              </a:rPr>
              <a:t>、</a:t>
            </a:r>
            <a:r>
              <a:rPr sz="1600" b="1" dirty="0" err="1">
                <a:latin typeface="+mn-lt"/>
                <a:ea typeface="微軟正黑體" panose="020B0604030504040204" pitchFamily="34" charset="-120"/>
              </a:rPr>
              <a:t>醫</a:t>
            </a:r>
            <a:r>
              <a:rPr sz="1600" b="1" spc="-15" dirty="0" err="1">
                <a:latin typeface="+mn-lt"/>
                <a:ea typeface="微軟正黑體" panose="020B0604030504040204" pitchFamily="34" charset="-120"/>
              </a:rPr>
              <a:t>療</a:t>
            </a:r>
            <a:r>
              <a:rPr sz="1600" b="1" dirty="0" err="1">
                <a:latin typeface="+mn-lt"/>
                <a:ea typeface="微軟正黑體" panose="020B0604030504040204" pitchFamily="34" charset="-120"/>
              </a:rPr>
              <a:t>管理系</a:t>
            </a:r>
            <a:r>
              <a:rPr sz="1600" b="1" spc="-15" dirty="0" err="1">
                <a:latin typeface="+mn-lt"/>
                <a:ea typeface="微軟正黑體" panose="020B0604030504040204" pitchFamily="34" charset="-120"/>
              </a:rPr>
              <a:t>統</a:t>
            </a:r>
            <a:r>
              <a:rPr sz="1600" b="1" dirty="0" err="1">
                <a:latin typeface="+mn-lt"/>
                <a:ea typeface="微軟正黑體" panose="020B0604030504040204" pitchFamily="34" charset="-120"/>
              </a:rPr>
              <a:t>、</a:t>
            </a:r>
            <a:r>
              <a:rPr sz="1600" b="1" spc="-15" dirty="0" err="1">
                <a:latin typeface="+mn-lt"/>
                <a:ea typeface="微軟正黑體" panose="020B0604030504040204" pitchFamily="34" charset="-120"/>
              </a:rPr>
              <a:t>圖</a:t>
            </a:r>
            <a:r>
              <a:rPr sz="1600" b="1" dirty="0" err="1">
                <a:latin typeface="+mn-lt"/>
                <a:ea typeface="微軟正黑體" panose="020B0604030504040204" pitchFamily="34" charset="-120"/>
              </a:rPr>
              <a:t>書管理</a:t>
            </a:r>
            <a:r>
              <a:rPr sz="1600" b="1" spc="-15" dirty="0" err="1">
                <a:latin typeface="+mn-lt"/>
                <a:ea typeface="微軟正黑體" panose="020B0604030504040204" pitchFamily="34" charset="-120"/>
              </a:rPr>
              <a:t>系</a:t>
            </a:r>
            <a:r>
              <a:rPr sz="1600" b="1" dirty="0" err="1">
                <a:latin typeface="+mn-lt"/>
                <a:ea typeface="微軟正黑體" panose="020B0604030504040204" pitchFamily="34" charset="-120"/>
              </a:rPr>
              <a:t>統</a:t>
            </a:r>
            <a:r>
              <a:rPr lang="en-US" altLang="zh-TW" sz="1600" b="1" dirty="0">
                <a:latin typeface="+mn-lt"/>
                <a:ea typeface="微軟正黑體" panose="020B0604030504040204" pitchFamily="34" charset="-120"/>
              </a:rPr>
              <a:t>…</a:t>
            </a:r>
            <a:r>
              <a:rPr lang="en-US" altLang="zh-TW" sz="1600" b="1" spc="-10" dirty="0">
                <a:latin typeface="+mn-lt"/>
                <a:ea typeface="微軟正黑體" panose="020B0604030504040204" pitchFamily="34" charset="-120"/>
              </a:rPr>
              <a:t>…</a:t>
            </a:r>
            <a:r>
              <a:rPr lang="zh-TW" altLang="en-US" sz="1600" b="1" spc="-10" dirty="0">
                <a:latin typeface="+mn-lt"/>
                <a:ea typeface="微軟正黑體" panose="020B0604030504040204" pitchFamily="34" charset="-120"/>
              </a:rPr>
              <a:t>可自行發揮</a:t>
            </a:r>
            <a:r>
              <a:rPr sz="1600" b="1" spc="-10" dirty="0">
                <a:latin typeface="+mn-lt"/>
                <a:ea typeface="微軟正黑體" panose="020B0604030504040204" pitchFamily="34" charset="-120"/>
              </a:rPr>
              <a:t>)</a:t>
            </a:r>
            <a:endParaRPr sz="1600" b="1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85800" y="3810000"/>
            <a:ext cx="2433727" cy="792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分組</a:t>
            </a:r>
          </a:p>
          <a:p>
            <a:pPr marL="332105">
              <a:lnSpc>
                <a:spcPct val="100000"/>
              </a:lnSpc>
              <a:spcBef>
                <a:spcPts val="940"/>
              </a:spcBef>
            </a:pPr>
            <a:r>
              <a:rPr sz="1700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1700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軟正黑體"/>
                <a:cs typeface="微軟正黑體"/>
              </a:rPr>
              <a:t>一人一組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665" y="6643"/>
                </a:lnTo>
                <a:lnTo>
                  <a:pt x="123545" y="25516"/>
                </a:lnTo>
                <a:lnTo>
                  <a:pt x="79830" y="55028"/>
                </a:lnTo>
                <a:lnTo>
                  <a:pt x="44106" y="93592"/>
                </a:lnTo>
                <a:lnTo>
                  <a:pt x="17964" y="139619"/>
                </a:lnTo>
                <a:lnTo>
                  <a:pt x="2992" y="191520"/>
                </a:lnTo>
                <a:lnTo>
                  <a:pt x="0" y="228600"/>
                </a:lnTo>
                <a:lnTo>
                  <a:pt x="757" y="247348"/>
                </a:lnTo>
                <a:lnTo>
                  <a:pt x="11654" y="300854"/>
                </a:lnTo>
                <a:lnTo>
                  <a:pt x="34249" y="349016"/>
                </a:lnTo>
                <a:lnTo>
                  <a:pt x="66955" y="390244"/>
                </a:lnTo>
                <a:lnTo>
                  <a:pt x="108183" y="422950"/>
                </a:lnTo>
                <a:lnTo>
                  <a:pt x="156345" y="445545"/>
                </a:lnTo>
                <a:lnTo>
                  <a:pt x="209851" y="456442"/>
                </a:lnTo>
                <a:lnTo>
                  <a:pt x="228600" y="457200"/>
                </a:lnTo>
                <a:lnTo>
                  <a:pt x="247348" y="456442"/>
                </a:lnTo>
                <a:lnTo>
                  <a:pt x="300854" y="445545"/>
                </a:lnTo>
                <a:lnTo>
                  <a:pt x="349016" y="422950"/>
                </a:lnTo>
                <a:lnTo>
                  <a:pt x="390244" y="390244"/>
                </a:lnTo>
                <a:lnTo>
                  <a:pt x="422950" y="349016"/>
                </a:lnTo>
                <a:lnTo>
                  <a:pt x="445545" y="300854"/>
                </a:lnTo>
                <a:lnTo>
                  <a:pt x="456442" y="247348"/>
                </a:lnTo>
                <a:lnTo>
                  <a:pt x="457200" y="228600"/>
                </a:lnTo>
                <a:lnTo>
                  <a:pt x="456442" y="209851"/>
                </a:lnTo>
                <a:lnTo>
                  <a:pt x="445545" y="156345"/>
                </a:lnTo>
                <a:lnTo>
                  <a:pt x="422950" y="108183"/>
                </a:lnTo>
                <a:lnTo>
                  <a:pt x="390244" y="66955"/>
                </a:lnTo>
                <a:lnTo>
                  <a:pt x="349016" y="34249"/>
                </a:lnTo>
                <a:lnTo>
                  <a:pt x="300854" y="11654"/>
                </a:lnTo>
                <a:lnTo>
                  <a:pt x="247348" y="757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291" y="1728600"/>
            <a:ext cx="6260465" cy="3085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D24716"/>
              </a:buClr>
              <a:buSzPct val="83333"/>
              <a:buFont typeface="Wingdings" panose="05000000000000000000" pitchFamily="2" charset="2"/>
              <a:buChar char="n"/>
              <a:tabLst>
                <a:tab pos="287020" algn="l"/>
              </a:tabLst>
            </a:pPr>
            <a:r>
              <a:rPr sz="24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P</a:t>
            </a:r>
            <a:r>
              <a:rPr sz="2400" b="1" spc="-4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r</a:t>
            </a:r>
            <a:r>
              <a:rPr sz="24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oje</a:t>
            </a:r>
            <a:r>
              <a:rPr sz="24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ct</a:t>
            </a:r>
            <a:r>
              <a:rPr sz="24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實作基本要求</a:t>
            </a:r>
          </a:p>
          <a:p>
            <a:pPr>
              <a:lnSpc>
                <a:spcPct val="100000"/>
              </a:lnSpc>
              <a:buClr>
                <a:srgbClr val="D24716"/>
              </a:buClr>
              <a:buFont typeface="Wingdings"/>
              <a:buChar char=""/>
            </a:pP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Clr>
                <a:srgbClr val="D24716"/>
              </a:buClr>
              <a:buFont typeface="Wingdings"/>
              <a:buChar char=""/>
            </a:pPr>
            <a:endParaRPr sz="195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</a:endParaRPr>
          </a:p>
          <a:p>
            <a:pPr marL="675640" lvl="1" indent="-342900">
              <a:lnSpc>
                <a:spcPct val="100000"/>
              </a:lnSpc>
              <a:buClr>
                <a:srgbClr val="9B2C1F"/>
              </a:buClr>
              <a:buSzPct val="84090"/>
              <a:buFont typeface="Wingdings" panose="05000000000000000000" pitchFamily="2" charset="2"/>
              <a:buChar char="l"/>
              <a:tabLst>
                <a:tab pos="561340" algn="l"/>
              </a:tabLst>
            </a:pPr>
            <a:r>
              <a:rPr sz="2200" b="1" spc="-3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系統介面</a:t>
            </a:r>
            <a:r>
              <a:rPr sz="22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(</a:t>
            </a:r>
            <a:r>
              <a:rPr sz="2200" b="1" u="heavy" spc="-2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G</a:t>
            </a:r>
            <a:r>
              <a:rPr sz="22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rap</a:t>
            </a:r>
            <a:r>
              <a:rPr sz="2200" b="1" spc="-2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h</a:t>
            </a:r>
            <a:r>
              <a:rPr sz="22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ic</a:t>
            </a:r>
            <a:r>
              <a:rPr sz="2200" b="1" spc="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2200" b="1" u="heavy" spc="-3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U</a:t>
            </a:r>
            <a:r>
              <a:rPr sz="22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s</a:t>
            </a:r>
            <a:r>
              <a:rPr sz="2200" b="1" spc="-2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</a:t>
            </a:r>
            <a:r>
              <a:rPr sz="22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r</a:t>
            </a:r>
            <a:r>
              <a:rPr sz="2200" b="1" spc="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2200" b="1" u="heavy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I</a:t>
            </a:r>
            <a:r>
              <a:rPr sz="22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n</a:t>
            </a:r>
            <a:r>
              <a:rPr sz="2200" b="1" spc="-4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t</a:t>
            </a:r>
            <a:r>
              <a:rPr sz="22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</a:t>
            </a:r>
            <a:r>
              <a:rPr sz="2200" b="1" spc="2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r</a:t>
            </a:r>
            <a:r>
              <a:rPr sz="22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fac</a:t>
            </a:r>
            <a:r>
              <a:rPr sz="2200" b="1" spc="-2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</a:t>
            </a:r>
            <a:r>
              <a:rPr sz="2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,</a:t>
            </a:r>
            <a:r>
              <a:rPr sz="2200" b="1" spc="3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22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G</a:t>
            </a:r>
            <a:r>
              <a:rPr sz="2200" b="1" spc="-3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U</a:t>
            </a:r>
            <a:r>
              <a:rPr sz="22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I)</a:t>
            </a:r>
            <a:endParaRPr sz="2200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 marL="835660" lvl="2" indent="-228600">
              <a:lnSpc>
                <a:spcPct val="100000"/>
              </a:lnSpc>
              <a:spcBef>
                <a:spcPts val="890"/>
              </a:spcBef>
              <a:buClr>
                <a:srgbClr val="E6B0AB"/>
              </a:buClr>
              <a:buSzPct val="84375"/>
              <a:buFont typeface="Wingdings 2"/>
              <a:buChar char=""/>
              <a:tabLst>
                <a:tab pos="835660" algn="l"/>
              </a:tabLst>
            </a:pPr>
            <a:r>
              <a:rPr sz="16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需自行撰寫介面，例如：</a:t>
            </a:r>
            <a:r>
              <a:rPr sz="1600" b="1" spc="-4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J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a</a:t>
            </a:r>
            <a:r>
              <a:rPr sz="1600" b="1" spc="-5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v</a:t>
            </a:r>
            <a:r>
              <a:rPr sz="16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a</a:t>
            </a:r>
            <a:r>
              <a:rPr sz="1600" b="1" spc="5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Apple</a:t>
            </a:r>
            <a:r>
              <a:rPr sz="16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t</a:t>
            </a:r>
            <a:r>
              <a:rPr sz="16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，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C#</a:t>
            </a:r>
            <a:r>
              <a:rPr sz="16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，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VB</a:t>
            </a:r>
            <a:r>
              <a:rPr sz="1600" b="1" spc="4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、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</a:t>
            </a:r>
            <a:r>
              <a:rPr sz="1600" b="1" spc="-4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t</a:t>
            </a:r>
            <a:r>
              <a:rPr sz="16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c.</a:t>
            </a:r>
            <a:endParaRPr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 lvl="2">
              <a:lnSpc>
                <a:spcPct val="100000"/>
              </a:lnSpc>
              <a:buClr>
                <a:srgbClr val="E6B0AB"/>
              </a:buClr>
              <a:buFont typeface="Wingdings 2"/>
              <a:buChar char=""/>
            </a:pPr>
            <a:endParaRPr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</a:endParaRPr>
          </a:p>
          <a:p>
            <a:pPr lvl="2">
              <a:lnSpc>
                <a:spcPct val="100000"/>
              </a:lnSpc>
              <a:buClr>
                <a:srgbClr val="E6B0AB"/>
              </a:buClr>
              <a:buFont typeface="Wingdings 2"/>
              <a:buChar char=""/>
            </a:pPr>
            <a:endParaRPr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</a:endParaRPr>
          </a:p>
          <a:p>
            <a:pPr marL="675640" lvl="1" indent="-342900">
              <a:spcBef>
                <a:spcPts val="1205"/>
              </a:spcBef>
              <a:buClr>
                <a:srgbClr val="9B2C1F"/>
              </a:buClr>
              <a:buSzPct val="84090"/>
              <a:buFont typeface="Wingdings" panose="05000000000000000000" pitchFamily="2" charset="2"/>
              <a:buChar char="l"/>
              <a:tabLst>
                <a:tab pos="561340" algn="l"/>
              </a:tabLst>
            </a:pPr>
            <a:r>
              <a:rPr sz="2200" b="1" spc="-3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系統資料庫</a:t>
            </a:r>
            <a:endParaRPr sz="2200" b="1" spc="-3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35660" lvl="2" indent="-228600">
              <a:lnSpc>
                <a:spcPct val="100000"/>
              </a:lnSpc>
              <a:spcBef>
                <a:spcPts val="880"/>
              </a:spcBef>
              <a:buClr>
                <a:srgbClr val="E6B0AB"/>
              </a:buClr>
              <a:buSzPct val="84375"/>
              <a:buFont typeface="Wingdings 2"/>
              <a:buChar char=""/>
              <a:tabLst>
                <a:tab pos="835660" algn="l"/>
              </a:tabLst>
            </a:pPr>
            <a:r>
              <a:rPr sz="16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各種資料庫，例如：MySQ</a:t>
            </a:r>
            <a:r>
              <a:rPr sz="16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L</a:t>
            </a:r>
            <a:r>
              <a:rPr sz="1600" b="1" spc="5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、</a:t>
            </a:r>
            <a:r>
              <a:rPr sz="1600" b="1" spc="5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SQLite</a:t>
            </a:r>
            <a:r>
              <a:rPr sz="16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、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PostgreSQ</a:t>
            </a:r>
            <a:r>
              <a:rPr sz="16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L</a:t>
            </a:r>
            <a:r>
              <a:rPr sz="1600" b="1" spc="2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、</a:t>
            </a:r>
            <a:r>
              <a:rPr sz="1600" b="1" spc="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etc.</a:t>
            </a:r>
            <a:endParaRPr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002588" y="5456540"/>
            <a:ext cx="638881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[</a:t>
            </a:r>
            <a:r>
              <a:rPr sz="2000" b="1"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註</a:t>
            </a:r>
            <a:r>
              <a:rPr sz="2000" b="1" spc="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]</a:t>
            </a:r>
            <a:r>
              <a:rPr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：</a:t>
            </a:r>
            <a:r>
              <a:rPr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不限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制</a:t>
            </a:r>
            <a:r>
              <a:rPr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使</a:t>
            </a:r>
            <a:r>
              <a:rPr sz="2000" b="1" spc="-1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用</a:t>
            </a:r>
            <a:r>
              <a:rPr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的作</a:t>
            </a:r>
            <a:r>
              <a:rPr sz="2000" b="1" spc="-1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業</a:t>
            </a:r>
            <a:r>
              <a:rPr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系統</a:t>
            </a:r>
            <a:r>
              <a:rPr sz="2000" b="1" spc="-1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，</a:t>
            </a:r>
            <a:r>
              <a:rPr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不限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制</a:t>
            </a:r>
            <a:r>
              <a:rPr sz="2000" b="1" spc="-1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實</a:t>
            </a:r>
            <a:r>
              <a:rPr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作的</a:t>
            </a:r>
            <a:r>
              <a:rPr sz="2000" b="1" spc="-1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程</a:t>
            </a:r>
            <a:r>
              <a:rPr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式語言</a:t>
            </a:r>
            <a:endParaRPr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新細明體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EDA096F6-E5F0-4C44-9D0D-30E85272DA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3444" y="798933"/>
            <a:ext cx="7157110" cy="604618"/>
          </a:xfrm>
          <a:prstGeom prst="rect">
            <a:avLst/>
          </a:prstGeom>
        </p:spPr>
        <p:txBody>
          <a:bodyPr vert="horz" wrap="square" lIns="0" tIns="52671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z="3600" b="1" spc="-30" dirty="0">
                <a:solidFill>
                  <a:srgbClr val="6A6262"/>
                </a:solidFill>
                <a:latin typeface="+mn-lt"/>
              </a:rPr>
              <a:t>P</a:t>
            </a:r>
            <a:r>
              <a:rPr sz="3600" b="1" spc="-75" dirty="0">
                <a:solidFill>
                  <a:srgbClr val="6A6262"/>
                </a:solidFill>
                <a:latin typeface="+mn-lt"/>
              </a:rPr>
              <a:t>r</a:t>
            </a:r>
            <a:r>
              <a:rPr sz="3600" b="1" spc="-15" dirty="0">
                <a:solidFill>
                  <a:srgbClr val="6A6262"/>
                </a:solidFill>
                <a:latin typeface="+mn-lt"/>
              </a:rPr>
              <a:t>oject</a:t>
            </a:r>
            <a:r>
              <a:rPr sz="3600" b="1" spc="-10" dirty="0">
                <a:solidFill>
                  <a:srgbClr val="6A6262"/>
                </a:solidFill>
                <a:latin typeface="+mn-lt"/>
              </a:rPr>
              <a:t> </a:t>
            </a:r>
            <a:r>
              <a:rPr sz="3600" b="1" dirty="0">
                <a:solidFill>
                  <a:srgbClr val="6A6262"/>
                </a:solidFill>
                <a:latin typeface="+mn-lt"/>
                <a:cs typeface="微軟正黑體"/>
              </a:rPr>
              <a:t>說明</a:t>
            </a:r>
            <a:endParaRPr sz="3600" b="1" dirty="0">
              <a:latin typeface="+mn-lt"/>
              <a:cs typeface="微軟正黑體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98933"/>
            <a:ext cx="7157110" cy="604618"/>
          </a:xfrm>
          <a:prstGeom prst="rect">
            <a:avLst/>
          </a:prstGeom>
        </p:spPr>
        <p:txBody>
          <a:bodyPr vert="horz" wrap="square" lIns="0" tIns="52671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z="3600" b="1" spc="-30" dirty="0">
                <a:solidFill>
                  <a:srgbClr val="6A6262"/>
                </a:solidFill>
                <a:latin typeface="+mn-lt"/>
              </a:rPr>
              <a:t>P</a:t>
            </a:r>
            <a:r>
              <a:rPr sz="3600" b="1" spc="-75" dirty="0">
                <a:solidFill>
                  <a:srgbClr val="6A6262"/>
                </a:solidFill>
                <a:latin typeface="+mn-lt"/>
              </a:rPr>
              <a:t>r</a:t>
            </a:r>
            <a:r>
              <a:rPr sz="3600" b="1" spc="-15" dirty="0">
                <a:solidFill>
                  <a:srgbClr val="6A6262"/>
                </a:solidFill>
                <a:latin typeface="+mn-lt"/>
              </a:rPr>
              <a:t>oject</a:t>
            </a:r>
            <a:r>
              <a:rPr sz="3600" b="1" spc="-10" dirty="0">
                <a:solidFill>
                  <a:srgbClr val="6A6262"/>
                </a:solidFill>
                <a:latin typeface="+mn-lt"/>
              </a:rPr>
              <a:t> </a:t>
            </a:r>
            <a:r>
              <a:rPr sz="3600" b="1" dirty="0">
                <a:solidFill>
                  <a:srgbClr val="6A6262"/>
                </a:solidFill>
                <a:latin typeface="+mn-lt"/>
                <a:cs typeface="微軟正黑體"/>
              </a:rPr>
              <a:t>說明</a:t>
            </a:r>
            <a:endParaRPr sz="3600" b="1" dirty="0">
              <a:latin typeface="+mn-lt"/>
              <a:cs typeface="微軟正黑體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665" y="6643"/>
                </a:lnTo>
                <a:lnTo>
                  <a:pt x="123545" y="25516"/>
                </a:lnTo>
                <a:lnTo>
                  <a:pt x="79830" y="55028"/>
                </a:lnTo>
                <a:lnTo>
                  <a:pt x="44106" y="93592"/>
                </a:lnTo>
                <a:lnTo>
                  <a:pt x="17964" y="139619"/>
                </a:lnTo>
                <a:lnTo>
                  <a:pt x="2992" y="191520"/>
                </a:lnTo>
                <a:lnTo>
                  <a:pt x="0" y="228600"/>
                </a:lnTo>
                <a:lnTo>
                  <a:pt x="757" y="247348"/>
                </a:lnTo>
                <a:lnTo>
                  <a:pt x="11654" y="300854"/>
                </a:lnTo>
                <a:lnTo>
                  <a:pt x="34249" y="349016"/>
                </a:lnTo>
                <a:lnTo>
                  <a:pt x="66955" y="390244"/>
                </a:lnTo>
                <a:lnTo>
                  <a:pt x="108183" y="422950"/>
                </a:lnTo>
                <a:lnTo>
                  <a:pt x="156345" y="445545"/>
                </a:lnTo>
                <a:lnTo>
                  <a:pt x="209851" y="456442"/>
                </a:lnTo>
                <a:lnTo>
                  <a:pt x="228600" y="457200"/>
                </a:lnTo>
                <a:lnTo>
                  <a:pt x="247348" y="456442"/>
                </a:lnTo>
                <a:lnTo>
                  <a:pt x="300854" y="445545"/>
                </a:lnTo>
                <a:lnTo>
                  <a:pt x="349016" y="422950"/>
                </a:lnTo>
                <a:lnTo>
                  <a:pt x="390244" y="390244"/>
                </a:lnTo>
                <a:lnTo>
                  <a:pt x="422950" y="349016"/>
                </a:lnTo>
                <a:lnTo>
                  <a:pt x="445545" y="300854"/>
                </a:lnTo>
                <a:lnTo>
                  <a:pt x="456442" y="247348"/>
                </a:lnTo>
                <a:lnTo>
                  <a:pt x="457200" y="228600"/>
                </a:lnTo>
                <a:lnTo>
                  <a:pt x="456442" y="209851"/>
                </a:lnTo>
                <a:lnTo>
                  <a:pt x="445545" y="156345"/>
                </a:lnTo>
                <a:lnTo>
                  <a:pt x="422950" y="108183"/>
                </a:lnTo>
                <a:lnTo>
                  <a:pt x="390244" y="66955"/>
                </a:lnTo>
                <a:lnTo>
                  <a:pt x="349016" y="34249"/>
                </a:lnTo>
                <a:lnTo>
                  <a:pt x="300854" y="11654"/>
                </a:lnTo>
                <a:lnTo>
                  <a:pt x="247348" y="757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2043" y="1688730"/>
            <a:ext cx="7517765" cy="29628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D24717"/>
              </a:buClr>
              <a:buSzPct val="85416"/>
              <a:buFont typeface="Wingdings" panose="05000000000000000000" pitchFamily="2" charset="2"/>
              <a:buChar char="n"/>
              <a:tabLst>
                <a:tab pos="363220" algn="l"/>
              </a:tabLst>
            </a:pPr>
            <a:r>
              <a:rPr sz="24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P</a:t>
            </a:r>
            <a:r>
              <a:rPr sz="2400" b="1" spc="-5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r</a:t>
            </a:r>
            <a:r>
              <a:rPr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ojec</a:t>
            </a:r>
            <a:r>
              <a:rPr sz="2400" b="1" spc="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t</a:t>
            </a:r>
            <a:r>
              <a:rPr sz="24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基本要求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Clr>
                <a:srgbClr val="D24717"/>
              </a:buClr>
              <a:buFont typeface="Wingdings"/>
              <a:buChar char=""/>
            </a:pPr>
            <a:endParaRPr sz="315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</a:endParaRPr>
          </a:p>
          <a:p>
            <a:pPr marL="675005" marR="508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sz="20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設計需要的資料庫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應用情境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 marL="332105" marR="5080">
              <a:lnSpc>
                <a:spcPct val="12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(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例如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：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人事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薪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資系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統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、學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生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學籍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系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統、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醫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療 管理系統、圖書管理系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統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、</a:t>
            </a:r>
            <a:r>
              <a:rPr sz="1600" b="1" spc="-50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 </a:t>
            </a:r>
            <a:r>
              <a:rPr sz="16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</a:t>
            </a:r>
            <a:r>
              <a:rPr sz="16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t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c</a:t>
            </a:r>
            <a:r>
              <a:rPr sz="16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.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)</a:t>
            </a:r>
          </a:p>
          <a:p>
            <a:pPr marL="835660" lvl="1" indent="-228600">
              <a:lnSpc>
                <a:spcPct val="100000"/>
              </a:lnSpc>
              <a:spcBef>
                <a:spcPts val="655"/>
              </a:spcBef>
              <a:buClr>
                <a:srgbClr val="E6B0AB"/>
              </a:buClr>
              <a:buSzPct val="83333"/>
              <a:buFont typeface="Wingdings 2"/>
              <a:buChar char=""/>
              <a:tabLst>
                <a:tab pos="836294" algn="l"/>
              </a:tabLst>
            </a:pPr>
            <a:r>
              <a:rPr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完整的</a:t>
            </a:r>
            <a:r>
              <a:rPr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ER</a:t>
            </a:r>
            <a:r>
              <a:rPr sz="1800" b="1" spc="-1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M</a:t>
            </a:r>
            <a:r>
              <a:rPr sz="1800" b="1" spc="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o</a:t>
            </a:r>
            <a:r>
              <a:rPr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del</a:t>
            </a:r>
          </a:p>
          <a:p>
            <a:pPr marL="835660" lvl="1" indent="-228600">
              <a:lnSpc>
                <a:spcPct val="100000"/>
              </a:lnSpc>
              <a:spcBef>
                <a:spcPts val="395"/>
              </a:spcBef>
              <a:buClr>
                <a:srgbClr val="E6B0AB"/>
              </a:buClr>
              <a:buSzPct val="83333"/>
              <a:buFont typeface="Wingdings 2"/>
              <a:buChar char=""/>
              <a:tabLst>
                <a:tab pos="836294" algn="l"/>
              </a:tabLst>
            </a:pPr>
            <a:r>
              <a:rPr sz="18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由</a:t>
            </a:r>
            <a:r>
              <a:rPr sz="1800" b="1" spc="-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</a:t>
            </a:r>
            <a:r>
              <a:rPr sz="18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R</a:t>
            </a:r>
            <a:r>
              <a:rPr sz="1800" b="1"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M</a:t>
            </a:r>
            <a:r>
              <a:rPr sz="1800" b="1" spc="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o</a:t>
            </a:r>
            <a:r>
              <a:rPr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del</a:t>
            </a:r>
            <a:r>
              <a:rPr sz="1800" b="1" spc="-2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8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轉成第三正</a:t>
            </a:r>
            <a:r>
              <a:rPr sz="1800" b="1" spc="-1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規</a:t>
            </a:r>
            <a:r>
              <a:rPr sz="18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化</a:t>
            </a:r>
            <a:r>
              <a: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的</a:t>
            </a:r>
            <a:r>
              <a:rPr sz="1800" b="1" spc="-6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R</a:t>
            </a:r>
            <a:r>
              <a:rPr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</a:t>
            </a:r>
            <a:r>
              <a:rPr sz="1800" b="1"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latio</a:t>
            </a:r>
            <a:r>
              <a:rPr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n</a:t>
            </a:r>
            <a:r>
              <a:rPr sz="1800" b="1" spc="1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Sc</a:t>
            </a:r>
            <a:r>
              <a:rPr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hema</a:t>
            </a:r>
            <a:endParaRPr lang="en-US" altLang="zh-TW" sz="1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 marL="835660" lvl="1" indent="-228600">
              <a:lnSpc>
                <a:spcPct val="100000"/>
              </a:lnSpc>
              <a:spcBef>
                <a:spcPts val="395"/>
              </a:spcBef>
              <a:buClr>
                <a:srgbClr val="E6B0AB"/>
              </a:buClr>
              <a:buSzPct val="83333"/>
              <a:buFont typeface="Wingdings 2"/>
              <a:buChar char=""/>
              <a:tabLst>
                <a:tab pos="836294" algn="l"/>
              </a:tabLst>
            </a:pP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 marL="355600" indent="-342900">
              <a:spcBef>
                <a:spcPts val="395"/>
              </a:spcBef>
              <a:buClr>
                <a:srgbClr val="D24717"/>
              </a:buClr>
              <a:buSzPct val="85416"/>
              <a:buFont typeface="Wingdings" panose="05000000000000000000" pitchFamily="2" charset="2"/>
              <a:buChar char="n"/>
              <a:tabLst>
                <a:tab pos="363220" algn="l"/>
              </a:tabLst>
            </a:pPr>
            <a:r>
              <a:rPr lang="zh-TW" altLang="en-US" sz="2400" b="1"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禁止使用作業、課本、網路上現成的例子</a:t>
            </a:r>
            <a:endParaRPr sz="2400" b="1" spc="-5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473" y="908921"/>
            <a:ext cx="3202305" cy="1374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8455">
              <a:lnSpc>
                <a:spcPct val="100000"/>
              </a:lnSpc>
            </a:pPr>
            <a:r>
              <a:rPr sz="3200" b="1" dirty="0">
                <a:solidFill>
                  <a:srgbClr val="6A6262"/>
                </a:solidFill>
                <a:cs typeface="微軟正黑體"/>
              </a:rPr>
              <a:t>資料庫基本要求</a:t>
            </a:r>
            <a:endParaRPr sz="3200" b="1" dirty="0">
              <a:cs typeface="微軟正黑體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D24717"/>
              </a:buClr>
              <a:buSzPct val="83333"/>
              <a:buFont typeface="Wingdings" panose="05000000000000000000" pitchFamily="2" charset="2"/>
              <a:buChar char="n"/>
              <a:tabLst>
                <a:tab pos="287020" algn="l"/>
              </a:tabLst>
            </a:pPr>
            <a:r>
              <a:rPr sz="2400" b="1" spc="-5" dirty="0">
                <a:cs typeface="微軟正黑體"/>
              </a:rPr>
              <a:t>E</a:t>
            </a:r>
            <a:r>
              <a:rPr sz="2400" b="1" dirty="0">
                <a:cs typeface="微軟正黑體"/>
              </a:rPr>
              <a:t>nti</a:t>
            </a:r>
            <a:r>
              <a:rPr sz="2400" b="1" spc="-10" dirty="0">
                <a:cs typeface="微軟正黑體"/>
              </a:rPr>
              <a:t>t</a:t>
            </a:r>
            <a:r>
              <a:rPr sz="2400" b="1" spc="-5" dirty="0">
                <a:cs typeface="微軟正黑體"/>
              </a:rPr>
              <a:t>y</a:t>
            </a:r>
            <a:r>
              <a:rPr sz="2400" b="1" dirty="0">
                <a:cs typeface="微軟正黑體"/>
              </a:rPr>
              <a:t>需求</a:t>
            </a:r>
          </a:p>
          <a:p>
            <a:pPr marL="561340" lvl="1" indent="-228600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5000"/>
              <a:buFont typeface="Wingdings 2"/>
              <a:buChar char=""/>
              <a:tabLst>
                <a:tab pos="561340" algn="l"/>
              </a:tabLst>
            </a:pPr>
            <a:r>
              <a:rPr sz="2000" b="1" spc="-5" dirty="0">
                <a:cs typeface="微軟正黑體"/>
              </a:rPr>
              <a:t>最</a:t>
            </a:r>
            <a:r>
              <a:rPr sz="2000" b="1" dirty="0">
                <a:cs typeface="微軟正黑體"/>
              </a:rPr>
              <a:t>少</a:t>
            </a:r>
            <a:r>
              <a:rPr sz="2000" b="1" spc="-15" dirty="0">
                <a:cs typeface="微軟正黑體"/>
              </a:rPr>
              <a:t> </a:t>
            </a:r>
            <a:r>
              <a:rPr sz="2000" b="1" dirty="0">
                <a:cs typeface="微軟正黑體"/>
              </a:rPr>
              <a:t>5</a:t>
            </a:r>
            <a:r>
              <a:rPr sz="2000" b="1" spc="5" dirty="0">
                <a:cs typeface="微軟正黑體"/>
              </a:rPr>
              <a:t> </a:t>
            </a:r>
            <a:r>
              <a:rPr sz="2000" b="1" dirty="0">
                <a:cs typeface="微軟正黑體"/>
              </a:rPr>
              <a:t>個</a:t>
            </a:r>
            <a:r>
              <a:rPr sz="2000" b="1" spc="-15" dirty="0">
                <a:cs typeface="微軟正黑體"/>
              </a:rPr>
              <a:t> </a:t>
            </a:r>
            <a:r>
              <a:rPr sz="2000" b="1" spc="-5" dirty="0">
                <a:cs typeface="微軟正黑體"/>
              </a:rPr>
              <a:t>en</a:t>
            </a:r>
            <a:r>
              <a:rPr sz="2000" b="1" dirty="0">
                <a:cs typeface="微軟正黑體"/>
              </a:rPr>
              <a:t>t</a:t>
            </a:r>
            <a:r>
              <a:rPr sz="2000" b="1" spc="-5" dirty="0">
                <a:cs typeface="微軟正黑體"/>
              </a:rPr>
              <a:t>ity</a:t>
            </a:r>
            <a:endParaRPr sz="2000" b="1" dirty="0">
              <a:cs typeface="微軟正黑體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49267" y="4076700"/>
            <a:ext cx="864235" cy="864235"/>
          </a:xfrm>
          <a:custGeom>
            <a:avLst/>
            <a:gdLst/>
            <a:ahLst/>
            <a:cxnLst/>
            <a:rect l="l" t="t" r="r" b="b"/>
            <a:pathLst>
              <a:path w="864235" h="864235">
                <a:moveTo>
                  <a:pt x="432054" y="0"/>
                </a:moveTo>
                <a:lnTo>
                  <a:pt x="0" y="432054"/>
                </a:lnTo>
                <a:lnTo>
                  <a:pt x="432054" y="864107"/>
                </a:lnTo>
                <a:lnTo>
                  <a:pt x="864108" y="432054"/>
                </a:lnTo>
                <a:lnTo>
                  <a:pt x="432054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49267" y="4076700"/>
            <a:ext cx="864235" cy="864235"/>
          </a:xfrm>
          <a:custGeom>
            <a:avLst/>
            <a:gdLst/>
            <a:ahLst/>
            <a:cxnLst/>
            <a:rect l="l" t="t" r="r" b="b"/>
            <a:pathLst>
              <a:path w="864235" h="864235">
                <a:moveTo>
                  <a:pt x="0" y="432054"/>
                </a:moveTo>
                <a:lnTo>
                  <a:pt x="432054" y="0"/>
                </a:lnTo>
                <a:lnTo>
                  <a:pt x="864108" y="432054"/>
                </a:lnTo>
                <a:lnTo>
                  <a:pt x="432054" y="864107"/>
                </a:lnTo>
                <a:lnTo>
                  <a:pt x="0" y="432054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49267" y="5733288"/>
            <a:ext cx="864235" cy="864235"/>
          </a:xfrm>
          <a:custGeom>
            <a:avLst/>
            <a:gdLst/>
            <a:ahLst/>
            <a:cxnLst/>
            <a:rect l="l" t="t" r="r" b="b"/>
            <a:pathLst>
              <a:path w="864235" h="864234">
                <a:moveTo>
                  <a:pt x="432054" y="0"/>
                </a:moveTo>
                <a:lnTo>
                  <a:pt x="0" y="432054"/>
                </a:lnTo>
                <a:lnTo>
                  <a:pt x="432054" y="864108"/>
                </a:lnTo>
                <a:lnTo>
                  <a:pt x="864108" y="432054"/>
                </a:lnTo>
                <a:lnTo>
                  <a:pt x="432054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49267" y="5733288"/>
            <a:ext cx="864235" cy="864235"/>
          </a:xfrm>
          <a:custGeom>
            <a:avLst/>
            <a:gdLst/>
            <a:ahLst/>
            <a:cxnLst/>
            <a:rect l="l" t="t" r="r" b="b"/>
            <a:pathLst>
              <a:path w="864235" h="864234">
                <a:moveTo>
                  <a:pt x="0" y="432054"/>
                </a:moveTo>
                <a:lnTo>
                  <a:pt x="432054" y="0"/>
                </a:lnTo>
                <a:lnTo>
                  <a:pt x="864108" y="432054"/>
                </a:lnTo>
                <a:lnTo>
                  <a:pt x="432054" y="864108"/>
                </a:lnTo>
                <a:lnTo>
                  <a:pt x="0" y="432054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90444" y="4509515"/>
            <a:ext cx="1260475" cy="532765"/>
          </a:xfrm>
          <a:custGeom>
            <a:avLst/>
            <a:gdLst/>
            <a:ahLst/>
            <a:cxnLst/>
            <a:rect l="l" t="t" r="r" b="b"/>
            <a:pathLst>
              <a:path w="1260475" h="532764">
                <a:moveTo>
                  <a:pt x="0" y="532256"/>
                </a:moveTo>
                <a:lnTo>
                  <a:pt x="1260094" y="0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90444" y="5733288"/>
            <a:ext cx="1260475" cy="432434"/>
          </a:xfrm>
          <a:custGeom>
            <a:avLst/>
            <a:gdLst/>
            <a:ahLst/>
            <a:cxnLst/>
            <a:rect l="l" t="t" r="r" b="b"/>
            <a:pathLst>
              <a:path w="1260475" h="432435">
                <a:moveTo>
                  <a:pt x="0" y="0"/>
                </a:moveTo>
                <a:lnTo>
                  <a:pt x="1260094" y="432054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13376" y="4509515"/>
            <a:ext cx="1404620" cy="522605"/>
          </a:xfrm>
          <a:custGeom>
            <a:avLst/>
            <a:gdLst/>
            <a:ahLst/>
            <a:cxnLst/>
            <a:rect l="l" t="t" r="r" b="b"/>
            <a:pathLst>
              <a:path w="1404620" h="522604">
                <a:moveTo>
                  <a:pt x="0" y="0"/>
                </a:moveTo>
                <a:lnTo>
                  <a:pt x="1404112" y="522096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13376" y="5743955"/>
            <a:ext cx="1404620" cy="422275"/>
          </a:xfrm>
          <a:custGeom>
            <a:avLst/>
            <a:gdLst/>
            <a:ahLst/>
            <a:cxnLst/>
            <a:rect l="l" t="t" r="r" b="b"/>
            <a:pathLst>
              <a:path w="1404620" h="422275">
                <a:moveTo>
                  <a:pt x="0" y="421868"/>
                </a:moveTo>
                <a:lnTo>
                  <a:pt x="1404112" y="0"/>
                </a:lnTo>
              </a:path>
            </a:pathLst>
          </a:custGeom>
          <a:ln w="9143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92011" y="897636"/>
            <a:ext cx="864235" cy="864235"/>
          </a:xfrm>
          <a:custGeom>
            <a:avLst/>
            <a:gdLst/>
            <a:ahLst/>
            <a:cxnLst/>
            <a:rect l="l" t="t" r="r" b="b"/>
            <a:pathLst>
              <a:path w="864234" h="864235">
                <a:moveTo>
                  <a:pt x="432054" y="0"/>
                </a:moveTo>
                <a:lnTo>
                  <a:pt x="0" y="432053"/>
                </a:lnTo>
                <a:lnTo>
                  <a:pt x="432054" y="864108"/>
                </a:lnTo>
                <a:lnTo>
                  <a:pt x="864108" y="432053"/>
                </a:lnTo>
                <a:lnTo>
                  <a:pt x="432054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92011" y="897636"/>
            <a:ext cx="864235" cy="864235"/>
          </a:xfrm>
          <a:custGeom>
            <a:avLst/>
            <a:gdLst/>
            <a:ahLst/>
            <a:cxnLst/>
            <a:rect l="l" t="t" r="r" b="b"/>
            <a:pathLst>
              <a:path w="864234" h="864235">
                <a:moveTo>
                  <a:pt x="0" y="432053"/>
                </a:moveTo>
                <a:lnTo>
                  <a:pt x="432054" y="0"/>
                </a:lnTo>
                <a:lnTo>
                  <a:pt x="864108" y="432053"/>
                </a:lnTo>
                <a:lnTo>
                  <a:pt x="432054" y="864108"/>
                </a:lnTo>
                <a:lnTo>
                  <a:pt x="0" y="432053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56119" y="908303"/>
            <a:ext cx="821055" cy="420370"/>
          </a:xfrm>
          <a:custGeom>
            <a:avLst/>
            <a:gdLst/>
            <a:ahLst/>
            <a:cxnLst/>
            <a:rect l="l" t="t" r="r" b="b"/>
            <a:pathLst>
              <a:path w="821054" h="420369">
                <a:moveTo>
                  <a:pt x="0" y="420370"/>
                </a:moveTo>
                <a:lnTo>
                  <a:pt x="820547" y="0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24828" y="1761744"/>
            <a:ext cx="1270" cy="372110"/>
          </a:xfrm>
          <a:custGeom>
            <a:avLst/>
            <a:gdLst/>
            <a:ahLst/>
            <a:cxnLst/>
            <a:rect l="l" t="t" r="r" b="b"/>
            <a:pathLst>
              <a:path w="1270" h="372110">
                <a:moveTo>
                  <a:pt x="0" y="0"/>
                </a:moveTo>
                <a:lnTo>
                  <a:pt x="762" y="371601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70576" y="908303"/>
            <a:ext cx="821690" cy="420370"/>
          </a:xfrm>
          <a:custGeom>
            <a:avLst/>
            <a:gdLst/>
            <a:ahLst/>
            <a:cxnLst/>
            <a:rect l="l" t="t" r="r" b="b"/>
            <a:pathLst>
              <a:path w="821689" h="420369">
                <a:moveTo>
                  <a:pt x="0" y="0"/>
                </a:moveTo>
                <a:lnTo>
                  <a:pt x="821436" y="420370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13703" y="2133600"/>
            <a:ext cx="1224280" cy="692150"/>
          </a:xfrm>
          <a:custGeom>
            <a:avLst/>
            <a:gdLst/>
            <a:ahLst/>
            <a:cxnLst/>
            <a:rect l="l" t="t" r="r" b="b"/>
            <a:pathLst>
              <a:path w="1224279" h="692150">
                <a:moveTo>
                  <a:pt x="0" y="691896"/>
                </a:moveTo>
                <a:lnTo>
                  <a:pt x="1223772" y="691896"/>
                </a:lnTo>
                <a:lnTo>
                  <a:pt x="1223772" y="0"/>
                </a:lnTo>
                <a:lnTo>
                  <a:pt x="0" y="0"/>
                </a:lnTo>
                <a:lnTo>
                  <a:pt x="0" y="691896"/>
                </a:lnTo>
                <a:close/>
              </a:path>
            </a:pathLst>
          </a:custGeom>
          <a:ln w="12191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90473" y="2349067"/>
            <a:ext cx="7613650" cy="25212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441450" algn="r">
              <a:lnSpc>
                <a:spcPct val="100000"/>
              </a:lnSpc>
            </a:pPr>
            <a:r>
              <a:rPr sz="1800" b="1" dirty="0">
                <a:cs typeface="新細明體"/>
              </a:rPr>
              <a:t>員工</a:t>
            </a:r>
          </a:p>
          <a:p>
            <a:pPr marL="355600" indent="-342900">
              <a:lnSpc>
                <a:spcPct val="100000"/>
              </a:lnSpc>
              <a:spcBef>
                <a:spcPts val="1290"/>
              </a:spcBef>
              <a:buClr>
                <a:srgbClr val="D24717"/>
              </a:buClr>
              <a:buSzPct val="85416"/>
              <a:buFont typeface="Wingdings" panose="05000000000000000000" pitchFamily="2" charset="2"/>
              <a:buChar char="n"/>
              <a:tabLst>
                <a:tab pos="287020" algn="l"/>
              </a:tabLst>
            </a:pPr>
            <a:r>
              <a:rPr sz="2400" b="1" spc="-80" dirty="0">
                <a:cs typeface="微軟正黑體"/>
              </a:rPr>
              <a:t>R</a:t>
            </a:r>
            <a:r>
              <a:rPr sz="2400" b="1" spc="-5" dirty="0">
                <a:cs typeface="微軟正黑體"/>
              </a:rPr>
              <a:t>ela</a:t>
            </a:r>
            <a:r>
              <a:rPr sz="2400" b="1" spc="5" dirty="0">
                <a:cs typeface="微軟正黑體"/>
              </a:rPr>
              <a:t>t</a:t>
            </a:r>
            <a:r>
              <a:rPr sz="2400" b="1" spc="-5" dirty="0">
                <a:cs typeface="微軟正黑體"/>
              </a:rPr>
              <a:t>ionsh</a:t>
            </a:r>
            <a:r>
              <a:rPr sz="2400" b="1" spc="5" dirty="0">
                <a:cs typeface="微軟正黑體"/>
              </a:rPr>
              <a:t>i</a:t>
            </a:r>
            <a:r>
              <a:rPr sz="2400" b="1" dirty="0">
                <a:cs typeface="微軟正黑體"/>
              </a:rPr>
              <a:t>p</a:t>
            </a:r>
            <a:r>
              <a:rPr sz="2400" b="1" spc="10" dirty="0">
                <a:cs typeface="微軟正黑體"/>
              </a:rPr>
              <a:t> </a:t>
            </a:r>
            <a:r>
              <a:rPr sz="2400" b="1" dirty="0">
                <a:cs typeface="微軟正黑體"/>
              </a:rPr>
              <a:t>需求</a:t>
            </a:r>
          </a:p>
          <a:p>
            <a:pPr marL="332105">
              <a:lnSpc>
                <a:spcPct val="100000"/>
              </a:lnSpc>
              <a:spcBef>
                <a:spcPts val="409"/>
              </a:spcBef>
            </a:pPr>
            <a:r>
              <a:rPr sz="1700" b="1" dirty="0">
                <a:solidFill>
                  <a:srgbClr val="9B2C1F"/>
                </a:solidFill>
                <a:cs typeface="Wingdings 2"/>
              </a:rPr>
              <a:t></a:t>
            </a:r>
            <a:r>
              <a:rPr sz="1700" b="1" dirty="0">
                <a:solidFill>
                  <a:srgbClr val="9B2C1F"/>
                </a:solidFill>
                <a:cs typeface="Times New Roman"/>
              </a:rPr>
              <a:t> </a:t>
            </a:r>
            <a:r>
              <a:rPr sz="1700" b="1" spc="5" dirty="0">
                <a:solidFill>
                  <a:srgbClr val="9B2C1F"/>
                </a:solidFill>
                <a:cs typeface="Times New Roman"/>
              </a:rPr>
              <a:t> </a:t>
            </a:r>
            <a:r>
              <a:rPr sz="2000" b="1" spc="-5" dirty="0">
                <a:cs typeface="微軟正黑體"/>
              </a:rPr>
              <a:t>En</a:t>
            </a:r>
            <a:r>
              <a:rPr sz="2000" b="1" spc="5" dirty="0">
                <a:cs typeface="微軟正黑體"/>
              </a:rPr>
              <a:t>t</a:t>
            </a:r>
            <a:r>
              <a:rPr sz="2000" b="1" spc="-5" dirty="0">
                <a:cs typeface="微軟正黑體"/>
              </a:rPr>
              <a:t>it</a:t>
            </a:r>
            <a:r>
              <a:rPr sz="2000" b="1" spc="5" dirty="0">
                <a:cs typeface="微軟正黑體"/>
              </a:rPr>
              <a:t>y</a:t>
            </a:r>
            <a:r>
              <a:rPr sz="2000" b="1" spc="-15" dirty="0">
                <a:cs typeface="微軟正黑體"/>
              </a:rPr>
              <a:t>之</a:t>
            </a:r>
            <a:r>
              <a:rPr sz="2000" b="1" dirty="0">
                <a:cs typeface="微軟正黑體"/>
              </a:rPr>
              <a:t>間的</a:t>
            </a:r>
            <a:r>
              <a:rPr sz="2000" b="1" spc="-50" dirty="0">
                <a:cs typeface="微軟正黑體"/>
              </a:rPr>
              <a:t> </a:t>
            </a:r>
            <a:r>
              <a:rPr sz="2000" b="1" spc="-65" dirty="0">
                <a:cs typeface="微軟正黑體"/>
              </a:rPr>
              <a:t>R</a:t>
            </a:r>
            <a:r>
              <a:rPr sz="2000" b="1" spc="-5" dirty="0">
                <a:cs typeface="微軟正黑體"/>
              </a:rPr>
              <a:t>el</a:t>
            </a:r>
            <a:r>
              <a:rPr sz="2000" b="1" spc="-15" dirty="0">
                <a:cs typeface="微軟正黑體"/>
              </a:rPr>
              <a:t>a</a:t>
            </a:r>
            <a:r>
              <a:rPr sz="2000" b="1" dirty="0">
                <a:cs typeface="微軟正黑體"/>
              </a:rPr>
              <a:t>ti</a:t>
            </a:r>
            <a:r>
              <a:rPr sz="2000" b="1" spc="-10" dirty="0">
                <a:cs typeface="微軟正黑體"/>
              </a:rPr>
              <a:t>o</a:t>
            </a:r>
            <a:r>
              <a:rPr sz="2000" b="1" spc="-5" dirty="0">
                <a:cs typeface="微軟正黑體"/>
              </a:rPr>
              <a:t>nshi</a:t>
            </a:r>
            <a:r>
              <a:rPr sz="2000" b="1" spc="5" dirty="0">
                <a:cs typeface="微軟正黑體"/>
              </a:rPr>
              <a:t>p</a:t>
            </a:r>
            <a:r>
              <a:rPr sz="2000" b="1" dirty="0">
                <a:cs typeface="微軟正黑體"/>
              </a:rPr>
              <a:t>彼</a:t>
            </a:r>
            <a:r>
              <a:rPr sz="2000" b="1" spc="-20" dirty="0">
                <a:cs typeface="微軟正黑體"/>
              </a:rPr>
              <a:t>此</a:t>
            </a:r>
            <a:r>
              <a:rPr sz="2000" b="1" dirty="0">
                <a:cs typeface="微軟正黑體"/>
              </a:rPr>
              <a:t>具</a:t>
            </a:r>
            <a:r>
              <a:rPr sz="2000" b="1" spc="-10" dirty="0">
                <a:cs typeface="微軟正黑體"/>
              </a:rPr>
              <a:t>有</a:t>
            </a:r>
            <a:r>
              <a:rPr sz="2000" b="1" spc="-15" dirty="0">
                <a:solidFill>
                  <a:srgbClr val="FF0000"/>
                </a:solidFill>
                <a:cs typeface="微軟正黑體"/>
              </a:rPr>
              <a:t>二</a:t>
            </a:r>
            <a:r>
              <a:rPr sz="2000" b="1" spc="-5" dirty="0">
                <a:solidFill>
                  <a:srgbClr val="FF0000"/>
                </a:solidFill>
                <a:cs typeface="微軟正黑體"/>
              </a:rPr>
              <a:t>元</a:t>
            </a:r>
            <a:r>
              <a:rPr sz="2000" b="1" spc="-5" dirty="0">
                <a:cs typeface="微軟正黑體"/>
              </a:rPr>
              <a:t>和</a:t>
            </a:r>
            <a:r>
              <a:rPr sz="2000" b="1" spc="-15" dirty="0">
                <a:solidFill>
                  <a:srgbClr val="FF0000"/>
                </a:solidFill>
                <a:cs typeface="微軟正黑體"/>
              </a:rPr>
              <a:t>三</a:t>
            </a:r>
            <a:r>
              <a:rPr sz="2000" b="1" spc="-5" dirty="0">
                <a:solidFill>
                  <a:srgbClr val="FF0000"/>
                </a:solidFill>
                <a:cs typeface="微軟正黑體"/>
              </a:rPr>
              <a:t>元</a:t>
            </a:r>
            <a:r>
              <a:rPr sz="2000" b="1" spc="-5" dirty="0">
                <a:cs typeface="微軟正黑體"/>
              </a:rPr>
              <a:t>的</a:t>
            </a:r>
            <a:r>
              <a:rPr sz="2000" b="1" spc="-15" dirty="0">
                <a:cs typeface="微軟正黑體"/>
              </a:rPr>
              <a:t>關</a:t>
            </a:r>
            <a:r>
              <a:rPr sz="2000" b="1" dirty="0">
                <a:cs typeface="微軟正黑體"/>
              </a:rPr>
              <a:t>係，</a:t>
            </a:r>
            <a:r>
              <a:rPr sz="2000" b="1" spc="-20" dirty="0">
                <a:cs typeface="微軟正黑體"/>
              </a:rPr>
              <a:t>如</a:t>
            </a:r>
            <a:r>
              <a:rPr sz="2000" b="1" dirty="0">
                <a:cs typeface="微軟正黑體"/>
              </a:rPr>
              <a:t>上圖</a:t>
            </a:r>
          </a:p>
          <a:p>
            <a:pPr marL="561340" lvl="1" indent="-228600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5000"/>
              <a:buFont typeface="Wingdings 2"/>
              <a:buChar char=""/>
              <a:tabLst>
                <a:tab pos="561340" algn="l"/>
              </a:tabLst>
            </a:pPr>
            <a:r>
              <a:rPr sz="2000" b="1" dirty="0">
                <a:solidFill>
                  <a:srgbClr val="FF0000"/>
                </a:solidFill>
                <a:cs typeface="微軟正黑體"/>
              </a:rPr>
              <a:t>某些</a:t>
            </a:r>
            <a:r>
              <a:rPr sz="2000" b="1" spc="-5" dirty="0">
                <a:cs typeface="微軟正黑體"/>
              </a:rPr>
              <a:t>E</a:t>
            </a:r>
            <a:r>
              <a:rPr sz="2000" b="1" spc="5" dirty="0">
                <a:cs typeface="微軟正黑體"/>
              </a:rPr>
              <a:t>n</a:t>
            </a:r>
            <a:r>
              <a:rPr sz="2000" b="1" dirty="0">
                <a:cs typeface="微軟正黑體"/>
              </a:rPr>
              <a:t>tit</a:t>
            </a:r>
            <a:r>
              <a:rPr sz="2000" b="1" spc="-5" dirty="0">
                <a:cs typeface="微軟正黑體"/>
              </a:rPr>
              <a:t>y</a:t>
            </a:r>
            <a:r>
              <a:rPr sz="2000" b="1" dirty="0">
                <a:cs typeface="微軟正黑體"/>
              </a:rPr>
              <a:t>之</a:t>
            </a:r>
            <a:r>
              <a:rPr sz="2000" b="1" spc="-15" dirty="0">
                <a:cs typeface="微軟正黑體"/>
              </a:rPr>
              <a:t>間</a:t>
            </a:r>
            <a:r>
              <a:rPr sz="2000" b="1" dirty="0">
                <a:solidFill>
                  <a:srgbClr val="FF0000"/>
                </a:solidFill>
                <a:cs typeface="微軟正黑體"/>
              </a:rPr>
              <a:t>需要</a:t>
            </a:r>
            <a:r>
              <a:rPr sz="2000" b="1" spc="-15" dirty="0">
                <a:solidFill>
                  <a:srgbClr val="FF0000"/>
                </a:solidFill>
                <a:cs typeface="微軟正黑體"/>
              </a:rPr>
              <a:t>有</a:t>
            </a:r>
            <a:r>
              <a:rPr sz="2000" b="1" dirty="0">
                <a:solidFill>
                  <a:srgbClr val="FF0000"/>
                </a:solidFill>
                <a:cs typeface="微軟正黑體"/>
              </a:rPr>
              <a:t>多個</a:t>
            </a:r>
            <a:r>
              <a:rPr sz="2000" b="1" spc="-65" dirty="0">
                <a:solidFill>
                  <a:srgbClr val="FF0000"/>
                </a:solidFill>
                <a:cs typeface="微軟正黑體"/>
              </a:rPr>
              <a:t>R</a:t>
            </a:r>
            <a:r>
              <a:rPr sz="2000" b="1" spc="-5" dirty="0">
                <a:solidFill>
                  <a:srgbClr val="FF0000"/>
                </a:solidFill>
                <a:cs typeface="微軟正黑體"/>
              </a:rPr>
              <a:t>e</a:t>
            </a:r>
            <a:r>
              <a:rPr sz="2000" b="1" spc="-20" dirty="0">
                <a:solidFill>
                  <a:srgbClr val="FF0000"/>
                </a:solidFill>
                <a:cs typeface="微軟正黑體"/>
              </a:rPr>
              <a:t>l</a:t>
            </a:r>
            <a:r>
              <a:rPr sz="2000" b="1" spc="-5" dirty="0">
                <a:solidFill>
                  <a:srgbClr val="FF0000"/>
                </a:solidFill>
                <a:cs typeface="微軟正黑體"/>
              </a:rPr>
              <a:t>ati</a:t>
            </a:r>
            <a:r>
              <a:rPr sz="2000" b="1" spc="-10" dirty="0">
                <a:solidFill>
                  <a:srgbClr val="FF0000"/>
                </a:solidFill>
                <a:cs typeface="微軟正黑體"/>
              </a:rPr>
              <a:t>on</a:t>
            </a:r>
            <a:r>
              <a:rPr sz="2000" b="1" spc="-5" dirty="0">
                <a:solidFill>
                  <a:srgbClr val="FF0000"/>
                </a:solidFill>
                <a:cs typeface="微軟正黑體"/>
              </a:rPr>
              <a:t>sh</a:t>
            </a:r>
            <a:r>
              <a:rPr sz="2000" b="1" spc="-15" dirty="0">
                <a:solidFill>
                  <a:srgbClr val="FF0000"/>
                </a:solidFill>
                <a:cs typeface="微軟正黑體"/>
              </a:rPr>
              <a:t>i</a:t>
            </a:r>
            <a:r>
              <a:rPr sz="2000" b="1" dirty="0">
                <a:solidFill>
                  <a:srgbClr val="FF0000"/>
                </a:solidFill>
                <a:cs typeface="微軟正黑體"/>
              </a:rPr>
              <a:t>p</a:t>
            </a:r>
            <a:r>
              <a:rPr sz="2000" b="1" spc="-40" dirty="0">
                <a:solidFill>
                  <a:srgbClr val="FF0000"/>
                </a:solidFill>
                <a:cs typeface="微軟正黑體"/>
              </a:rPr>
              <a:t> </a:t>
            </a:r>
            <a:r>
              <a:rPr sz="2000" b="1" dirty="0">
                <a:solidFill>
                  <a:srgbClr val="FF0000"/>
                </a:solidFill>
                <a:cs typeface="微軟正黑體"/>
              </a:rPr>
              <a:t>，</a:t>
            </a:r>
            <a:r>
              <a:rPr sz="2000" b="1" dirty="0">
                <a:cs typeface="微軟正黑體"/>
              </a:rPr>
              <a:t>如下圖</a:t>
            </a: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2600" b="1" dirty="0">
              <a:cs typeface="Times New Roman"/>
            </a:endParaRPr>
          </a:p>
          <a:p>
            <a:pPr marL="3664585" marR="3685540" algn="ctr">
              <a:lnSpc>
                <a:spcPts val="2260"/>
              </a:lnSpc>
            </a:pPr>
            <a:r>
              <a:rPr sz="2000" b="1" dirty="0">
                <a:solidFill>
                  <a:srgbClr val="FFFFFF"/>
                </a:solidFill>
                <a:cs typeface="新細明體"/>
              </a:rPr>
              <a:t>參 與</a:t>
            </a:r>
            <a:endParaRPr sz="2000" b="1" dirty="0">
              <a:cs typeface="新細明體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4342891" y="5889248"/>
            <a:ext cx="280035" cy="566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260"/>
              </a:lnSpc>
            </a:pPr>
            <a:r>
              <a:rPr sz="2000" dirty="0">
                <a:solidFill>
                  <a:srgbClr val="FFFFFF"/>
                </a:solidFill>
                <a:latin typeface="新細明體"/>
                <a:cs typeface="新細明體"/>
              </a:rPr>
              <a:t>管 理</a:t>
            </a:r>
            <a:endParaRPr sz="2000">
              <a:latin typeface="新細明體"/>
              <a:cs typeface="新細明體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77795" y="5041391"/>
            <a:ext cx="1224280" cy="692150"/>
          </a:xfrm>
          <a:prstGeom prst="rect">
            <a:avLst/>
          </a:prstGeom>
          <a:ln w="12192">
            <a:solidFill>
              <a:srgbClr val="9B310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7190">
              <a:lnSpc>
                <a:spcPct val="100000"/>
              </a:lnSpc>
            </a:pPr>
            <a:r>
              <a:rPr sz="1800" dirty="0">
                <a:latin typeface="新細明體"/>
                <a:cs typeface="新細明體"/>
              </a:rPr>
              <a:t>員工</a:t>
            </a:r>
            <a:endParaRPr sz="1800">
              <a:latin typeface="新細明體"/>
              <a:cs typeface="新細明體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87567" y="5030723"/>
            <a:ext cx="1260475" cy="713740"/>
          </a:xfrm>
          <a:prstGeom prst="rect">
            <a:avLst/>
          </a:prstGeom>
          <a:ln w="12192">
            <a:solidFill>
              <a:srgbClr val="9B310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96875">
              <a:lnSpc>
                <a:spcPct val="100000"/>
              </a:lnSpc>
            </a:pPr>
            <a:r>
              <a:rPr sz="1800" dirty="0">
                <a:latin typeface="新細明體"/>
                <a:cs typeface="新細明體"/>
              </a:rPr>
              <a:t>部門</a:t>
            </a:r>
            <a:endParaRPr sz="1800">
              <a:latin typeface="新細明體"/>
              <a:cs typeface="新細明體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85635" y="1052097"/>
            <a:ext cx="280035" cy="566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260"/>
              </a:lnSpc>
            </a:pPr>
            <a:r>
              <a:rPr sz="2000" dirty="0">
                <a:solidFill>
                  <a:srgbClr val="FFFFFF"/>
                </a:solidFill>
                <a:latin typeface="新細明體"/>
                <a:cs typeface="新細明體"/>
              </a:rPr>
              <a:t>參 與</a:t>
            </a:r>
            <a:endParaRPr sz="2000">
              <a:latin typeface="新細明體"/>
              <a:cs typeface="新細明體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57928" y="216408"/>
            <a:ext cx="1225550" cy="692150"/>
          </a:xfrm>
          <a:prstGeom prst="rect">
            <a:avLst/>
          </a:prstGeom>
          <a:ln w="12192">
            <a:solidFill>
              <a:srgbClr val="9B310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4160">
              <a:lnSpc>
                <a:spcPct val="100000"/>
              </a:lnSpc>
            </a:pPr>
            <a:r>
              <a:rPr sz="1800" dirty="0">
                <a:latin typeface="新細明體"/>
                <a:cs typeface="新細明體"/>
              </a:rPr>
              <a:t>消費者</a:t>
            </a:r>
            <a:endParaRPr sz="1800">
              <a:latin typeface="新細明體"/>
              <a:cs typeface="新細明體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64907" y="216408"/>
            <a:ext cx="1224280" cy="692150"/>
          </a:xfrm>
          <a:prstGeom prst="rect">
            <a:avLst/>
          </a:prstGeom>
          <a:ln w="12191">
            <a:solidFill>
              <a:srgbClr val="9B310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7825">
              <a:lnSpc>
                <a:spcPct val="100000"/>
              </a:lnSpc>
            </a:pPr>
            <a:r>
              <a:rPr sz="1800" dirty="0">
                <a:latin typeface="新細明體"/>
                <a:cs typeface="新細明體"/>
              </a:rPr>
              <a:t>會議</a:t>
            </a:r>
            <a:endParaRPr sz="1800">
              <a:latin typeface="新細明體"/>
              <a:cs typeface="新細明體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98933"/>
            <a:ext cx="7157110" cy="560024"/>
          </a:xfrm>
          <a:prstGeom prst="rect">
            <a:avLst/>
          </a:prstGeom>
        </p:spPr>
        <p:txBody>
          <a:bodyPr vert="horz" wrap="square" lIns="0" tIns="72008" rIns="0" bIns="0" rtlCol="0">
            <a:spAutoFit/>
          </a:bodyPr>
          <a:lstStyle/>
          <a:p>
            <a:pPr marL="12700">
              <a:lnSpc>
                <a:spcPts val="3815"/>
              </a:lnSpc>
            </a:pPr>
            <a:r>
              <a:rPr sz="3200" b="1" dirty="0">
                <a:solidFill>
                  <a:srgbClr val="6A6262"/>
                </a:solidFill>
                <a:latin typeface="+mn-lt"/>
                <a:ea typeface="微軟正黑體" panose="020B0604030504040204" pitchFamily="34" charset="-120"/>
                <a:cs typeface="微軟正黑體"/>
              </a:rPr>
              <a:t>資料庫基本要求</a:t>
            </a:r>
            <a:endParaRPr sz="3200" b="1" dirty="0">
              <a:latin typeface="+mn-lt"/>
              <a:ea typeface="微軟正黑體" panose="020B0604030504040204" pitchFamily="34" charset="-120"/>
              <a:cs typeface="微軟正黑體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665" y="6643"/>
                </a:lnTo>
                <a:lnTo>
                  <a:pt x="123545" y="25516"/>
                </a:lnTo>
                <a:lnTo>
                  <a:pt x="79830" y="55028"/>
                </a:lnTo>
                <a:lnTo>
                  <a:pt x="44106" y="93592"/>
                </a:lnTo>
                <a:lnTo>
                  <a:pt x="17964" y="139619"/>
                </a:lnTo>
                <a:lnTo>
                  <a:pt x="2992" y="191520"/>
                </a:lnTo>
                <a:lnTo>
                  <a:pt x="0" y="228600"/>
                </a:lnTo>
                <a:lnTo>
                  <a:pt x="757" y="247348"/>
                </a:lnTo>
                <a:lnTo>
                  <a:pt x="11654" y="300854"/>
                </a:lnTo>
                <a:lnTo>
                  <a:pt x="34249" y="349016"/>
                </a:lnTo>
                <a:lnTo>
                  <a:pt x="66955" y="390244"/>
                </a:lnTo>
                <a:lnTo>
                  <a:pt x="108183" y="422950"/>
                </a:lnTo>
                <a:lnTo>
                  <a:pt x="156345" y="445545"/>
                </a:lnTo>
                <a:lnTo>
                  <a:pt x="209851" y="456442"/>
                </a:lnTo>
                <a:lnTo>
                  <a:pt x="228600" y="457200"/>
                </a:lnTo>
                <a:lnTo>
                  <a:pt x="247348" y="456442"/>
                </a:lnTo>
                <a:lnTo>
                  <a:pt x="300854" y="445545"/>
                </a:lnTo>
                <a:lnTo>
                  <a:pt x="349016" y="422950"/>
                </a:lnTo>
                <a:lnTo>
                  <a:pt x="390244" y="390244"/>
                </a:lnTo>
                <a:lnTo>
                  <a:pt x="422950" y="349016"/>
                </a:lnTo>
                <a:lnTo>
                  <a:pt x="445545" y="300854"/>
                </a:lnTo>
                <a:lnTo>
                  <a:pt x="456442" y="247348"/>
                </a:lnTo>
                <a:lnTo>
                  <a:pt x="457200" y="228600"/>
                </a:lnTo>
                <a:lnTo>
                  <a:pt x="456442" y="209851"/>
                </a:lnTo>
                <a:lnTo>
                  <a:pt x="445545" y="156345"/>
                </a:lnTo>
                <a:lnTo>
                  <a:pt x="422950" y="108183"/>
                </a:lnTo>
                <a:lnTo>
                  <a:pt x="390244" y="66955"/>
                </a:lnTo>
                <a:lnTo>
                  <a:pt x="349016" y="34249"/>
                </a:lnTo>
                <a:lnTo>
                  <a:pt x="300854" y="11654"/>
                </a:lnTo>
                <a:lnTo>
                  <a:pt x="247348" y="757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0472" y="1542926"/>
            <a:ext cx="6015127" cy="1805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D24717"/>
              </a:buClr>
              <a:buSzPct val="83333"/>
              <a:buFont typeface="Wingdings" panose="05000000000000000000" pitchFamily="2" charset="2"/>
              <a:buChar char="n"/>
              <a:tabLst>
                <a:tab pos="287020" algn="l"/>
              </a:tabLst>
            </a:pPr>
            <a:r>
              <a:rPr sz="2400" b="1" spc="-55" dirty="0">
                <a:ea typeface="微軟正黑體" panose="020B0604030504040204" pitchFamily="34" charset="-120"/>
                <a:cs typeface="微軟正黑體"/>
              </a:rPr>
              <a:t>A</a:t>
            </a:r>
            <a:r>
              <a:rPr sz="2400" b="1" spc="-10" dirty="0">
                <a:ea typeface="微軟正黑體" panose="020B0604030504040204" pitchFamily="34" charset="-120"/>
                <a:cs typeface="微軟正黑體"/>
              </a:rPr>
              <a:t>t</a:t>
            </a:r>
            <a:r>
              <a:rPr sz="2400" b="1" spc="-5" dirty="0">
                <a:ea typeface="微軟正黑體" panose="020B0604030504040204" pitchFamily="34" charset="-120"/>
                <a:cs typeface="微軟正黑體"/>
              </a:rPr>
              <a:t>tri</a:t>
            </a:r>
            <a:r>
              <a:rPr sz="2400" b="1" spc="-10" dirty="0">
                <a:ea typeface="微軟正黑體" panose="020B0604030504040204" pitchFamily="34" charset="-120"/>
                <a:cs typeface="微軟正黑體"/>
              </a:rPr>
              <a:t>b</a:t>
            </a:r>
            <a:r>
              <a:rPr sz="2400" b="1" spc="-5" dirty="0">
                <a:ea typeface="微軟正黑體" panose="020B0604030504040204" pitchFamily="34" charset="-120"/>
                <a:cs typeface="微軟正黑體"/>
              </a:rPr>
              <a:t>u</a:t>
            </a:r>
            <a:r>
              <a:rPr sz="2400" b="1" spc="-15" dirty="0">
                <a:ea typeface="微軟正黑體" panose="020B0604030504040204" pitchFamily="34" charset="-120"/>
                <a:cs typeface="微軟正黑體"/>
              </a:rPr>
              <a:t>t</a:t>
            </a:r>
            <a:r>
              <a:rPr sz="2400" b="1" dirty="0">
                <a:ea typeface="微軟正黑體" panose="020B0604030504040204" pitchFamily="34" charset="-120"/>
                <a:cs typeface="微軟正黑體"/>
              </a:rPr>
              <a:t>e</a:t>
            </a:r>
            <a:r>
              <a:rPr sz="2400" b="1" spc="-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2400" b="1" dirty="0">
                <a:ea typeface="微軟正黑體" panose="020B0604030504040204" pitchFamily="34" charset="-120"/>
                <a:cs typeface="微軟正黑體"/>
              </a:rPr>
              <a:t>需求</a:t>
            </a:r>
          </a:p>
          <a:p>
            <a:pPr marL="617855" lvl="1" indent="-285750">
              <a:lnSpc>
                <a:spcPts val="2385"/>
              </a:lnSpc>
              <a:spcBef>
                <a:spcPts val="405"/>
              </a:spcBef>
              <a:buClr>
                <a:srgbClr val="9B2C1F"/>
              </a:buClr>
              <a:buSzPct val="85000"/>
              <a:buFont typeface="Wingdings" panose="05000000000000000000" pitchFamily="2" charset="2"/>
              <a:buChar char="l"/>
              <a:tabLst>
                <a:tab pos="561340" algn="l"/>
              </a:tabLst>
            </a:pPr>
            <a:r>
              <a:rPr sz="2000" b="1" dirty="0" err="1">
                <a:ea typeface="微軟正黑體" panose="020B0604030504040204" pitchFamily="34" charset="-120"/>
              </a:rPr>
              <a:t>每個</a:t>
            </a:r>
            <a:r>
              <a:rPr sz="2000" b="1" dirty="0">
                <a:ea typeface="微軟正黑體" panose="020B0604030504040204" pitchFamily="34" charset="-120"/>
              </a:rPr>
              <a:t> </a:t>
            </a:r>
            <a:r>
              <a:rPr lang="en-US" sz="2000" b="1" dirty="0" err="1">
                <a:ea typeface="微軟正黑體" panose="020B0604030504040204" pitchFamily="34" charset="-120"/>
              </a:rPr>
              <a:t>table</a:t>
            </a:r>
            <a:r>
              <a:rPr sz="2000" b="1" dirty="0" err="1">
                <a:ea typeface="微軟正黑體" panose="020B0604030504040204" pitchFamily="34" charset="-120"/>
              </a:rPr>
              <a:t>至少有</a:t>
            </a:r>
            <a:r>
              <a:rPr sz="2000" b="1" dirty="0">
                <a:ea typeface="微軟正黑體" panose="020B0604030504040204" pitchFamily="34" charset="-120"/>
              </a:rPr>
              <a:t> 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3 </a:t>
            </a:r>
            <a:r>
              <a:rPr sz="2000" b="1" dirty="0">
                <a:ea typeface="微軟正黑體" panose="020B0604030504040204" pitchFamily="34" charset="-120"/>
              </a:rPr>
              <a:t>個 attributes</a:t>
            </a:r>
          </a:p>
          <a:p>
            <a:pPr marL="617855" lvl="1" indent="-285750">
              <a:lnSpc>
                <a:spcPts val="2385"/>
              </a:lnSpc>
              <a:spcBef>
                <a:spcPts val="405"/>
              </a:spcBef>
              <a:buClr>
                <a:srgbClr val="9B2C1F"/>
              </a:buClr>
              <a:buSzPct val="85000"/>
              <a:buFont typeface="Wingdings" panose="05000000000000000000" pitchFamily="2" charset="2"/>
              <a:buChar char="l"/>
              <a:tabLst>
                <a:tab pos="561340" algn="l"/>
              </a:tabLst>
            </a:pPr>
            <a:r>
              <a:rPr sz="2000" b="1" dirty="0">
                <a:ea typeface="微軟正黑體" panose="020B0604030504040204" pitchFamily="34" charset="-120"/>
              </a:rPr>
              <a:t>每個 table 都要有 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key attribute</a:t>
            </a:r>
          </a:p>
          <a:p>
            <a:pPr marL="617855" lvl="1" indent="-285750">
              <a:lnSpc>
                <a:spcPts val="2385"/>
              </a:lnSpc>
              <a:spcBef>
                <a:spcPts val="405"/>
              </a:spcBef>
              <a:buClr>
                <a:srgbClr val="9B2C1F"/>
              </a:buClr>
              <a:buSzPct val="85000"/>
              <a:buFont typeface="Wingdings" panose="05000000000000000000" pitchFamily="2" charset="2"/>
              <a:buChar char="l"/>
              <a:tabLst>
                <a:tab pos="561340" algn="l"/>
              </a:tabLst>
            </a:pPr>
            <a:r>
              <a:rPr sz="2000" b="1" dirty="0" err="1">
                <a:ea typeface="微軟正黑體" panose="020B0604030504040204" pitchFamily="34" charset="-120"/>
              </a:rPr>
              <a:t>每個</a:t>
            </a:r>
            <a:r>
              <a:rPr sz="2000" b="1" dirty="0">
                <a:ea typeface="微軟正黑體" panose="020B0604030504040204" pitchFamily="34" charset="-120"/>
              </a:rPr>
              <a:t> table 至少有 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10</a:t>
            </a:r>
            <a:r>
              <a:rPr sz="2000" b="1" dirty="0">
                <a:ea typeface="微軟正黑體" panose="020B0604030504040204" pitchFamily="34" charset="-120"/>
              </a:rPr>
              <a:t> </a:t>
            </a:r>
            <a:r>
              <a:rPr sz="2000" b="1" dirty="0" err="1">
                <a:ea typeface="微軟正黑體" panose="020B0604030504040204" pitchFamily="34" charset="-120"/>
              </a:rPr>
              <a:t>筆不同的資料</a:t>
            </a:r>
            <a:endParaRPr lang="en-US" altLang="zh-TW" sz="2000" b="1" dirty="0">
              <a:ea typeface="微軟正黑體" panose="020B0604030504040204" pitchFamily="34" charset="-120"/>
            </a:endParaRPr>
          </a:p>
          <a:p>
            <a:pPr marL="617855" lvl="1" indent="-285750">
              <a:lnSpc>
                <a:spcPts val="2385"/>
              </a:lnSpc>
              <a:spcBef>
                <a:spcPts val="405"/>
              </a:spcBef>
              <a:buClr>
                <a:srgbClr val="9B2C1F"/>
              </a:buClr>
              <a:buSzPct val="85000"/>
              <a:buFont typeface="Wingdings" panose="05000000000000000000" pitchFamily="2" charset="2"/>
              <a:buChar char="l"/>
              <a:tabLst>
                <a:tab pos="561340" algn="l"/>
              </a:tabLst>
            </a:pPr>
            <a:endParaRPr sz="2000" b="1" dirty="0">
              <a:ea typeface="微軟正黑體" panose="020B0604030504040204" pitchFamily="34" charset="-12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98933"/>
            <a:ext cx="7157110" cy="604618"/>
          </a:xfrm>
          <a:prstGeom prst="rect">
            <a:avLst/>
          </a:prstGeom>
        </p:spPr>
        <p:txBody>
          <a:bodyPr vert="horz" wrap="square" lIns="0" tIns="52671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z="3600" b="1" dirty="0">
                <a:solidFill>
                  <a:srgbClr val="6A6262"/>
                </a:solidFill>
                <a:latin typeface="微軟正黑體"/>
                <a:cs typeface="微軟正黑體"/>
              </a:rPr>
              <a:t>評分標準</a:t>
            </a:r>
            <a:endParaRPr sz="3600" b="1" dirty="0">
              <a:latin typeface="微軟正黑體"/>
              <a:cs typeface="微軟正黑體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665" y="6643"/>
                </a:lnTo>
                <a:lnTo>
                  <a:pt x="123545" y="25516"/>
                </a:lnTo>
                <a:lnTo>
                  <a:pt x="79830" y="55028"/>
                </a:lnTo>
                <a:lnTo>
                  <a:pt x="44106" y="93592"/>
                </a:lnTo>
                <a:lnTo>
                  <a:pt x="17964" y="139619"/>
                </a:lnTo>
                <a:lnTo>
                  <a:pt x="2992" y="191520"/>
                </a:lnTo>
                <a:lnTo>
                  <a:pt x="0" y="228600"/>
                </a:lnTo>
                <a:lnTo>
                  <a:pt x="757" y="247348"/>
                </a:lnTo>
                <a:lnTo>
                  <a:pt x="11654" y="300854"/>
                </a:lnTo>
                <a:lnTo>
                  <a:pt x="34249" y="349016"/>
                </a:lnTo>
                <a:lnTo>
                  <a:pt x="66955" y="390244"/>
                </a:lnTo>
                <a:lnTo>
                  <a:pt x="108183" y="422950"/>
                </a:lnTo>
                <a:lnTo>
                  <a:pt x="156345" y="445545"/>
                </a:lnTo>
                <a:lnTo>
                  <a:pt x="209851" y="456442"/>
                </a:lnTo>
                <a:lnTo>
                  <a:pt x="228600" y="457200"/>
                </a:lnTo>
                <a:lnTo>
                  <a:pt x="247348" y="456442"/>
                </a:lnTo>
                <a:lnTo>
                  <a:pt x="300854" y="445545"/>
                </a:lnTo>
                <a:lnTo>
                  <a:pt x="349016" y="422950"/>
                </a:lnTo>
                <a:lnTo>
                  <a:pt x="390244" y="390244"/>
                </a:lnTo>
                <a:lnTo>
                  <a:pt x="422950" y="349016"/>
                </a:lnTo>
                <a:lnTo>
                  <a:pt x="445545" y="300854"/>
                </a:lnTo>
                <a:lnTo>
                  <a:pt x="456442" y="247348"/>
                </a:lnTo>
                <a:lnTo>
                  <a:pt x="457200" y="228600"/>
                </a:lnTo>
                <a:lnTo>
                  <a:pt x="456442" y="209851"/>
                </a:lnTo>
                <a:lnTo>
                  <a:pt x="445545" y="156345"/>
                </a:lnTo>
                <a:lnTo>
                  <a:pt x="422950" y="108183"/>
                </a:lnTo>
                <a:lnTo>
                  <a:pt x="390244" y="66955"/>
                </a:lnTo>
                <a:lnTo>
                  <a:pt x="349016" y="34249"/>
                </a:lnTo>
                <a:lnTo>
                  <a:pt x="300854" y="11654"/>
                </a:lnTo>
                <a:lnTo>
                  <a:pt x="247348" y="757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2495" y="1644051"/>
            <a:ext cx="7098665" cy="46371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Wingdings" panose="05000000000000000000" pitchFamily="2" charset="2"/>
              <a:buChar char="n"/>
              <a:tabLst>
                <a:tab pos="355600" algn="l"/>
              </a:tabLst>
            </a:pPr>
            <a:r>
              <a:rPr sz="1700" b="1" dirty="0">
                <a:solidFill>
                  <a:srgbClr val="0070C0"/>
                </a:solidFill>
                <a:ea typeface="微軟正黑體" panose="020B0604030504040204" pitchFamily="34" charset="-120"/>
                <a:cs typeface="Times New Roman"/>
              </a:rPr>
              <a:t>	</a:t>
            </a:r>
            <a:r>
              <a:rPr sz="20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Demo</a:t>
            </a:r>
            <a:r>
              <a:rPr sz="2000" b="1" spc="-1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(70%)</a:t>
            </a:r>
          </a:p>
          <a:p>
            <a:pPr marL="664210" indent="-285750">
              <a:lnSpc>
                <a:spcPct val="100000"/>
              </a:lnSpc>
              <a:spcBef>
                <a:spcPts val="395"/>
              </a:spcBef>
              <a:buFont typeface="Wingdings" panose="05000000000000000000" pitchFamily="2" charset="2"/>
              <a:buChar char="p"/>
              <a:tabLst>
                <a:tab pos="661670" algn="l"/>
              </a:tabLst>
            </a:pPr>
            <a:r>
              <a:rPr sz="1700" b="1" spc="15" dirty="0" err="1">
                <a:ea typeface="微軟正黑體" panose="020B0604030504040204" pitchFamily="34" charset="-120"/>
                <a:cs typeface="新細明體"/>
              </a:rPr>
              <a:t>使用者操作介面</a:t>
            </a:r>
            <a:r>
              <a:rPr lang="en-US" altLang="zh-TW" sz="1700" b="1" spc="15" dirty="0">
                <a:ea typeface="微軟正黑體" panose="020B0604030504040204" pitchFamily="34" charset="-120"/>
                <a:cs typeface="新細明體"/>
              </a:rPr>
              <a:t> </a:t>
            </a:r>
            <a:r>
              <a:rPr sz="1700" b="1" spc="1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(20%)</a:t>
            </a:r>
            <a:endParaRPr sz="1700" b="1" dirty="0">
              <a:solidFill>
                <a:srgbClr val="0070C0"/>
              </a:solidFill>
              <a:ea typeface="微軟正黑體" panose="020B0604030504040204" pitchFamily="34" charset="-120"/>
              <a:cs typeface="微軟正黑體"/>
            </a:endParaRPr>
          </a:p>
          <a:p>
            <a:pPr marL="938530" indent="-285750">
              <a:lnSpc>
                <a:spcPct val="100000"/>
              </a:lnSpc>
              <a:spcBef>
                <a:spcPts val="405"/>
              </a:spcBef>
              <a:buFont typeface="Wingdings" panose="05000000000000000000" pitchFamily="2" charset="2"/>
              <a:buChar char="l"/>
              <a:tabLst>
                <a:tab pos="995680" algn="l"/>
              </a:tabLst>
            </a:pPr>
            <a:r>
              <a:rPr sz="1400" b="1" spc="25" dirty="0" err="1">
                <a:ea typeface="微軟正黑體" panose="020B0604030504040204" pitchFamily="34" charset="-120"/>
                <a:cs typeface="微軟正黑體"/>
              </a:rPr>
              <a:t>Q</a:t>
            </a:r>
            <a:r>
              <a:rPr sz="1400" b="1" spc="-5" dirty="0" err="1">
                <a:ea typeface="微軟正黑體" panose="020B0604030504040204" pitchFamily="34" charset="-120"/>
                <a:cs typeface="微軟正黑體"/>
              </a:rPr>
              <a:t>ue</a:t>
            </a:r>
            <a:r>
              <a:rPr sz="1400" b="1" spc="65" dirty="0" err="1">
                <a:ea typeface="微軟正黑體" panose="020B0604030504040204" pitchFamily="34" charset="-120"/>
                <a:cs typeface="微軟正黑體"/>
              </a:rPr>
              <a:t>r</a:t>
            </a:r>
            <a:r>
              <a:rPr sz="1400" b="1" spc="5" dirty="0" err="1">
                <a:ea typeface="微軟正黑體" panose="020B0604030504040204" pitchFamily="34" charset="-120"/>
                <a:cs typeface="微軟正黑體"/>
              </a:rPr>
              <a:t>y</a:t>
            </a:r>
            <a:r>
              <a:rPr sz="1400" b="1" dirty="0" err="1">
                <a:ea typeface="微軟正黑體" panose="020B0604030504040204" pitchFamily="34" charset="-120"/>
                <a:cs typeface="新細明體"/>
              </a:rPr>
              <a:t>：使用者可以</a:t>
            </a:r>
            <a:r>
              <a:rPr sz="1400" b="1" spc="-15" dirty="0" err="1">
                <a:ea typeface="微軟正黑體" panose="020B0604030504040204" pitchFamily="34" charset="-120"/>
                <a:cs typeface="新細明體"/>
              </a:rPr>
              <a:t>透</a:t>
            </a:r>
            <a:r>
              <a:rPr sz="1400" b="1" dirty="0" err="1">
                <a:ea typeface="微軟正黑體" panose="020B0604030504040204" pitchFamily="34" charset="-120"/>
                <a:cs typeface="新細明體"/>
              </a:rPr>
              <a:t>過介</a:t>
            </a:r>
            <a:r>
              <a:rPr sz="1400" b="1" spc="-15" dirty="0" err="1">
                <a:ea typeface="微軟正黑體" panose="020B0604030504040204" pitchFamily="34" charset="-120"/>
                <a:cs typeface="新細明體"/>
              </a:rPr>
              <a:t>面</a:t>
            </a:r>
            <a:r>
              <a:rPr sz="1400" b="1" dirty="0" err="1">
                <a:ea typeface="微軟正黑體" panose="020B0604030504040204" pitchFamily="34" charset="-120"/>
                <a:cs typeface="新細明體"/>
              </a:rPr>
              <a:t>輸入</a:t>
            </a:r>
            <a:r>
              <a:rPr sz="1400" b="1" spc="-15" dirty="0" err="1">
                <a:ea typeface="微軟正黑體" panose="020B0604030504040204" pitchFamily="34" charset="-120"/>
                <a:cs typeface="微軟正黑體"/>
              </a:rPr>
              <a:t>S</a:t>
            </a:r>
            <a:r>
              <a:rPr sz="1400" b="1" dirty="0" err="1">
                <a:ea typeface="微軟正黑體" panose="020B0604030504040204" pitchFamily="34" charset="-120"/>
                <a:cs typeface="微軟正黑體"/>
              </a:rPr>
              <a:t>Q</a:t>
            </a:r>
            <a:r>
              <a:rPr sz="1400" b="1" spc="-5" dirty="0" err="1">
                <a:ea typeface="微軟正黑體" panose="020B0604030504040204" pitchFamily="34" charset="-120"/>
                <a:cs typeface="微軟正黑體"/>
              </a:rPr>
              <a:t>L</a:t>
            </a:r>
            <a:r>
              <a:rPr sz="1400" b="1" dirty="0" err="1">
                <a:ea typeface="微軟正黑體" panose="020B0604030504040204" pitchFamily="34" charset="-120"/>
                <a:cs typeface="新細明體"/>
              </a:rPr>
              <a:t>指令</a:t>
            </a:r>
            <a:r>
              <a:rPr lang="en-US" altLang="zh-TW" sz="1400" b="1" dirty="0">
                <a:ea typeface="微軟正黑體" panose="020B0604030504040204" pitchFamily="34" charset="-120"/>
                <a:cs typeface="新細明體"/>
              </a:rPr>
              <a:t> </a:t>
            </a:r>
            <a:r>
              <a:rPr sz="1400" b="1" spc="-10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</a:t>
            </a:r>
            <a:r>
              <a:rPr sz="14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10%)</a:t>
            </a:r>
          </a:p>
          <a:p>
            <a:pPr marL="938530" indent="-285750">
              <a:lnSpc>
                <a:spcPct val="100000"/>
              </a:lnSpc>
              <a:spcBef>
                <a:spcPts val="395"/>
              </a:spcBef>
              <a:buFont typeface="Wingdings" panose="05000000000000000000" pitchFamily="2" charset="2"/>
              <a:buChar char="l"/>
              <a:tabLst>
                <a:tab pos="995680" algn="l"/>
              </a:tabLst>
            </a:pPr>
            <a:r>
              <a:rPr sz="1400" b="1" spc="-5" dirty="0" err="1">
                <a:ea typeface="微軟正黑體" panose="020B0604030504040204" pitchFamily="34" charset="-120"/>
                <a:cs typeface="微軟正黑體"/>
              </a:rPr>
              <a:t>Bu</a:t>
            </a:r>
            <a:r>
              <a:rPr sz="1400" b="1" spc="-10" dirty="0" err="1">
                <a:ea typeface="微軟正黑體" panose="020B0604030504040204" pitchFamily="34" charset="-120"/>
                <a:cs typeface="微軟正黑體"/>
              </a:rPr>
              <a:t>t</a:t>
            </a:r>
            <a:r>
              <a:rPr sz="1400" b="1" spc="-20" dirty="0" err="1">
                <a:ea typeface="微軟正黑體" panose="020B0604030504040204" pitchFamily="34" charset="-120"/>
                <a:cs typeface="微軟正黑體"/>
              </a:rPr>
              <a:t>t</a:t>
            </a:r>
            <a:r>
              <a:rPr sz="1400" b="1" dirty="0" err="1">
                <a:ea typeface="微軟正黑體" panose="020B0604030504040204" pitchFamily="34" charset="-120"/>
                <a:cs typeface="微軟正黑體"/>
              </a:rPr>
              <a:t>o</a:t>
            </a:r>
            <a:r>
              <a:rPr sz="1400" b="1" spc="-5" dirty="0" err="1">
                <a:ea typeface="微軟正黑體" panose="020B0604030504040204" pitchFamily="34" charset="-120"/>
                <a:cs typeface="微軟正黑體"/>
              </a:rPr>
              <a:t>n</a:t>
            </a:r>
            <a:r>
              <a:rPr sz="1400" b="1" spc="-5" dirty="0" err="1">
                <a:ea typeface="微軟正黑體" panose="020B0604030504040204" pitchFamily="34" charset="-120"/>
                <a:cs typeface="新細明體"/>
              </a:rPr>
              <a:t>：使用者可以透過介面上的元</a:t>
            </a:r>
            <a:r>
              <a:rPr sz="1400" b="1" spc="-15" dirty="0" err="1">
                <a:ea typeface="微軟正黑體" panose="020B0604030504040204" pitchFamily="34" charset="-120"/>
                <a:cs typeface="新細明體"/>
              </a:rPr>
              <a:t>件</a:t>
            </a:r>
            <a:r>
              <a:rPr sz="1400" b="1" spc="-5" dirty="0" err="1">
                <a:ea typeface="微軟正黑體" panose="020B0604030504040204" pitchFamily="34" charset="-120"/>
                <a:cs typeface="新細明體"/>
              </a:rPr>
              <a:t>，執</a:t>
            </a:r>
            <a:r>
              <a:rPr sz="1400" b="1" spc="-15" dirty="0" err="1">
                <a:ea typeface="微軟正黑體" panose="020B0604030504040204" pitchFamily="34" charset="-120"/>
                <a:cs typeface="新細明體"/>
              </a:rPr>
              <a:t>行</a:t>
            </a:r>
            <a:r>
              <a:rPr sz="1400" b="1" spc="-5" dirty="0" err="1">
                <a:ea typeface="微軟正黑體" panose="020B0604030504040204" pitchFamily="34" charset="-120"/>
                <a:cs typeface="新細明體"/>
              </a:rPr>
              <a:t>嵌入</a:t>
            </a:r>
            <a:r>
              <a:rPr sz="1400" b="1" spc="-10" dirty="0" err="1">
                <a:ea typeface="微軟正黑體" panose="020B0604030504040204" pitchFamily="34" charset="-120"/>
                <a:cs typeface="新細明體"/>
              </a:rPr>
              <a:t>的</a:t>
            </a:r>
            <a:r>
              <a:rPr sz="1400" b="1" dirty="0" err="1">
                <a:ea typeface="微軟正黑體" panose="020B0604030504040204" pitchFamily="34" charset="-120"/>
                <a:cs typeface="微軟正黑體"/>
              </a:rPr>
              <a:t>S</a:t>
            </a:r>
            <a:r>
              <a:rPr sz="1400" b="1" spc="-10" dirty="0" err="1">
                <a:ea typeface="微軟正黑體" panose="020B0604030504040204" pitchFamily="34" charset="-120"/>
                <a:cs typeface="微軟正黑體"/>
              </a:rPr>
              <a:t>Q</a:t>
            </a:r>
            <a:r>
              <a:rPr sz="1400" b="1" spc="-5" dirty="0" err="1">
                <a:ea typeface="微軟正黑體" panose="020B0604030504040204" pitchFamily="34" charset="-120"/>
                <a:cs typeface="微軟正黑體"/>
              </a:rPr>
              <a:t>L</a:t>
            </a:r>
            <a:r>
              <a:rPr sz="1400" b="1" dirty="0" err="1">
                <a:ea typeface="微軟正黑體" panose="020B0604030504040204" pitchFamily="34" charset="-120"/>
                <a:cs typeface="新細明體"/>
              </a:rPr>
              <a:t>指</a:t>
            </a:r>
            <a:r>
              <a:rPr sz="1400" b="1" spc="-15" dirty="0" err="1">
                <a:ea typeface="微軟正黑體" panose="020B0604030504040204" pitchFamily="34" charset="-120"/>
                <a:cs typeface="新細明體"/>
              </a:rPr>
              <a:t>令</a:t>
            </a:r>
            <a:r>
              <a:rPr lang="en-US" altLang="zh-TW" sz="1400" b="1" spc="-15" dirty="0">
                <a:ea typeface="微軟正黑體" panose="020B0604030504040204" pitchFamily="34" charset="-120"/>
                <a:cs typeface="新細明體"/>
              </a:rPr>
              <a:t> </a:t>
            </a:r>
            <a:r>
              <a:rPr sz="14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(1</a:t>
            </a:r>
            <a:r>
              <a:rPr sz="1400" b="1" spc="-1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0</a:t>
            </a:r>
            <a:r>
              <a:rPr sz="1400" b="1" spc="-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%)</a:t>
            </a:r>
            <a:endParaRPr sz="1400" b="1" dirty="0">
              <a:solidFill>
                <a:srgbClr val="0070C0"/>
              </a:solidFill>
              <a:ea typeface="微軟正黑體" panose="020B0604030504040204" pitchFamily="34" charset="-120"/>
              <a:cs typeface="微軟正黑體"/>
            </a:endParaRPr>
          </a:p>
          <a:p>
            <a:pPr>
              <a:lnSpc>
                <a:spcPct val="100000"/>
              </a:lnSpc>
            </a:pPr>
            <a:endParaRPr sz="1400" b="1" dirty="0">
              <a:ea typeface="微軟正黑體" panose="020B0604030504040204" pitchFamily="34" charset="-120"/>
              <a:cs typeface="Times New Roman"/>
            </a:endParaRPr>
          </a:p>
          <a:p>
            <a:pPr marL="664210" indent="-285750">
              <a:lnSpc>
                <a:spcPct val="100000"/>
              </a:lnSpc>
              <a:spcBef>
                <a:spcPts val="1235"/>
              </a:spcBef>
              <a:buFont typeface="Wingdings" panose="05000000000000000000" pitchFamily="2" charset="2"/>
              <a:buChar char="p"/>
              <a:tabLst>
                <a:tab pos="661670" algn="l"/>
              </a:tabLst>
            </a:pPr>
            <a:r>
              <a:rPr sz="1700" b="1" spc="15" dirty="0" err="1">
                <a:ea typeface="微軟正黑體" panose="020B0604030504040204" pitchFamily="34" charset="-120"/>
                <a:cs typeface="微軟正黑體"/>
              </a:rPr>
              <a:t>系統需要使用SQL指令</a:t>
            </a:r>
            <a:r>
              <a:rPr sz="1700" b="1" spc="-3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7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(50%)</a:t>
            </a:r>
          </a:p>
          <a:p>
            <a:pPr marL="938530" indent="-285750">
              <a:lnSpc>
                <a:spcPct val="100000"/>
              </a:lnSpc>
              <a:spcBef>
                <a:spcPts val="384"/>
              </a:spcBef>
              <a:buClr>
                <a:srgbClr val="E6B0AB"/>
              </a:buClr>
              <a:buSzPct val="85294"/>
              <a:buFont typeface="Wingdings" panose="05000000000000000000" pitchFamily="2" charset="2"/>
              <a:buChar char="l"/>
              <a:tabLst>
                <a:tab pos="996315" algn="l"/>
              </a:tabLst>
            </a:pPr>
            <a:r>
              <a:rPr sz="1700" b="1" spc="-5" dirty="0">
                <a:ea typeface="微軟正黑體" panose="020B0604030504040204" pitchFamily="34" charset="-120"/>
                <a:cs typeface="微軟正黑體"/>
              </a:rPr>
              <a:t>Bas</a:t>
            </a:r>
            <a:r>
              <a:rPr sz="1700" b="1" dirty="0">
                <a:ea typeface="微軟正黑體" panose="020B0604030504040204" pitchFamily="34" charset="-120"/>
                <a:cs typeface="微軟正黑體"/>
              </a:rPr>
              <a:t>ic</a:t>
            </a:r>
            <a:r>
              <a:rPr sz="1700" b="1" spc="-1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700" b="1" dirty="0">
                <a:ea typeface="微軟正黑體" panose="020B0604030504040204" pitchFamily="34" charset="-120"/>
                <a:cs typeface="微軟正黑體"/>
              </a:rPr>
              <a:t>queries</a:t>
            </a:r>
            <a:r>
              <a:rPr sz="1700" b="1" spc="-1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700" b="1" spc="-5" dirty="0">
                <a:ea typeface="微軟正黑體" panose="020B0604030504040204" pitchFamily="34" charset="-120"/>
                <a:cs typeface="微軟正黑體"/>
              </a:rPr>
              <a:t>i</a:t>
            </a:r>
            <a:r>
              <a:rPr sz="1700" b="1" dirty="0">
                <a:ea typeface="微軟正黑體" panose="020B0604030504040204" pitchFamily="34" charset="-120"/>
                <a:cs typeface="微軟正黑體"/>
              </a:rPr>
              <a:t>n</a:t>
            </a:r>
            <a:r>
              <a:rPr sz="1700" b="1" spc="-1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700" b="1" dirty="0">
                <a:ea typeface="微軟正黑體" panose="020B0604030504040204" pitchFamily="34" charset="-120"/>
                <a:cs typeface="微軟正黑體"/>
              </a:rPr>
              <a:t>SQL</a:t>
            </a:r>
            <a:r>
              <a:rPr sz="1700" b="1" spc="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7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(20</a:t>
            </a:r>
            <a:r>
              <a:rPr sz="1700" b="1" spc="-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%</a:t>
            </a:r>
            <a:r>
              <a:rPr sz="1700" b="1" dirty="0">
                <a:solidFill>
                  <a:srgbClr val="0070C0"/>
                </a:solidFill>
                <a:ea typeface="微軟正黑體" panose="020B0604030504040204" pitchFamily="34" charset="-120"/>
                <a:cs typeface="新細明體"/>
              </a:rPr>
              <a:t>，每</a:t>
            </a:r>
            <a:r>
              <a:rPr sz="1700" b="1" spc="-5" dirty="0">
                <a:solidFill>
                  <a:srgbClr val="0070C0"/>
                </a:solidFill>
                <a:ea typeface="微軟正黑體" panose="020B0604030504040204" pitchFamily="34" charset="-120"/>
                <a:cs typeface="新細明體"/>
              </a:rPr>
              <a:t>個</a:t>
            </a:r>
            <a:r>
              <a:rPr sz="17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5%)</a:t>
            </a:r>
          </a:p>
          <a:p>
            <a:pPr marL="1212850" lvl="1" indent="-285750">
              <a:lnSpc>
                <a:spcPct val="100000"/>
              </a:lnSpc>
              <a:spcBef>
                <a:spcPts val="430"/>
              </a:spcBef>
              <a:buClr>
                <a:srgbClr val="A18E6A"/>
              </a:buClr>
              <a:buSzPct val="78571"/>
              <a:buFont typeface="Wingdings" panose="05000000000000000000" pitchFamily="2" charset="2"/>
              <a:buChar char="u"/>
              <a:tabLst>
                <a:tab pos="1270635" algn="l"/>
              </a:tabLst>
            </a:pPr>
            <a:r>
              <a:rPr sz="1400" b="1" dirty="0">
                <a:ea typeface="微軟正黑體" panose="020B0604030504040204" pitchFamily="34" charset="-120"/>
                <a:cs typeface="微軟正黑體"/>
              </a:rPr>
              <a:t>SE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LEC</a:t>
            </a:r>
            <a:r>
              <a:rPr sz="1400" b="1" spc="5" dirty="0">
                <a:ea typeface="微軟正黑體" panose="020B0604030504040204" pitchFamily="34" charset="-120"/>
                <a:cs typeface="微軟正黑體"/>
              </a:rPr>
              <a:t>T-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F</a:t>
            </a:r>
            <a:r>
              <a:rPr sz="1400" b="1" spc="-15" dirty="0">
                <a:ea typeface="微軟正黑體" panose="020B0604030504040204" pitchFamily="34" charset="-120"/>
                <a:cs typeface="微軟正黑體"/>
              </a:rPr>
              <a:t>R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O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M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-W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H</a:t>
            </a:r>
            <a:r>
              <a:rPr sz="1400" b="1" spc="-15" dirty="0">
                <a:ea typeface="微軟正黑體" panose="020B0604030504040204" pitchFamily="34" charset="-120"/>
                <a:cs typeface="微軟正黑體"/>
              </a:rPr>
              <a:t>E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R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E</a:t>
            </a:r>
            <a:r>
              <a:rPr sz="1400" b="1" spc="-4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, 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D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E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LE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TE ,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I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N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SE</a:t>
            </a:r>
            <a:r>
              <a:rPr sz="1400" b="1" spc="-40" dirty="0">
                <a:ea typeface="微軟正黑體" panose="020B0604030504040204" pitchFamily="34" charset="-120"/>
                <a:cs typeface="微軟正黑體"/>
              </a:rPr>
              <a:t>R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T</a:t>
            </a:r>
            <a:r>
              <a:rPr sz="1400" b="1" spc="-1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, UP</a:t>
            </a:r>
            <a:r>
              <a:rPr sz="1400" b="1" spc="-30" dirty="0">
                <a:ea typeface="微軟正黑體" panose="020B0604030504040204" pitchFamily="34" charset="-120"/>
                <a:cs typeface="微軟正黑體"/>
              </a:rPr>
              <a:t>D</a:t>
            </a:r>
            <a:r>
              <a:rPr sz="1400" b="1" spc="-110" dirty="0">
                <a:ea typeface="微軟正黑體" panose="020B0604030504040204" pitchFamily="34" charset="-120"/>
                <a:cs typeface="微軟正黑體"/>
              </a:rPr>
              <a:t>A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TE</a:t>
            </a:r>
          </a:p>
          <a:p>
            <a:pPr lvl="1">
              <a:lnSpc>
                <a:spcPct val="100000"/>
              </a:lnSpc>
              <a:buClr>
                <a:srgbClr val="A18E6A"/>
              </a:buClr>
              <a:buFont typeface="Wingdings"/>
              <a:buChar char=""/>
            </a:pPr>
            <a:endParaRPr sz="1400" b="1" dirty="0">
              <a:ea typeface="微軟正黑體" panose="020B0604030504040204" pitchFamily="34" charset="-120"/>
              <a:cs typeface="Times New Roman"/>
            </a:endParaRPr>
          </a:p>
          <a:p>
            <a:pPr marL="938530" indent="-285750">
              <a:lnSpc>
                <a:spcPct val="100000"/>
              </a:lnSpc>
              <a:spcBef>
                <a:spcPts val="1225"/>
              </a:spcBef>
              <a:buClr>
                <a:srgbClr val="E6B0AB"/>
              </a:buClr>
              <a:buSzPct val="85294"/>
              <a:buFont typeface="Wingdings" panose="05000000000000000000" pitchFamily="2" charset="2"/>
              <a:buChar char="l"/>
              <a:tabLst>
                <a:tab pos="996315" algn="l"/>
              </a:tabLst>
            </a:pPr>
            <a:r>
              <a:rPr sz="1700" b="1" dirty="0">
                <a:ea typeface="微軟正黑體" panose="020B0604030504040204" pitchFamily="34" charset="-120"/>
                <a:cs typeface="微軟正黑體"/>
              </a:rPr>
              <a:t>C</a:t>
            </a:r>
            <a:r>
              <a:rPr sz="1700" b="1" spc="5" dirty="0">
                <a:ea typeface="微軟正黑體" panose="020B0604030504040204" pitchFamily="34" charset="-120"/>
                <a:cs typeface="微軟正黑體"/>
              </a:rPr>
              <a:t>o</a:t>
            </a:r>
            <a:r>
              <a:rPr sz="1700" b="1" dirty="0">
                <a:ea typeface="微軟正黑體" panose="020B0604030504040204" pitchFamily="34" charset="-120"/>
                <a:cs typeface="微軟正黑體"/>
              </a:rPr>
              <a:t>m</a:t>
            </a:r>
            <a:r>
              <a:rPr sz="1700" b="1" spc="-5" dirty="0">
                <a:ea typeface="微軟正黑體" panose="020B0604030504040204" pitchFamily="34" charset="-120"/>
                <a:cs typeface="微軟正黑體"/>
              </a:rPr>
              <a:t>p</a:t>
            </a:r>
            <a:r>
              <a:rPr sz="1700" b="1" dirty="0">
                <a:ea typeface="微軟正黑體" panose="020B0604030504040204" pitchFamily="34" charset="-120"/>
                <a:cs typeface="微軟正黑體"/>
              </a:rPr>
              <a:t>l</a:t>
            </a:r>
            <a:r>
              <a:rPr sz="1700" b="1" spc="-5" dirty="0">
                <a:ea typeface="微軟正黑體" panose="020B0604030504040204" pitchFamily="34" charset="-120"/>
                <a:cs typeface="微軟正黑體"/>
              </a:rPr>
              <a:t>e</a:t>
            </a:r>
            <a:r>
              <a:rPr sz="1700" b="1" dirty="0">
                <a:ea typeface="微軟正黑體" panose="020B0604030504040204" pitchFamily="34" charset="-120"/>
                <a:cs typeface="微軟正黑體"/>
              </a:rPr>
              <a:t>x</a:t>
            </a:r>
            <a:r>
              <a:rPr sz="1700" b="1" spc="-2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700" b="1" dirty="0">
                <a:ea typeface="微軟正黑體" panose="020B0604030504040204" pitchFamily="34" charset="-120"/>
                <a:cs typeface="微軟正黑體"/>
              </a:rPr>
              <a:t>queries</a:t>
            </a:r>
            <a:r>
              <a:rPr sz="1700" b="1" spc="-1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700" b="1" spc="-5" dirty="0">
                <a:ea typeface="微軟正黑體" panose="020B0604030504040204" pitchFamily="34" charset="-120"/>
                <a:cs typeface="微軟正黑體"/>
              </a:rPr>
              <a:t>i</a:t>
            </a:r>
            <a:r>
              <a:rPr sz="1700" b="1" dirty="0">
                <a:ea typeface="微軟正黑體" panose="020B0604030504040204" pitchFamily="34" charset="-120"/>
                <a:cs typeface="微軟正黑體"/>
              </a:rPr>
              <a:t>n</a:t>
            </a:r>
            <a:r>
              <a:rPr sz="1700" b="1" spc="-1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700" b="1" dirty="0">
                <a:ea typeface="微軟正黑體" panose="020B0604030504040204" pitchFamily="34" charset="-120"/>
                <a:cs typeface="微軟正黑體"/>
              </a:rPr>
              <a:t>SQL</a:t>
            </a:r>
            <a:r>
              <a:rPr sz="1700" b="1" spc="1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7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(30%)</a:t>
            </a:r>
          </a:p>
          <a:p>
            <a:pPr marL="1270000" lvl="1" indent="-342900">
              <a:lnSpc>
                <a:spcPct val="100000"/>
              </a:lnSpc>
              <a:spcBef>
                <a:spcPts val="405"/>
              </a:spcBef>
              <a:buClr>
                <a:srgbClr val="A18E6A"/>
              </a:buClr>
              <a:buSzPct val="78571"/>
              <a:buFont typeface="Wingdings"/>
              <a:buChar char=""/>
              <a:tabLst>
                <a:tab pos="1270635" algn="l"/>
              </a:tabLst>
            </a:pP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Nes</a:t>
            </a:r>
            <a:r>
              <a:rPr sz="1400" b="1" spc="-20" dirty="0">
                <a:ea typeface="微軟正黑體" panose="020B0604030504040204" pitchFamily="34" charset="-120"/>
                <a:cs typeface="微軟正黑體"/>
              </a:rPr>
              <a:t>t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e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d 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q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ue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r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ie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s</a:t>
            </a:r>
            <a:r>
              <a:rPr sz="1400" b="1" spc="-2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spc="5" dirty="0">
                <a:ea typeface="微軟正黑體" panose="020B0604030504040204" pitchFamily="34" charset="-120"/>
                <a:cs typeface="微軟正黑體"/>
              </a:rPr>
              <a:t>(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IN,</a:t>
            </a:r>
            <a:r>
              <a:rPr sz="1400" b="1" spc="-3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N</a:t>
            </a:r>
            <a:r>
              <a:rPr sz="1400" b="1" spc="-80" dirty="0">
                <a:ea typeface="微軟正黑體" panose="020B0604030504040204" pitchFamily="34" charset="-120"/>
                <a:cs typeface="微軟正黑體"/>
              </a:rPr>
              <a:t>O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T I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N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,</a:t>
            </a:r>
            <a:r>
              <a:rPr sz="1400" b="1" spc="-1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E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X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IST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S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,</a:t>
            </a:r>
            <a:r>
              <a:rPr sz="1400" b="1" spc="-2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N</a:t>
            </a:r>
            <a:r>
              <a:rPr sz="1400" b="1" spc="-80" dirty="0">
                <a:ea typeface="微軟正黑體" panose="020B0604030504040204" pitchFamily="34" charset="-120"/>
                <a:cs typeface="微軟正黑體"/>
              </a:rPr>
              <a:t>O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T E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X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IST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S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)</a:t>
            </a:r>
            <a:r>
              <a:rPr sz="1400" b="1" spc="-2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(12%)</a:t>
            </a:r>
          </a:p>
          <a:p>
            <a:pPr marL="1270000" lvl="1" indent="-342900">
              <a:lnSpc>
                <a:spcPct val="100000"/>
              </a:lnSpc>
              <a:spcBef>
                <a:spcPts val="395"/>
              </a:spcBef>
              <a:buClr>
                <a:srgbClr val="A18E6A"/>
              </a:buClr>
              <a:buSzPct val="78571"/>
              <a:buFont typeface="Wingdings"/>
              <a:buChar char=""/>
              <a:tabLst>
                <a:tab pos="1270635" algn="l"/>
              </a:tabLst>
            </a:pPr>
            <a:r>
              <a:rPr sz="1400" b="1" dirty="0">
                <a:ea typeface="微軟正黑體" panose="020B0604030504040204" pitchFamily="34" charset="-120"/>
                <a:cs typeface="微軟正黑體"/>
              </a:rPr>
              <a:t>Ag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g</a:t>
            </a:r>
            <a:r>
              <a:rPr sz="1400" b="1" spc="-20" dirty="0">
                <a:ea typeface="微軟正黑體" panose="020B0604030504040204" pitchFamily="34" charset="-120"/>
                <a:cs typeface="微軟正黑體"/>
              </a:rPr>
              <a:t>r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ega</a:t>
            </a:r>
            <a:r>
              <a:rPr sz="1400" b="1" spc="-20" dirty="0">
                <a:ea typeface="微軟正黑體" panose="020B0604030504040204" pitchFamily="34" charset="-120"/>
                <a:cs typeface="微軟正黑體"/>
              </a:rPr>
              <a:t>t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e fu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n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c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t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ion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s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spc="5" dirty="0">
                <a:ea typeface="微軟正黑體" panose="020B0604030504040204" pitchFamily="34" charset="-120"/>
                <a:cs typeface="微軟正黑體"/>
              </a:rPr>
              <a:t>(</a:t>
            </a:r>
            <a:r>
              <a:rPr sz="1400" b="1" spc="-30" dirty="0">
                <a:ea typeface="微軟正黑體" panose="020B0604030504040204" pitchFamily="34" charset="-120"/>
                <a:cs typeface="微軟正黑體"/>
              </a:rPr>
              <a:t>C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OU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N</a:t>
            </a:r>
            <a:r>
              <a:rPr sz="1400" b="1" spc="-100" dirty="0">
                <a:ea typeface="微軟正黑體" panose="020B0604030504040204" pitchFamily="34" charset="-120"/>
                <a:cs typeface="微軟正黑體"/>
              </a:rPr>
              <a:t>T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, 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S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U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M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,</a:t>
            </a:r>
            <a:r>
              <a:rPr sz="1400" b="1" spc="-1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MA</a:t>
            </a:r>
            <a:r>
              <a:rPr sz="1400" b="1" spc="35" dirty="0">
                <a:ea typeface="微軟正黑體" panose="020B0604030504040204" pitchFamily="34" charset="-120"/>
                <a:cs typeface="微軟正黑體"/>
              </a:rPr>
              <a:t>X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, 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MIN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,</a:t>
            </a:r>
            <a:r>
              <a:rPr sz="1400" b="1" spc="-2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spc="-90" dirty="0">
                <a:ea typeface="微軟正黑體" panose="020B0604030504040204" pitchFamily="34" charset="-120"/>
                <a:cs typeface="微軟正黑體"/>
              </a:rPr>
              <a:t>A</a:t>
            </a:r>
            <a:r>
              <a:rPr sz="1400" b="1" spc="-45" dirty="0">
                <a:ea typeface="微軟正黑體" panose="020B0604030504040204" pitchFamily="34" charset="-120"/>
                <a:cs typeface="微軟正黑體"/>
              </a:rPr>
              <a:t>V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G , 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H</a:t>
            </a:r>
            <a:r>
              <a:rPr sz="1400" b="1" spc="-90" dirty="0">
                <a:ea typeface="微軟正黑體" panose="020B0604030504040204" pitchFamily="34" charset="-120"/>
                <a:cs typeface="微軟正黑體"/>
              </a:rPr>
              <a:t>A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V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ING)</a:t>
            </a:r>
            <a:r>
              <a:rPr sz="1400" b="1" spc="-2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(18%)</a:t>
            </a:r>
          </a:p>
          <a:p>
            <a:pPr>
              <a:lnSpc>
                <a:spcPct val="100000"/>
              </a:lnSpc>
            </a:pPr>
            <a:endParaRPr sz="1400" b="1" dirty="0">
              <a:ea typeface="微軟正黑體" panose="020B0604030504040204" pitchFamily="34" charset="-120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300" b="1" dirty="0">
              <a:ea typeface="微軟正黑體" panose="020B0604030504040204" pitchFamily="34" charset="-12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[</a:t>
            </a:r>
            <a:r>
              <a:rPr sz="2000" b="1" spc="-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註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]：每</a:t>
            </a:r>
            <a:r>
              <a:rPr sz="2000" b="1" spc="-1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項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功能</a:t>
            </a:r>
            <a:r>
              <a:rPr sz="2000" b="1" spc="-2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皆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須</a:t>
            </a:r>
            <a:r>
              <a:rPr sz="2000" b="1" spc="-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有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Q</a:t>
            </a:r>
            <a:r>
              <a:rPr sz="2000" b="1" spc="-1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u</a:t>
            </a:r>
            <a:r>
              <a:rPr sz="2000" b="1" spc="-1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e</a:t>
            </a:r>
            <a:r>
              <a:rPr sz="2000" b="1" spc="8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r</a:t>
            </a:r>
            <a:r>
              <a:rPr sz="2000" b="1" spc="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y</a:t>
            </a:r>
            <a:r>
              <a:rPr sz="2000" b="1" spc="-1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和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B</a:t>
            </a:r>
            <a:r>
              <a:rPr sz="2000" b="1" spc="-1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u</a:t>
            </a:r>
            <a:r>
              <a:rPr sz="2000" b="1" spc="-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t</a:t>
            </a:r>
            <a:r>
              <a:rPr sz="2000" b="1" spc="-2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t</a:t>
            </a:r>
            <a:r>
              <a:rPr sz="2000" b="1" spc="-1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o</a:t>
            </a:r>
            <a:r>
              <a:rPr sz="2000" b="1" spc="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n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兩</a:t>
            </a:r>
            <a:r>
              <a:rPr sz="2000" b="1" spc="-2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種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不同</a:t>
            </a:r>
            <a:r>
              <a:rPr sz="2000" b="1" spc="-2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的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操作</a:t>
            </a:r>
            <a:r>
              <a:rPr sz="2000" b="1" spc="-2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介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面</a:t>
            </a:r>
            <a:endParaRPr sz="2000" b="1" dirty="0">
              <a:ea typeface="微軟正黑體" panose="020B0604030504040204" pitchFamily="34" charset="-120"/>
              <a:cs typeface="微軟正黑體"/>
            </a:endParaRPr>
          </a:p>
          <a:p>
            <a:pPr marL="648335">
              <a:lnSpc>
                <a:spcPct val="100000"/>
              </a:lnSpc>
              <a:spcBef>
                <a:spcPts val="600"/>
              </a:spcBef>
            </a:pP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(</a:t>
            </a:r>
            <a:r>
              <a:rPr sz="2000" b="1" spc="-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spc="1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E</a:t>
            </a:r>
            <a:r>
              <a:rPr sz="2000" b="1" spc="-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X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:</a:t>
            </a:r>
            <a:r>
              <a:rPr sz="2000" b="1" spc="-1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註冊使用者</a:t>
            </a:r>
            <a:r>
              <a:rPr sz="2000" b="1" spc="-1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-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INSE</a:t>
            </a:r>
            <a:r>
              <a:rPr sz="2000" b="1" spc="-6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R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T</a:t>
            </a:r>
            <a:r>
              <a:rPr sz="2000" b="1" spc="-2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)</a:t>
            </a:r>
            <a:endParaRPr sz="2000" b="1" dirty="0">
              <a:ea typeface="微軟正黑體" panose="020B0604030504040204" pitchFamily="34" charset="-120"/>
              <a:cs typeface="微軟正黑體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98933"/>
            <a:ext cx="7157110" cy="594359"/>
          </a:xfrm>
          <a:prstGeom prst="rect">
            <a:avLst/>
          </a:prstGeom>
        </p:spPr>
        <p:txBody>
          <a:bodyPr vert="horz" wrap="square" lIns="0" tIns="399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6A6262"/>
                </a:solidFill>
                <a:latin typeface="微軟正黑體"/>
                <a:cs typeface="微軟正黑體"/>
              </a:rPr>
              <a:t>評分標準</a:t>
            </a:r>
            <a:endParaRPr sz="3600" b="1" dirty="0">
              <a:latin typeface="微軟正黑體"/>
              <a:cs typeface="微軟正黑體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665" y="6643"/>
                </a:lnTo>
                <a:lnTo>
                  <a:pt x="123545" y="25516"/>
                </a:lnTo>
                <a:lnTo>
                  <a:pt x="79830" y="55028"/>
                </a:lnTo>
                <a:lnTo>
                  <a:pt x="44106" y="93592"/>
                </a:lnTo>
                <a:lnTo>
                  <a:pt x="17964" y="139619"/>
                </a:lnTo>
                <a:lnTo>
                  <a:pt x="2992" y="191520"/>
                </a:lnTo>
                <a:lnTo>
                  <a:pt x="0" y="228600"/>
                </a:lnTo>
                <a:lnTo>
                  <a:pt x="757" y="247348"/>
                </a:lnTo>
                <a:lnTo>
                  <a:pt x="11654" y="300854"/>
                </a:lnTo>
                <a:lnTo>
                  <a:pt x="34249" y="349016"/>
                </a:lnTo>
                <a:lnTo>
                  <a:pt x="66955" y="390244"/>
                </a:lnTo>
                <a:lnTo>
                  <a:pt x="108183" y="422950"/>
                </a:lnTo>
                <a:lnTo>
                  <a:pt x="156345" y="445545"/>
                </a:lnTo>
                <a:lnTo>
                  <a:pt x="209851" y="456442"/>
                </a:lnTo>
                <a:lnTo>
                  <a:pt x="228600" y="457200"/>
                </a:lnTo>
                <a:lnTo>
                  <a:pt x="247348" y="456442"/>
                </a:lnTo>
                <a:lnTo>
                  <a:pt x="300854" y="445545"/>
                </a:lnTo>
                <a:lnTo>
                  <a:pt x="349016" y="422950"/>
                </a:lnTo>
                <a:lnTo>
                  <a:pt x="390244" y="390244"/>
                </a:lnTo>
                <a:lnTo>
                  <a:pt x="422950" y="349016"/>
                </a:lnTo>
                <a:lnTo>
                  <a:pt x="445545" y="300854"/>
                </a:lnTo>
                <a:lnTo>
                  <a:pt x="456442" y="247348"/>
                </a:lnTo>
                <a:lnTo>
                  <a:pt x="457200" y="228600"/>
                </a:lnTo>
                <a:lnTo>
                  <a:pt x="456442" y="209851"/>
                </a:lnTo>
                <a:lnTo>
                  <a:pt x="445545" y="156345"/>
                </a:lnTo>
                <a:lnTo>
                  <a:pt x="422950" y="108183"/>
                </a:lnTo>
                <a:lnTo>
                  <a:pt x="390244" y="66955"/>
                </a:lnTo>
                <a:lnTo>
                  <a:pt x="349016" y="34249"/>
                </a:lnTo>
                <a:lnTo>
                  <a:pt x="300854" y="11654"/>
                </a:lnTo>
                <a:lnTo>
                  <a:pt x="247348" y="757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86884" y="2581655"/>
            <a:ext cx="3817619" cy="3185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02942" y="4603303"/>
            <a:ext cx="114300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5" dirty="0">
                <a:latin typeface="新細明體"/>
                <a:cs typeface="新細明體"/>
              </a:rPr>
              <a:t>範例</a:t>
            </a:r>
            <a:endParaRPr sz="1800">
              <a:latin typeface="新細明體"/>
              <a:cs typeface="新細明體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35953" y="6019372"/>
            <a:ext cx="1101725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Qu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新細明體"/>
                <a:cs typeface="新細明體"/>
              </a:rPr>
              <a:t>範例</a:t>
            </a:r>
          </a:p>
        </p:txBody>
      </p:sp>
      <p:sp>
        <p:nvSpPr>
          <p:cNvPr id="7" name="object 7"/>
          <p:cNvSpPr/>
          <p:nvPr/>
        </p:nvSpPr>
        <p:spPr>
          <a:xfrm>
            <a:off x="611123" y="1889760"/>
            <a:ext cx="4034028" cy="2430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98933"/>
            <a:ext cx="7157110" cy="604618"/>
          </a:xfrm>
          <a:prstGeom prst="rect">
            <a:avLst/>
          </a:prstGeom>
        </p:spPr>
        <p:txBody>
          <a:bodyPr vert="horz" wrap="square" lIns="0" tIns="52671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z="3600" b="1" dirty="0">
                <a:solidFill>
                  <a:srgbClr val="6A6262"/>
                </a:solidFill>
                <a:latin typeface="微軟正黑體"/>
                <a:cs typeface="微軟正黑體"/>
              </a:rPr>
              <a:t>評分標準</a:t>
            </a:r>
            <a:endParaRPr sz="3600" b="1" dirty="0">
              <a:latin typeface="微軟正黑體"/>
              <a:cs typeface="微軟正黑體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665" y="6643"/>
                </a:lnTo>
                <a:lnTo>
                  <a:pt x="123545" y="25516"/>
                </a:lnTo>
                <a:lnTo>
                  <a:pt x="79830" y="55028"/>
                </a:lnTo>
                <a:lnTo>
                  <a:pt x="44106" y="93592"/>
                </a:lnTo>
                <a:lnTo>
                  <a:pt x="17964" y="139619"/>
                </a:lnTo>
                <a:lnTo>
                  <a:pt x="2992" y="191520"/>
                </a:lnTo>
                <a:lnTo>
                  <a:pt x="0" y="228600"/>
                </a:lnTo>
                <a:lnTo>
                  <a:pt x="757" y="247348"/>
                </a:lnTo>
                <a:lnTo>
                  <a:pt x="11654" y="300854"/>
                </a:lnTo>
                <a:lnTo>
                  <a:pt x="34249" y="349016"/>
                </a:lnTo>
                <a:lnTo>
                  <a:pt x="66955" y="390244"/>
                </a:lnTo>
                <a:lnTo>
                  <a:pt x="108183" y="422950"/>
                </a:lnTo>
                <a:lnTo>
                  <a:pt x="156345" y="445545"/>
                </a:lnTo>
                <a:lnTo>
                  <a:pt x="209851" y="456442"/>
                </a:lnTo>
                <a:lnTo>
                  <a:pt x="228600" y="457200"/>
                </a:lnTo>
                <a:lnTo>
                  <a:pt x="247348" y="456442"/>
                </a:lnTo>
                <a:lnTo>
                  <a:pt x="300854" y="445545"/>
                </a:lnTo>
                <a:lnTo>
                  <a:pt x="349016" y="422950"/>
                </a:lnTo>
                <a:lnTo>
                  <a:pt x="390244" y="390244"/>
                </a:lnTo>
                <a:lnTo>
                  <a:pt x="422950" y="349016"/>
                </a:lnTo>
                <a:lnTo>
                  <a:pt x="445545" y="300854"/>
                </a:lnTo>
                <a:lnTo>
                  <a:pt x="456442" y="247348"/>
                </a:lnTo>
                <a:lnTo>
                  <a:pt x="457200" y="228600"/>
                </a:lnTo>
                <a:lnTo>
                  <a:pt x="456442" y="209851"/>
                </a:lnTo>
                <a:lnTo>
                  <a:pt x="445545" y="156345"/>
                </a:lnTo>
                <a:lnTo>
                  <a:pt x="422950" y="108183"/>
                </a:lnTo>
                <a:lnTo>
                  <a:pt x="390244" y="66955"/>
                </a:lnTo>
                <a:lnTo>
                  <a:pt x="349016" y="34249"/>
                </a:lnTo>
                <a:lnTo>
                  <a:pt x="300854" y="11654"/>
                </a:lnTo>
                <a:lnTo>
                  <a:pt x="247348" y="757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6303" y="1542926"/>
            <a:ext cx="7903209" cy="27392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D24717"/>
              </a:buClr>
              <a:buSzPct val="83333"/>
              <a:buFont typeface="Wingdings" panose="05000000000000000000" pitchFamily="2" charset="2"/>
              <a:buChar char="n"/>
              <a:tabLst>
                <a:tab pos="287020" algn="l"/>
              </a:tabLst>
            </a:pPr>
            <a:r>
              <a:rPr sz="2400" b="1" spc="-20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Do</a:t>
            </a:r>
            <a:r>
              <a:rPr sz="2400" b="1" spc="-10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c</a:t>
            </a:r>
            <a:r>
              <a:rPr sz="24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u</a:t>
            </a:r>
            <a:r>
              <a:rPr sz="2400" b="1" spc="-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me</a:t>
            </a:r>
            <a:r>
              <a:rPr sz="2400" b="1" spc="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n</a:t>
            </a:r>
            <a:r>
              <a:rPr sz="2400" b="1" spc="-10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t</a:t>
            </a:r>
            <a:r>
              <a:rPr sz="24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內容</a:t>
            </a:r>
            <a:r>
              <a:rPr sz="2400" b="1" spc="-1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(30%)</a:t>
            </a:r>
            <a:endParaRPr sz="2400" b="1" dirty="0">
              <a:solidFill>
                <a:srgbClr val="0070C0"/>
              </a:solidFill>
              <a:ea typeface="微軟正黑體" panose="020B0604030504040204" pitchFamily="34" charset="-120"/>
              <a:cs typeface="微軟正黑體"/>
            </a:endParaRPr>
          </a:p>
          <a:p>
            <a:pPr marL="789305" indent="-457200">
              <a:lnSpc>
                <a:spcPct val="100000"/>
              </a:lnSpc>
              <a:spcBef>
                <a:spcPts val="409"/>
              </a:spcBef>
              <a:buFont typeface="Wingdings" panose="05000000000000000000" pitchFamily="2" charset="2"/>
              <a:buChar char="l"/>
            </a:pPr>
            <a:r>
              <a:rPr sz="2000" b="1" spc="-5" dirty="0" err="1">
                <a:ea typeface="微軟正黑體" panose="020B0604030504040204" pitchFamily="34" charset="-120"/>
                <a:cs typeface="微軟正黑體"/>
              </a:rPr>
              <a:t>系統架構與環</a:t>
            </a:r>
            <a:r>
              <a:rPr sz="2000" b="1" dirty="0" err="1">
                <a:ea typeface="微軟正黑體" panose="020B0604030504040204" pitchFamily="34" charset="-120"/>
                <a:cs typeface="微軟正黑體"/>
              </a:rPr>
              <a:t>境</a:t>
            </a:r>
            <a:r>
              <a:rPr sz="2000" b="1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spc="-3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dirty="0">
                <a:ea typeface="微軟正黑體" panose="020B0604030504040204" pitchFamily="34" charset="-120"/>
                <a:cs typeface="微軟正黑體"/>
              </a:rPr>
              <a:t>&amp;</a:t>
            </a:r>
            <a:r>
              <a:rPr sz="2000" b="1" spc="-1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spc="-5" dirty="0">
                <a:ea typeface="微軟正黑體" panose="020B0604030504040204" pitchFamily="34" charset="-120"/>
                <a:cs typeface="微軟正黑體"/>
              </a:rPr>
              <a:t>介面截圖與使用說</a:t>
            </a:r>
            <a:r>
              <a:rPr sz="2000" b="1" dirty="0">
                <a:ea typeface="微軟正黑體" panose="020B0604030504040204" pitchFamily="34" charset="-120"/>
                <a:cs typeface="微軟正黑體"/>
              </a:rPr>
              <a:t>明</a:t>
            </a:r>
            <a:r>
              <a:rPr sz="2000" b="1" spc="-3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(5%)</a:t>
            </a:r>
          </a:p>
          <a:p>
            <a:pPr>
              <a:lnSpc>
                <a:spcPct val="100000"/>
              </a:lnSpc>
            </a:pPr>
            <a:endParaRPr sz="2000" b="1" dirty="0">
              <a:ea typeface="微軟正黑體" panose="020B0604030504040204" pitchFamily="34" charset="-120"/>
              <a:cs typeface="Times New Roman"/>
            </a:endParaRPr>
          </a:p>
          <a:p>
            <a:pPr marL="675005" indent="-342900">
              <a:lnSpc>
                <a:spcPct val="100000"/>
              </a:lnSpc>
              <a:spcBef>
                <a:spcPts val="1580"/>
              </a:spcBef>
              <a:buFont typeface="Wingdings" panose="05000000000000000000" pitchFamily="2" charset="2"/>
              <a:buChar char="l"/>
            </a:pPr>
            <a:r>
              <a:rPr sz="2000" b="1" spc="-5" dirty="0">
                <a:ea typeface="微軟正黑體" panose="020B0604030504040204" pitchFamily="34" charset="-120"/>
              </a:rPr>
              <a:t> 資料庫設計</a:t>
            </a:r>
            <a:r>
              <a:rPr sz="2000" b="1" spc="-5" dirty="0">
                <a:solidFill>
                  <a:srgbClr val="0070C0"/>
                </a:solidFill>
                <a:ea typeface="微軟正黑體" panose="020B0604030504040204" pitchFamily="34" charset="-120"/>
              </a:rPr>
              <a:t>(25%)</a:t>
            </a:r>
          </a:p>
          <a:p>
            <a:pPr marL="892810" lvl="1" indent="-285750">
              <a:lnSpc>
                <a:spcPct val="100000"/>
              </a:lnSpc>
              <a:spcBef>
                <a:spcPts val="409"/>
              </a:spcBef>
              <a:buClr>
                <a:srgbClr val="E6B0AB"/>
              </a:buClr>
              <a:buSzPct val="84375"/>
              <a:buFont typeface="Wingdings" panose="05000000000000000000" pitchFamily="2" charset="2"/>
              <a:buChar char="l"/>
              <a:tabLst>
                <a:tab pos="836294" algn="l"/>
              </a:tabLst>
            </a:pPr>
            <a:r>
              <a:rPr sz="1600" b="1" spc="-20" dirty="0">
                <a:ea typeface="微軟正黑體" panose="020B0604030504040204" pitchFamily="34" charset="-120"/>
                <a:cs typeface="微軟正黑體"/>
              </a:rPr>
              <a:t>畫出</a:t>
            </a:r>
            <a:r>
              <a:rPr sz="1600" b="1" spc="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ER</a:t>
            </a:r>
            <a:r>
              <a:rPr sz="1600" b="1" spc="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diag</a:t>
            </a:r>
            <a:r>
              <a:rPr sz="1600" b="1" spc="-20" dirty="0">
                <a:ea typeface="微軟正黑體" panose="020B0604030504040204" pitchFamily="34" charset="-120"/>
                <a:cs typeface="微軟正黑體"/>
              </a:rPr>
              <a:t>r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a</a:t>
            </a:r>
            <a:r>
              <a:rPr sz="1600" b="1" spc="-10" dirty="0">
                <a:ea typeface="微軟正黑體" panose="020B0604030504040204" pitchFamily="34" charset="-120"/>
                <a:cs typeface="微軟正黑體"/>
              </a:rPr>
              <a:t>m</a:t>
            </a:r>
            <a:r>
              <a:rPr lang="zh-TW" altLang="en-US" sz="1600" b="1" spc="-20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  </a:t>
            </a:r>
            <a:r>
              <a:rPr sz="1600" b="1" spc="-10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</a:t>
            </a:r>
            <a:r>
              <a:rPr sz="1600" b="1" spc="-1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5%)</a:t>
            </a:r>
            <a:endParaRPr lang="en-US" altLang="zh-TW" sz="1600" b="1" spc="-15" dirty="0">
              <a:solidFill>
                <a:srgbClr val="0070C0"/>
              </a:solidFill>
              <a:ea typeface="微軟正黑體" panose="020B0604030504040204" pitchFamily="34" charset="-120"/>
              <a:cs typeface="微軟正黑體"/>
            </a:endParaRPr>
          </a:p>
          <a:p>
            <a:pPr marL="892810" lvl="1" indent="-285750">
              <a:spcBef>
                <a:spcPts val="409"/>
              </a:spcBef>
              <a:buClr>
                <a:srgbClr val="E6B0AB"/>
              </a:buClr>
              <a:buSzPct val="84375"/>
              <a:buFont typeface="Wingdings" panose="05000000000000000000" pitchFamily="2" charset="2"/>
              <a:buChar char="l"/>
              <a:tabLst>
                <a:tab pos="836294" algn="l"/>
              </a:tabLst>
            </a:pPr>
            <a:r>
              <a:rPr lang="zh-TW" altLang="en-US" sz="1600" b="1" spc="-25" dirty="0">
                <a:ea typeface="微軟正黑體" panose="020B0604030504040204" pitchFamily="34" charset="-120"/>
                <a:cs typeface="微軟正黑體"/>
              </a:rPr>
              <a:t>畫出</a:t>
            </a:r>
            <a:r>
              <a:rPr lang="zh-TW" altLang="en-US" sz="1600" b="1" spc="-2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第三正規化</a:t>
            </a:r>
            <a:r>
              <a:rPr lang="zh-TW" altLang="en-US" sz="1600" b="1" spc="-20" dirty="0">
                <a:ea typeface="微軟正黑體" panose="020B0604030504040204" pitchFamily="34" charset="-120"/>
                <a:cs typeface="微軟正黑體"/>
              </a:rPr>
              <a:t>後的</a:t>
            </a:r>
            <a:r>
              <a:rPr lang="zh-TW" altLang="en-US" sz="1600" b="1" spc="2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lang="en-US" altLang="zh-TW" sz="1600" b="1" spc="-70" dirty="0">
                <a:ea typeface="微軟正黑體" panose="020B0604030504040204" pitchFamily="34" charset="-120"/>
                <a:cs typeface="微軟正黑體"/>
              </a:rPr>
              <a:t>R</a:t>
            </a:r>
            <a:r>
              <a:rPr lang="en-US" altLang="zh-TW" sz="1600" b="1" spc="-15" dirty="0">
                <a:ea typeface="微軟正黑體" panose="020B0604030504040204" pitchFamily="34" charset="-120"/>
                <a:cs typeface="微軟正黑體"/>
              </a:rPr>
              <a:t>elati</a:t>
            </a:r>
            <a:r>
              <a:rPr lang="en-US" altLang="zh-TW" sz="1600" b="1" spc="-10" dirty="0">
                <a:ea typeface="微軟正黑體" panose="020B0604030504040204" pitchFamily="34" charset="-120"/>
                <a:cs typeface="微軟正黑體"/>
              </a:rPr>
              <a:t>on</a:t>
            </a:r>
            <a:r>
              <a:rPr lang="en-US" altLang="zh-TW" sz="1600" b="1" spc="1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lang="en-US" altLang="zh-TW" sz="1600" b="1" spc="-10" dirty="0">
                <a:ea typeface="微軟正黑體" panose="020B0604030504040204" pitchFamily="34" charset="-120"/>
                <a:cs typeface="微軟正黑體"/>
              </a:rPr>
              <a:t>S</a:t>
            </a:r>
            <a:r>
              <a:rPr lang="en-US" altLang="zh-TW" sz="1600" b="1" spc="-20" dirty="0">
                <a:ea typeface="微軟正黑體" panose="020B0604030504040204" pitchFamily="34" charset="-120"/>
                <a:cs typeface="微軟正黑體"/>
              </a:rPr>
              <a:t>c</a:t>
            </a:r>
            <a:r>
              <a:rPr lang="en-US" altLang="zh-TW" sz="1600" b="1" spc="-10" dirty="0">
                <a:ea typeface="微軟正黑體" panose="020B0604030504040204" pitchFamily="34" charset="-120"/>
                <a:cs typeface="微軟正黑體"/>
              </a:rPr>
              <a:t>he</a:t>
            </a:r>
            <a:r>
              <a:rPr lang="en-US" altLang="zh-TW" sz="1600" b="1" spc="-25" dirty="0">
                <a:ea typeface="微軟正黑體" panose="020B0604030504040204" pitchFamily="34" charset="-120"/>
                <a:cs typeface="微軟正黑體"/>
              </a:rPr>
              <a:t>m</a:t>
            </a:r>
            <a:r>
              <a:rPr lang="en-US" altLang="zh-TW" sz="1600" b="1" spc="-10" dirty="0">
                <a:ea typeface="微軟正黑體" panose="020B0604030504040204" pitchFamily="34" charset="-120"/>
                <a:cs typeface="微軟正黑體"/>
              </a:rPr>
              <a:t>a </a:t>
            </a:r>
            <a:r>
              <a:rPr lang="en-US" altLang="zh-TW" sz="1600" b="1" spc="-10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(10</a:t>
            </a:r>
            <a:r>
              <a:rPr lang="en-US" altLang="zh-TW" sz="1600" b="1" spc="-2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%</a:t>
            </a:r>
            <a:r>
              <a:rPr lang="en-US" altLang="zh-TW" sz="1600" b="1" spc="-10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)</a:t>
            </a:r>
            <a:endParaRPr sz="1600" b="1" dirty="0">
              <a:solidFill>
                <a:srgbClr val="0070C0"/>
              </a:solidFill>
              <a:ea typeface="微軟正黑體" panose="020B0604030504040204" pitchFamily="34" charset="-120"/>
              <a:cs typeface="微軟正黑體"/>
            </a:endParaRPr>
          </a:p>
          <a:p>
            <a:pPr marL="892810" marR="5080" lvl="1" indent="-285750">
              <a:lnSpc>
                <a:spcPct val="100000"/>
              </a:lnSpc>
              <a:spcBef>
                <a:spcPts val="409"/>
              </a:spcBef>
              <a:buClr>
                <a:srgbClr val="E6B0AB"/>
              </a:buClr>
              <a:buSzPct val="84375"/>
              <a:buFont typeface="Wingdings" panose="05000000000000000000" pitchFamily="2" charset="2"/>
              <a:buChar char="l"/>
              <a:tabLst>
                <a:tab pos="836294" algn="l"/>
              </a:tabLst>
            </a:pPr>
            <a:r>
              <a:rPr sz="1600" b="1" spc="-20" dirty="0" err="1">
                <a:ea typeface="微軟正黑體" panose="020B0604030504040204" pitchFamily="34" charset="-120"/>
                <a:cs typeface="微軟正黑體"/>
              </a:rPr>
              <a:t>符合規定數量</a:t>
            </a:r>
            <a:r>
              <a:rPr lang="zh-TW" altLang="en-US" sz="1600" b="1" spc="-2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0" dirty="0">
                <a:ea typeface="微軟正黑體" panose="020B0604030504040204" pitchFamily="34" charset="-120"/>
                <a:cs typeface="微軟正黑體"/>
              </a:rPr>
              <a:t>(</a:t>
            </a:r>
            <a:r>
              <a:rPr sz="1600" b="1" spc="-20" dirty="0" err="1">
                <a:ea typeface="微軟正黑體" panose="020B0604030504040204" pitchFamily="34" charset="-120"/>
                <a:cs typeface="微軟正黑體"/>
              </a:rPr>
              <a:t>參</a:t>
            </a:r>
            <a:r>
              <a:rPr sz="1600" b="1" spc="-25" dirty="0" err="1">
                <a:ea typeface="微軟正黑體" panose="020B0604030504040204" pitchFamily="34" charset="-120"/>
                <a:cs typeface="微軟正黑體"/>
              </a:rPr>
              <a:t>考</a:t>
            </a:r>
            <a:r>
              <a:rPr lang="zh-TW" altLang="en-US" sz="1600" b="1" spc="-2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lang="en-US" sz="1600" b="1" spc="-15" dirty="0">
                <a:ea typeface="微軟正黑體" panose="020B0604030504040204" pitchFamily="34" charset="-120"/>
                <a:cs typeface="微軟正黑體"/>
              </a:rPr>
              <a:t>P.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5</a:t>
            </a:r>
            <a:r>
              <a:rPr lang="zh-TW" altLang="en-US" sz="1600" b="1" spc="-15" dirty="0">
                <a:ea typeface="微軟正黑體" panose="020B0604030504040204" pitchFamily="34" charset="-120"/>
                <a:cs typeface="微軟正黑體"/>
              </a:rPr>
              <a:t>、</a:t>
            </a:r>
            <a:r>
              <a:rPr lang="en-US" altLang="zh-TW" sz="1600" b="1" spc="-15" dirty="0">
                <a:ea typeface="微軟正黑體" panose="020B0604030504040204" pitchFamily="34" charset="-120"/>
                <a:cs typeface="微軟正黑體"/>
              </a:rPr>
              <a:t>P.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6</a:t>
            </a:r>
            <a:r>
              <a:rPr sz="1600" b="1" spc="-5" dirty="0">
                <a:ea typeface="微軟正黑體" panose="020B0604030504040204" pitchFamily="34" charset="-120"/>
                <a:cs typeface="微軟正黑體"/>
              </a:rPr>
              <a:t>)</a:t>
            </a:r>
            <a:endParaRPr lang="en-US" altLang="zh-TW" sz="1600" b="1" spc="-5" dirty="0">
              <a:ea typeface="微軟正黑體" panose="020B0604030504040204" pitchFamily="34" charset="-120"/>
              <a:cs typeface="微軟正黑體"/>
            </a:endParaRPr>
          </a:p>
          <a:p>
            <a:pPr marL="892810" marR="5080" lvl="1" indent="-285750">
              <a:lnSpc>
                <a:spcPct val="100000"/>
              </a:lnSpc>
              <a:spcBef>
                <a:spcPts val="409"/>
              </a:spcBef>
              <a:buClr>
                <a:srgbClr val="E6B0AB"/>
              </a:buClr>
              <a:buSzPct val="84375"/>
              <a:buFont typeface="Wingdings" panose="05000000000000000000" pitchFamily="2" charset="2"/>
              <a:buChar char="l"/>
              <a:tabLst>
                <a:tab pos="836294" algn="l"/>
              </a:tabLst>
            </a:pPr>
            <a:r>
              <a:rPr sz="1600" b="1" spc="-20" dirty="0" err="1">
                <a:ea typeface="微軟正黑體" panose="020B0604030504040204" pitchFamily="34" charset="-120"/>
                <a:cs typeface="微軟正黑體"/>
              </a:rPr>
              <a:t>並需說明每個</a:t>
            </a:r>
            <a:r>
              <a:rPr sz="1600" b="1" spc="7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0" dirty="0">
                <a:ea typeface="微軟正黑體" panose="020B0604030504040204" pitchFamily="34" charset="-120"/>
                <a:cs typeface="微軟正黑體"/>
              </a:rPr>
              <a:t>tab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le</a:t>
            </a:r>
            <a:r>
              <a:rPr sz="1600" b="1" spc="-5" dirty="0">
                <a:ea typeface="微軟正黑體" panose="020B0604030504040204" pitchFamily="34" charset="-120"/>
                <a:cs typeface="微軟正黑體"/>
              </a:rPr>
              <a:t>,</a:t>
            </a:r>
            <a:r>
              <a:rPr sz="1600" b="1" spc="1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att</a:t>
            </a:r>
            <a:r>
              <a:rPr sz="1600" b="1" spc="-20" dirty="0">
                <a:ea typeface="微軟正黑體" panose="020B0604030504040204" pitchFamily="34" charset="-120"/>
                <a:cs typeface="微軟正黑體"/>
              </a:rPr>
              <a:t>r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ibu</a:t>
            </a:r>
            <a:r>
              <a:rPr sz="1600" b="1" spc="-25" dirty="0">
                <a:ea typeface="微軟正黑體" panose="020B0604030504040204" pitchFamily="34" charset="-120"/>
                <a:cs typeface="微軟正黑體"/>
              </a:rPr>
              <a:t>t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e</a:t>
            </a:r>
            <a:r>
              <a:rPr sz="1600" b="1" spc="-5" dirty="0">
                <a:ea typeface="微軟正黑體" panose="020B0604030504040204" pitchFamily="34" charset="-120"/>
                <a:cs typeface="微軟正黑體"/>
              </a:rPr>
              <a:t>,</a:t>
            </a:r>
            <a:r>
              <a:rPr sz="1600" b="1" spc="2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45" dirty="0">
                <a:ea typeface="微軟正黑體" panose="020B0604030504040204" pitchFamily="34" charset="-120"/>
                <a:cs typeface="微軟正黑體"/>
              </a:rPr>
              <a:t>r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elati</a:t>
            </a:r>
            <a:r>
              <a:rPr sz="1600" b="1" spc="-10" dirty="0">
                <a:ea typeface="微軟正黑體" panose="020B0604030504040204" pitchFamily="34" charset="-120"/>
                <a:cs typeface="微軟正黑體"/>
              </a:rPr>
              <a:t>onsh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ip</a:t>
            </a:r>
            <a:r>
              <a:rPr sz="1600" b="1" spc="4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20" dirty="0" err="1">
                <a:ea typeface="微軟正黑體" panose="020B0604030504040204" pitchFamily="34" charset="-120"/>
                <a:cs typeface="微軟正黑體"/>
              </a:rPr>
              <a:t>的意義和</a:t>
            </a:r>
            <a:r>
              <a:rPr sz="1600" b="1" spc="-1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0" dirty="0" err="1">
                <a:ea typeface="微軟正黑體" panose="020B0604030504040204" pitchFamily="34" charset="-120"/>
                <a:cs typeface="微軟正黑體"/>
              </a:rPr>
              <a:t>關</a:t>
            </a:r>
            <a:r>
              <a:rPr sz="1600" b="1" spc="-25" dirty="0" err="1">
                <a:ea typeface="微軟正黑體" panose="020B0604030504040204" pitchFamily="34" charset="-120"/>
                <a:cs typeface="微軟正黑體"/>
              </a:rPr>
              <a:t>係</a:t>
            </a:r>
            <a:r>
              <a:rPr lang="zh-TW" altLang="en-US" sz="1600" b="1" spc="-2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(10%)</a:t>
            </a:r>
            <a:endParaRPr sz="1600" b="1" dirty="0">
              <a:solidFill>
                <a:srgbClr val="0070C0"/>
              </a:solidFill>
              <a:ea typeface="微軟正黑體" panose="020B0604030504040204" pitchFamily="34" charset="-120"/>
              <a:cs typeface="微軟正黑體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181" y="6348568"/>
            <a:ext cx="22352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45" dirty="0">
                <a:solidFill>
                  <a:srgbClr val="FFFFFF"/>
                </a:solidFill>
                <a:latin typeface="Franklin Gothic Book"/>
                <a:cs typeface="Franklin Gothic Book"/>
              </a:rPr>
              <a:t>10</a:t>
            </a:r>
            <a:endParaRPr sz="1400">
              <a:latin typeface="Franklin Gothic Book"/>
              <a:cs typeface="Franklin Gothic 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6568" y="4757392"/>
            <a:ext cx="62242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微軟正黑體"/>
                <a:cs typeface="微軟正黑體"/>
              </a:rPr>
              <a:t>[</a:t>
            </a:r>
            <a:r>
              <a:rPr sz="2400" b="1" dirty="0">
                <a:solidFill>
                  <a:srgbClr val="FF0000"/>
                </a:solidFill>
                <a:latin typeface="微軟正黑體"/>
                <a:cs typeface="微軟正黑體"/>
              </a:rPr>
              <a:t>註</a:t>
            </a:r>
            <a:r>
              <a:rPr sz="2400" b="1" spc="-5" dirty="0">
                <a:solidFill>
                  <a:srgbClr val="FF0000"/>
                </a:solidFill>
                <a:latin typeface="微軟正黑體"/>
                <a:cs typeface="微軟正黑體"/>
              </a:rPr>
              <a:t>]</a:t>
            </a:r>
            <a:r>
              <a:rPr sz="2400" b="1" dirty="0">
                <a:solidFill>
                  <a:srgbClr val="FF0000"/>
                </a:solidFill>
                <a:latin typeface="微軟正黑體"/>
                <a:cs typeface="微軟正黑體"/>
              </a:rPr>
              <a:t>：</a:t>
            </a:r>
            <a:r>
              <a:rPr sz="2400" b="1" spc="-5" dirty="0">
                <a:solidFill>
                  <a:srgbClr val="FF0000"/>
                </a:solidFill>
                <a:latin typeface="微軟正黑體"/>
                <a:cs typeface="微軟正黑體"/>
              </a:rPr>
              <a:t>P</a:t>
            </a:r>
            <a:r>
              <a:rPr sz="2400" b="1" spc="-35" dirty="0">
                <a:solidFill>
                  <a:srgbClr val="FF0000"/>
                </a:solidFill>
                <a:latin typeface="微軟正黑體"/>
                <a:cs typeface="微軟正黑體"/>
              </a:rPr>
              <a:t>r</a:t>
            </a:r>
            <a:r>
              <a:rPr sz="2400" b="1" spc="-20" dirty="0">
                <a:solidFill>
                  <a:srgbClr val="FF0000"/>
                </a:solidFill>
                <a:latin typeface="微軟正黑體"/>
                <a:cs typeface="微軟正黑體"/>
              </a:rPr>
              <a:t>o</a:t>
            </a:r>
            <a:r>
              <a:rPr sz="2400" b="1" spc="-5" dirty="0">
                <a:solidFill>
                  <a:srgbClr val="FF0000"/>
                </a:solidFill>
                <a:latin typeface="微軟正黑體"/>
                <a:cs typeface="微軟正黑體"/>
              </a:rPr>
              <a:t>j</a:t>
            </a:r>
            <a:r>
              <a:rPr sz="2400" b="1" spc="-15" dirty="0">
                <a:solidFill>
                  <a:srgbClr val="FF0000"/>
                </a:solidFill>
                <a:latin typeface="微軟正黑體"/>
                <a:cs typeface="微軟正黑體"/>
              </a:rPr>
              <a:t>e</a:t>
            </a:r>
            <a:r>
              <a:rPr sz="2400" b="1" spc="-25" dirty="0">
                <a:solidFill>
                  <a:srgbClr val="FF0000"/>
                </a:solidFill>
                <a:latin typeface="微軟正黑體"/>
                <a:cs typeface="微軟正黑體"/>
              </a:rPr>
              <a:t>c</a:t>
            </a:r>
            <a:r>
              <a:rPr sz="2400" b="1" dirty="0">
                <a:solidFill>
                  <a:srgbClr val="FF0000"/>
                </a:solidFill>
                <a:latin typeface="微軟正黑體"/>
                <a:cs typeface="微軟正黑體"/>
              </a:rPr>
              <a:t>t</a:t>
            </a:r>
            <a:r>
              <a:rPr sz="2400" b="1" spc="-15" dirty="0">
                <a:solidFill>
                  <a:srgbClr val="FF0000"/>
                </a:solidFill>
                <a:latin typeface="微軟正黑體"/>
                <a:cs typeface="微軟正黑體"/>
              </a:rPr>
              <a:t> </a:t>
            </a:r>
            <a:r>
              <a:rPr sz="2400" b="1" dirty="0">
                <a:solidFill>
                  <a:srgbClr val="FF0000"/>
                </a:solidFill>
                <a:latin typeface="微軟正黑體"/>
                <a:cs typeface="微軟正黑體"/>
              </a:rPr>
              <a:t>嚴禁抄襲，發現抄襲一律零分！</a:t>
            </a:r>
            <a:endParaRPr sz="2400" dirty="0">
              <a:latin typeface="微軟正黑體"/>
              <a:cs typeface="微軟正黑體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489</Words>
  <Application>Microsoft Office PowerPoint</Application>
  <PresentationFormat>如螢幕大小 (4:3)</PresentationFormat>
  <Paragraphs>111</Paragraphs>
  <Slides>10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Franklin Gothic Book</vt:lpstr>
      <vt:lpstr>Times New Roman</vt:lpstr>
      <vt:lpstr>Wingdings</vt:lpstr>
      <vt:lpstr>Wingdings 2</vt:lpstr>
      <vt:lpstr>Office Theme</vt:lpstr>
      <vt:lpstr>PowerPoint 簡報</vt:lpstr>
      <vt:lpstr>資料庫系統導論期末專題</vt:lpstr>
      <vt:lpstr>Project 說明</vt:lpstr>
      <vt:lpstr>Project 說明</vt:lpstr>
      <vt:lpstr>PowerPoint 簡報</vt:lpstr>
      <vt:lpstr>資料庫基本要求</vt:lpstr>
      <vt:lpstr>評分標準</vt:lpstr>
      <vt:lpstr>評分標準</vt:lpstr>
      <vt:lpstr>評分標準</vt:lpstr>
      <vt:lpstr>Project 繳交注意事項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Constrained Subspace Skyline Computation</dc:title>
  <dc:creator>Lin</dc:creator>
  <cp:lastModifiedBy>Liao</cp:lastModifiedBy>
  <cp:revision>16</cp:revision>
  <dcterms:created xsi:type="dcterms:W3CDTF">2021-03-22T01:55:22Z</dcterms:created>
  <dcterms:modified xsi:type="dcterms:W3CDTF">2021-04-13T06:20:10Z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2018-04-26T00:00:00Z</vt:filetime>
  </property>
  <property fmtid="{D5CDD505-2E9C-101B-9397-08002B2CF9AE}" pid="3" name="LastSaved">
    <vt:filetime>2021-03-21T00:00:00Z</vt:filetime>
  </property>
</Properties>
</file>