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aven Pro" panose="020B0604020202020204" charset="0"/>
      <p:regular r:id="rId29"/>
      <p:bold r:id="rId30"/>
    </p:embeddedFont>
    <p:embeddedFont>
      <p:font typeface="Nunito"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Hi, My name is 정현 and my project will get started about Ensemble Stacking and Optimisation For Annual Revenue Prediction of Individual Airbnb Hosting in Italy</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67a1b12786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67a1b1278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This is the Methodology and Process Workflow.</a:t>
            </a:r>
            <a:endParaRPr/>
          </a:p>
          <a:p>
            <a:pPr marL="0" lvl="0" indent="0" algn="l" rtl="0">
              <a:spcBef>
                <a:spcPts val="0"/>
              </a:spcBef>
              <a:spcAft>
                <a:spcPts val="0"/>
              </a:spcAft>
              <a:buNone/>
            </a:pPr>
            <a:r>
              <a:rPr lang="ko"/>
              <a:t>KDD methodology was taken to work on this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67a1b12786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67a1b12786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The resource of the data is from Kaggle.com</a:t>
            </a:r>
            <a:endParaRPr/>
          </a:p>
          <a:p>
            <a:pPr marL="0" lvl="0" indent="0" algn="l" rtl="0">
              <a:spcBef>
                <a:spcPts val="0"/>
              </a:spcBef>
              <a:spcAft>
                <a:spcPts val="0"/>
              </a:spcAft>
              <a:buNone/>
            </a:pPr>
            <a:r>
              <a:rPr lang="ko"/>
              <a:t>and Many different preprocessing had been applied for example Drop data, Regular expression, Normalisation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7a1b12786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67a1b1278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Different types of encoding functions, create new columns using by own equations and dealing with null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67a1b12786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67a1b12786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To visualise the dataset used for this project, there were too many columns more than 70 and also there were many columns with null values.</a:t>
            </a:r>
            <a:endParaRPr/>
          </a:p>
          <a:p>
            <a:pPr marL="0" lvl="0" indent="0" algn="l" rtl="0">
              <a:spcBef>
                <a:spcPts val="0"/>
              </a:spcBef>
              <a:spcAft>
                <a:spcPts val="0"/>
              </a:spcAft>
              <a:buNone/>
            </a:pPr>
            <a:r>
              <a:rPr lang="ko"/>
              <a:t>The second picture is the distribution of the target values across 10 cities datasets. Looks similar but there was a Statistical significance through ANOVA test.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67a1b12786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67a1b12786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Factors with high correlations with each other were removed after checking multicollinearity, which corresponds to bigger than 5 of VIF measurement.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67a1b12786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67a1b12786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Random Forest, Gradient Boosting and LightGBM are base learners and XGBoost is the meta-learner. For both base learners and the meta learner, 20 iterations were applied to find the best model and parameters.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67a1b1278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67a1b1278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Ensemble Stacking is combination of base learners and the </a:t>
            </a:r>
            <a:r>
              <a:rPr lang="ko">
                <a:solidFill>
                  <a:schemeClr val="dk1"/>
                </a:solidFill>
              </a:rPr>
              <a:t>meta-learner </a:t>
            </a:r>
            <a:endParaRPr/>
          </a:p>
          <a:p>
            <a:pPr marL="0" lvl="0" indent="0" algn="l" rtl="0">
              <a:spcBef>
                <a:spcPts val="0"/>
              </a:spcBef>
              <a:spcAft>
                <a:spcPts val="0"/>
              </a:spcAft>
              <a:buNone/>
            </a:pPr>
            <a:r>
              <a:rPr lang="ko"/>
              <a:t>predicted values of </a:t>
            </a:r>
            <a:r>
              <a:rPr lang="ko">
                <a:solidFill>
                  <a:schemeClr val="dk1"/>
                </a:solidFill>
              </a:rPr>
              <a:t>base learners </a:t>
            </a:r>
            <a:r>
              <a:rPr lang="ko"/>
              <a:t>were stacked comprised of new features for the meta-learner, XGBoost.</a:t>
            </a:r>
            <a:endParaRPr/>
          </a:p>
          <a:p>
            <a:pPr marL="0" lvl="0" indent="0" algn="l" rtl="0">
              <a:spcBef>
                <a:spcPts val="0"/>
              </a:spcBef>
              <a:spcAft>
                <a:spcPts val="0"/>
              </a:spcAft>
              <a:buNone/>
            </a:pPr>
            <a:r>
              <a:rPr lang="ko"/>
              <a:t>Bayesian Optimisation served by BayesSearchCV().</a:t>
            </a:r>
            <a:endParaRPr/>
          </a:p>
          <a:p>
            <a:pPr marL="0" lvl="0" indent="0" algn="l" rtl="0">
              <a:spcBef>
                <a:spcPts val="0"/>
              </a:spcBef>
              <a:spcAft>
                <a:spcPts val="0"/>
              </a:spcAft>
              <a:buNone/>
            </a:pPr>
            <a:r>
              <a:rPr lang="ko"/>
              <a:t>Genetic Algorithm </a:t>
            </a:r>
            <a:r>
              <a:rPr lang="ko">
                <a:solidFill>
                  <a:schemeClr val="dk1"/>
                </a:solidFill>
              </a:rPr>
              <a:t>served by pre-defined function and DEAP framework.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68021ce5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68021ce5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The pink-shaded part indicates the hyperparameters from the best model of each method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67a1b12786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67a1b1278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67a1b12786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67a1b1278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Looking at the example graphs from Milano datasets, Randomforest, LightGBM, and XGBoost have similar performance, while Gradient Boosting has a lower performance little bit. However, the difference is subtle.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7a1b12786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7a1b12786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This is the overview of presentation and This presentation will follow this order of the overview listing.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7a1b12786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7a1b12786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The Stacking model demonstrates the highest performance, followed by the Genetic Algorithm and Bayesian Optimisation.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67a1b12786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67a1b12786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Looking at the visualisations, it is shown clear.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67a1b12786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67a1b12786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To state RQ and sub-RQ how have been answered, Ensemble Stacking Technique did a good job of predicting profitability in all datasets. This method was much better than other single ensemble models and showed better results when the Bayesian optimization or Genetic algorithm was not combined. For sub-RQ, the median value and distribution of profitability in 10 cities were somewhat similar. However, the difference could be seen as significant through the Anova test, and the most affected factors conducted after the modelling was completed were the location of the host, number of bathrooms, a total host listing, property type, number of beds, and the possibility of instant booking and so on. Among the cities, Bergamo and Bologna showed the most similarities to each other in their top 10 influential factors affecting the ensemble prediction models.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67a1b12786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67a1b12786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Across all 10 datasets, the modelling results indicated that Random Forest, Gradient Boosting, LightGBM, and XGBoost exhibited a relatively similar trend with only minor differences in performance. However, with the application of Ensemble Stacking techniques, there was a notable surge in accuracy and a decline in error scores(RMSE, MAE). Subsequently, the model incorporating Bayesian Optimization witnessed a decrease from the previous method in performance, while the model incorporating Genetic Algorithm displayed a slightly elevated trend compared to the Bayesian approach.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67a1b12786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67a1b12786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t>Explore more Hyperparameter Optimisation approaches </a:t>
            </a:r>
            <a:endParaRPr/>
          </a:p>
          <a:p>
            <a:pPr marL="0" lvl="0" indent="0" algn="l" rtl="0">
              <a:spcBef>
                <a:spcPts val="0"/>
              </a:spcBef>
              <a:spcAft>
                <a:spcPts val="0"/>
              </a:spcAft>
              <a:buClr>
                <a:schemeClr val="dk1"/>
              </a:buClr>
              <a:buSzPts val="1100"/>
              <a:buFont typeface="Arial"/>
              <a:buNone/>
            </a:pPr>
            <a:r>
              <a:rPr lang="ko"/>
              <a:t>A Challenge to New Feature Selection Approach</a:t>
            </a:r>
            <a:endParaRPr/>
          </a:p>
          <a:p>
            <a:pPr marL="0" lvl="0" indent="0" algn="l" rtl="0">
              <a:spcBef>
                <a:spcPts val="0"/>
              </a:spcBef>
              <a:spcAft>
                <a:spcPts val="0"/>
              </a:spcAft>
              <a:buClr>
                <a:schemeClr val="dk1"/>
              </a:buClr>
              <a:buSzPts val="1100"/>
              <a:buFont typeface="Arial"/>
              <a:buNone/>
            </a:pPr>
            <a:r>
              <a:rPr lang="ko"/>
              <a:t>Using Different Data Sources</a:t>
            </a:r>
            <a:endParaRPr/>
          </a:p>
          <a:p>
            <a:pPr marL="0" lvl="0" indent="0" algn="l" rtl="0">
              <a:spcBef>
                <a:spcPts val="0"/>
              </a:spcBef>
              <a:spcAft>
                <a:spcPts val="0"/>
              </a:spcAft>
              <a:buNone/>
            </a:pPr>
            <a:r>
              <a:rPr lang="ko"/>
              <a:t>Real-world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67a1b12786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67a1b12786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These are the reviews helped my projects.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67a1b12786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67a1b1278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7a1b12786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7a1b12786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dirty="0"/>
              <a:t>Research Questions have main </a:t>
            </a:r>
            <a:r>
              <a:rPr lang="ko" dirty="0">
                <a:solidFill>
                  <a:schemeClr val="dk1"/>
                </a:solidFill>
              </a:rPr>
              <a:t>Research Question and sub Research Question.</a:t>
            </a:r>
            <a:endParaRPr dirty="0">
              <a:solidFill>
                <a:schemeClr val="dk1"/>
              </a:solidFill>
            </a:endParaRPr>
          </a:p>
          <a:p>
            <a:pPr marL="0" lvl="0" indent="0" algn="l" rtl="0">
              <a:spcBef>
                <a:spcPts val="0"/>
              </a:spcBef>
              <a:spcAft>
                <a:spcPts val="0"/>
              </a:spcAft>
              <a:buNone/>
            </a:pPr>
            <a:r>
              <a:rPr lang="ko" dirty="0">
                <a:solidFill>
                  <a:schemeClr val="dk1"/>
                </a:solidFill>
              </a:rPr>
              <a:t>First one is ~~, Second one is ~~.</a:t>
            </a:r>
            <a:endParaRPr dirty="0">
              <a:solidFill>
                <a:schemeClr val="dk1"/>
              </a:solidFill>
            </a:endParaRPr>
          </a:p>
          <a:p>
            <a:pPr marL="0" lvl="0" indent="0" algn="l" rtl="0">
              <a:spcBef>
                <a:spcPts val="0"/>
              </a:spcBef>
              <a:spcAft>
                <a:spcPts val="0"/>
              </a:spcAft>
              <a:buNone/>
            </a:pPr>
            <a:r>
              <a:rPr lang="ko" dirty="0">
                <a:solidFill>
                  <a:schemeClr val="dk1"/>
                </a:solidFill>
              </a:rPr>
              <a:t>At the end of the presentation, these will be mentioned again to check how was the RQs covered through the project.</a:t>
            </a:r>
            <a:endParaRPr lang="en-US" altLang="ko"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ko" sz="1100" dirty="0">
                <a:latin typeface="Maven Pro"/>
                <a:ea typeface="Maven Pro"/>
                <a:cs typeface="Maven Pro"/>
                <a:sym typeface="Maven Pro"/>
              </a:rPr>
              <a:t>Because the data was collected from 10 cities, it allows for observing the differences for example how the cities can be identified respectively with profitability patterns. By identifying factors affecting profitability, this project on Airbnb can also contribute to referencing features that should be considered for home purchases and B&amp;B investments in the future</a:t>
            </a:r>
            <a:endParaRPr lang="en-US" altLang="ko-KR" sz="1100" dirty="0">
              <a:latin typeface="Maven Pro"/>
              <a:ea typeface="Maven Pro"/>
              <a:cs typeface="Maven Pro"/>
              <a:sym typeface="Maven Pro"/>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7a1b12786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7a1b12786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Project Objectives are consist of 7 objectives.</a:t>
            </a:r>
            <a:endParaRPr/>
          </a:p>
          <a:p>
            <a:pPr marL="0" lvl="0" indent="0" algn="l" rtl="0">
              <a:spcBef>
                <a:spcPts val="0"/>
              </a:spcBef>
              <a:spcAft>
                <a:spcPts val="0"/>
              </a:spcAft>
              <a:buNone/>
            </a:pPr>
            <a:r>
              <a:rPr lang="ko"/>
              <a:t>Critical related work reviews / Preprocessing / Explanatory Data Analysis / ANOVA test for the target feature/ Implementation and Evaluation of Ensemble single models/  </a:t>
            </a:r>
            <a:r>
              <a:rPr lang="ko">
                <a:solidFill>
                  <a:schemeClr val="dk1"/>
                </a:solidFill>
              </a:rPr>
              <a:t> Implementation and Evaluation of </a:t>
            </a:r>
            <a:r>
              <a:rPr lang="ko"/>
              <a:t>Ensemble stacking </a:t>
            </a:r>
            <a:r>
              <a:rPr lang="ko">
                <a:solidFill>
                  <a:schemeClr val="dk1"/>
                </a:solidFill>
              </a:rPr>
              <a:t>combined to </a:t>
            </a:r>
            <a:r>
              <a:rPr lang="ko"/>
              <a:t>hyperparameter optimisation/  And lastly Covering the sub RQ using Rank correlation.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67a1b1278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67a1b1278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t>Air travel traffic recovered post-Covid-19 and B&amp;B businesses such as Airbnb are essential to the travel industry.</a:t>
            </a:r>
            <a:endParaRPr/>
          </a:p>
          <a:p>
            <a:pPr marL="0" lvl="0" indent="0" algn="l" rtl="0">
              <a:spcBef>
                <a:spcPts val="0"/>
              </a:spcBef>
              <a:spcAft>
                <a:spcPts val="0"/>
              </a:spcAft>
              <a:buClr>
                <a:schemeClr val="dk1"/>
              </a:buClr>
              <a:buSzPts val="1100"/>
              <a:buFont typeface="Arial"/>
              <a:buNone/>
            </a:pPr>
            <a:r>
              <a:rPr lang="ko"/>
              <a:t>Since Italy has been one top global travel destinations, The project used various ensemble models combined with hyperparameter optimisation for Airbnb profitability prediction.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67a1b12786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67a1b12786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Literature Review, first keyword.Machine Learning and Neural Network for Housing Price Prediction</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It used be using linear regression models for price prediction and after the use of more advanced machine learning techniques increased and performed better.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7a1b1278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67a1b1278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Literature Review, second keyword. Ensemble Machine Learning Technologies used for Housing Price</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In housing price prediction studies, the ensemble technique emerged as a bullish trend.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67a1b12786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67a1b12786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Literature Review, Third keyword. Stacking Methods used for Regression Models</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Ensemble Stacking showed more amazing performances than single boosting models.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67a1b12786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67a1b12786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Literature Review, last keyword. Hyperparameter Optimisation.</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Random search and Bayesian search have been used the most and sometimes Genetic Algorithms were studied to boost their performances.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83275" y="422025"/>
            <a:ext cx="6842400" cy="3170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ko">
                <a:solidFill>
                  <a:srgbClr val="FFE599"/>
                </a:solidFill>
              </a:rPr>
              <a:t>Ensemble Stacking and Optimisation For Annual Revenue Prediction of Individual Airbnb Hosting: Italy</a:t>
            </a:r>
            <a:endParaRPr>
              <a:solidFill>
                <a:srgbClr val="FFE599"/>
              </a:solidFill>
            </a:endParaRPr>
          </a:p>
          <a:p>
            <a:pPr marL="0" lvl="0" indent="0" algn="l" rtl="0">
              <a:spcBef>
                <a:spcPts val="0"/>
              </a:spcBef>
              <a:spcAft>
                <a:spcPts val="0"/>
              </a:spcAft>
              <a:buNone/>
            </a:pPr>
            <a:endParaRPr/>
          </a:p>
          <a:p>
            <a:pPr marL="0" lvl="0" indent="0" algn="just" rtl="0">
              <a:spcBef>
                <a:spcPts val="0"/>
              </a:spcBef>
              <a:spcAft>
                <a:spcPts val="0"/>
              </a:spcAft>
              <a:buNone/>
            </a:pPr>
            <a:r>
              <a:rPr lang="ko" sz="2822" b="0">
                <a:latin typeface="Nunito"/>
                <a:ea typeface="Nunito"/>
                <a:cs typeface="Nunito"/>
                <a:sym typeface="Nunito"/>
              </a:rPr>
              <a:t>                        Presentation(Research Project)   </a:t>
            </a:r>
            <a:endParaRPr/>
          </a:p>
        </p:txBody>
      </p:sp>
      <p:sp>
        <p:nvSpPr>
          <p:cNvPr id="278" name="Google Shape;278;p13"/>
          <p:cNvSpPr txBox="1">
            <a:spLocks noGrp="1"/>
          </p:cNvSpPr>
          <p:nvPr>
            <p:ph type="subTitle" idx="1"/>
          </p:nvPr>
        </p:nvSpPr>
        <p:spPr>
          <a:xfrm>
            <a:off x="2191200" y="3924425"/>
            <a:ext cx="4761600" cy="72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ko" sz="2000"/>
              <a:t>Junghyun Min(x20103352)</a:t>
            </a:r>
            <a:endParaRPr sz="2000"/>
          </a:p>
          <a:p>
            <a:pPr marL="0" lvl="0" indent="0" algn="ctr" rtl="0">
              <a:spcBef>
                <a:spcPts val="0"/>
              </a:spcBef>
              <a:spcAft>
                <a:spcPts val="0"/>
              </a:spcAft>
              <a:buNone/>
            </a:pPr>
            <a:r>
              <a:rPr lang="ko" sz="2000"/>
              <a:t>M.Sc. Data Analytics</a:t>
            </a:r>
            <a:endParaRPr sz="2000"/>
          </a:p>
        </p:txBody>
      </p:sp>
    </p:spTree>
  </p:cSld>
  <p:clrMapOvr>
    <a:masterClrMapping/>
  </p:clrMapOvr>
  <mc:AlternateContent xmlns:mc="http://schemas.openxmlformats.org/markup-compatibility/2006" xmlns:p14="http://schemas.microsoft.com/office/powerpoint/2010/main">
    <mc:Choice Requires="p14">
      <p:transition spd="slow" p14:dur="2000" advTm="17560"/>
    </mc:Choice>
    <mc:Fallback xmlns="">
      <p:transition spd="slow" advTm="175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Methodology and Process Workflow</a:t>
            </a:r>
            <a:endParaRPr sz="2000">
              <a:solidFill>
                <a:srgbClr val="FFE599"/>
              </a:solidFill>
            </a:endParaRPr>
          </a:p>
        </p:txBody>
      </p:sp>
      <p:pic>
        <p:nvPicPr>
          <p:cNvPr id="333" name="Google Shape;333;p22"/>
          <p:cNvPicPr preferRelativeResize="0"/>
          <p:nvPr/>
        </p:nvPicPr>
        <p:blipFill>
          <a:blip r:embed="rId3">
            <a:alphaModFix/>
          </a:blip>
          <a:stretch>
            <a:fillRect/>
          </a:stretch>
        </p:blipFill>
        <p:spPr>
          <a:xfrm>
            <a:off x="152400" y="1175500"/>
            <a:ext cx="8839201" cy="266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Data Source and Preprocessing</a:t>
            </a:r>
            <a:endParaRPr sz="2000">
              <a:solidFill>
                <a:srgbClr val="FFE599"/>
              </a:solidFill>
            </a:endParaRPr>
          </a:p>
        </p:txBody>
      </p:sp>
      <p:pic>
        <p:nvPicPr>
          <p:cNvPr id="339" name="Google Shape;339;p23"/>
          <p:cNvPicPr preferRelativeResize="0"/>
          <p:nvPr/>
        </p:nvPicPr>
        <p:blipFill>
          <a:blip r:embed="rId3">
            <a:alphaModFix/>
          </a:blip>
          <a:stretch>
            <a:fillRect/>
          </a:stretch>
        </p:blipFill>
        <p:spPr>
          <a:xfrm>
            <a:off x="478550" y="1175500"/>
            <a:ext cx="3603624" cy="2402426"/>
          </a:xfrm>
          <a:prstGeom prst="rect">
            <a:avLst/>
          </a:prstGeom>
          <a:noFill/>
          <a:ln>
            <a:noFill/>
          </a:ln>
        </p:spPr>
      </p:pic>
      <p:sp>
        <p:nvSpPr>
          <p:cNvPr id="340" name="Google Shape;340;p23"/>
          <p:cNvSpPr txBox="1">
            <a:spLocks noGrp="1"/>
          </p:cNvSpPr>
          <p:nvPr>
            <p:ph type="body" idx="1"/>
          </p:nvPr>
        </p:nvSpPr>
        <p:spPr>
          <a:xfrm>
            <a:off x="4342750" y="1088925"/>
            <a:ext cx="4458000" cy="3547800"/>
          </a:xfrm>
          <a:prstGeom prst="rect">
            <a:avLst/>
          </a:prstGeom>
        </p:spPr>
        <p:txBody>
          <a:bodyPr spcFirstLastPara="1" wrap="square" lIns="91425" tIns="91425" rIns="91425" bIns="91425" anchor="t" anchorCtr="0">
            <a:normAutofit fontScale="70000" lnSpcReduction="20000"/>
          </a:bodyPr>
          <a:lstStyle/>
          <a:p>
            <a:pPr marL="457200" lvl="0" indent="-327025" algn="l" rtl="0">
              <a:spcBef>
                <a:spcPts val="0"/>
              </a:spcBef>
              <a:spcAft>
                <a:spcPts val="0"/>
              </a:spcAft>
              <a:buSzPct val="100000"/>
              <a:buFont typeface="Maven Pro"/>
              <a:buChar char="●"/>
            </a:pPr>
            <a:r>
              <a:rPr lang="ko" sz="2000">
                <a:latin typeface="Maven Pro"/>
                <a:ea typeface="Maven Pro"/>
                <a:cs typeface="Maven Pro"/>
                <a:sym typeface="Maven Pro"/>
              </a:rPr>
              <a:t>Handling 'host since' column: Data cut to match 'host_since' column, rows with NA dropped.</a:t>
            </a:r>
            <a:endParaRPr sz="2000">
              <a:latin typeface="Maven Pro"/>
              <a:ea typeface="Maven Pro"/>
              <a:cs typeface="Maven Pro"/>
              <a:sym typeface="Maven Pro"/>
            </a:endParaRPr>
          </a:p>
          <a:p>
            <a:pPr marL="457200" lvl="0" indent="-327025" algn="l" rtl="0">
              <a:spcBef>
                <a:spcPts val="1000"/>
              </a:spcBef>
              <a:spcAft>
                <a:spcPts val="0"/>
              </a:spcAft>
              <a:buSzPct val="100000"/>
              <a:buFont typeface="Maven Pro"/>
              <a:buChar char="●"/>
            </a:pPr>
            <a:r>
              <a:rPr lang="ko" sz="2000">
                <a:latin typeface="Maven Pro"/>
                <a:ea typeface="Maven Pro"/>
                <a:cs typeface="Maven Pro"/>
                <a:sym typeface="Maven Pro"/>
              </a:rPr>
              <a:t> Removing symbols: $ and % symbols removed using regular expressions.</a:t>
            </a:r>
            <a:endParaRPr sz="2000">
              <a:latin typeface="Maven Pro"/>
              <a:ea typeface="Maven Pro"/>
              <a:cs typeface="Maven Pro"/>
              <a:sym typeface="Maven Pro"/>
            </a:endParaRPr>
          </a:p>
          <a:p>
            <a:pPr marL="457200" lvl="0" indent="-327025" algn="l" rtl="0">
              <a:spcBef>
                <a:spcPts val="1000"/>
              </a:spcBef>
              <a:spcAft>
                <a:spcPts val="0"/>
              </a:spcAft>
              <a:buSzPct val="100000"/>
              <a:buFont typeface="Maven Pro"/>
              <a:buChar char="●"/>
            </a:pPr>
            <a:r>
              <a:rPr lang="ko" sz="2000">
                <a:latin typeface="Maven Pro"/>
                <a:ea typeface="Maven Pro"/>
                <a:cs typeface="Maven Pro"/>
                <a:sym typeface="Maven Pro"/>
              </a:rPr>
              <a:t> Rectifying duplicated values: 'host listings count' and 'host total listings count' values rectified for multiple hostings by the same host.</a:t>
            </a:r>
            <a:endParaRPr sz="2000">
              <a:latin typeface="Maven Pro"/>
              <a:ea typeface="Maven Pro"/>
              <a:cs typeface="Maven Pro"/>
              <a:sym typeface="Maven Pro"/>
            </a:endParaRPr>
          </a:p>
          <a:p>
            <a:pPr marL="457200" lvl="0" indent="-327025" algn="l" rtl="0">
              <a:spcBef>
                <a:spcPts val="1000"/>
              </a:spcBef>
              <a:spcAft>
                <a:spcPts val="1000"/>
              </a:spcAft>
              <a:buSzPct val="100000"/>
              <a:buFont typeface="Maven Pro"/>
              <a:buChar char="●"/>
            </a:pPr>
            <a:r>
              <a:rPr lang="ko" sz="2000">
                <a:latin typeface="Maven Pro"/>
                <a:ea typeface="Maven Pro"/>
                <a:cs typeface="Maven Pro"/>
                <a:sym typeface="Maven Pro"/>
              </a:rPr>
              <a:t> Normalisation and mapped to percentiles: 'profitability by numOfYears' column normalised through logarithmic transformation.</a:t>
            </a:r>
            <a:endParaRPr sz="20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4"/>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Data Source and Preprocessing</a:t>
            </a:r>
            <a:endParaRPr sz="2000">
              <a:solidFill>
                <a:srgbClr val="FFE599"/>
              </a:solidFill>
            </a:endParaRPr>
          </a:p>
        </p:txBody>
      </p:sp>
      <p:sp>
        <p:nvSpPr>
          <p:cNvPr id="346" name="Google Shape;346;p24"/>
          <p:cNvSpPr txBox="1">
            <a:spLocks noGrp="1"/>
          </p:cNvSpPr>
          <p:nvPr>
            <p:ph type="body" idx="1"/>
          </p:nvPr>
        </p:nvSpPr>
        <p:spPr>
          <a:xfrm>
            <a:off x="478550" y="904300"/>
            <a:ext cx="8322300" cy="4128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Maven Pro"/>
              <a:buChar char="●"/>
            </a:pPr>
            <a:r>
              <a:rPr lang="ko" sz="1500">
                <a:latin typeface="Maven Pro"/>
                <a:ea typeface="Maven Pro"/>
                <a:cs typeface="Maven Pro"/>
                <a:sym typeface="Maven Pro"/>
              </a:rPr>
              <a:t>All data types should be converted to numeric for regression model preparation.</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Encoding 'host location': 'host location' values transformed using regular expressions.</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'Yes/True' encoded as 1, 'No/False' as 0, and missing values as -1.</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Flattening 'host_verifications': List format data transformed through One-Hot Encoding.</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Separating 'bathrooms text' into bathroom count and bathroom type columns.</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Counted and re-assigned the top 100 amenity occurrences in 'amenities' column.</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Encoding 'host response time' and 'room type' by Replacing values with -1 to 3.</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Label encoding 'property type': Converting categorical variable into numerical format.</a:t>
            </a:r>
            <a:endParaRPr sz="1500">
              <a:latin typeface="Maven Pro"/>
              <a:ea typeface="Maven Pro"/>
              <a:cs typeface="Maven Pro"/>
              <a:sym typeface="Maven Pro"/>
            </a:endParaRPr>
          </a:p>
          <a:p>
            <a:pPr marL="457200" lvl="0" indent="-323850" algn="l" rtl="0">
              <a:spcBef>
                <a:spcPts val="1000"/>
              </a:spcBef>
              <a:spcAft>
                <a:spcPts val="0"/>
              </a:spcAft>
              <a:buSzPts val="1500"/>
              <a:buFont typeface="Maven Pro"/>
              <a:buChar char="●"/>
            </a:pPr>
            <a:r>
              <a:rPr lang="ko" sz="1500">
                <a:latin typeface="Maven Pro"/>
                <a:ea typeface="Maven Pro"/>
                <a:cs typeface="Maven Pro"/>
                <a:sym typeface="Maven Pro"/>
              </a:rPr>
              <a:t>Dropping columns with substantial overlapped.</a:t>
            </a:r>
            <a:endParaRPr sz="1500">
              <a:latin typeface="Maven Pro"/>
              <a:ea typeface="Maven Pro"/>
              <a:cs typeface="Maven Pro"/>
              <a:sym typeface="Maven Pro"/>
            </a:endParaRPr>
          </a:p>
          <a:p>
            <a:pPr marL="457200" lvl="0" indent="-323850" algn="l" rtl="0">
              <a:spcBef>
                <a:spcPts val="1000"/>
              </a:spcBef>
              <a:spcAft>
                <a:spcPts val="1000"/>
              </a:spcAft>
              <a:buSzPts val="1500"/>
              <a:buFont typeface="Maven Pro"/>
              <a:buChar char="●"/>
            </a:pPr>
            <a:r>
              <a:rPr lang="ko" sz="1500">
                <a:latin typeface="Maven Pro"/>
                <a:ea typeface="Maven Pro"/>
                <a:cs typeface="Maven Pro"/>
                <a:sym typeface="Maven Pro"/>
              </a:rPr>
              <a:t>Replacing missing values: Filling remaining missing values with -1 using fillna() function.</a:t>
            </a:r>
            <a:endParaRPr sz="15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Explanatory Data Analysis and Visualisation</a:t>
            </a:r>
            <a:endParaRPr sz="2000">
              <a:solidFill>
                <a:srgbClr val="FFE599"/>
              </a:solidFill>
            </a:endParaRPr>
          </a:p>
        </p:txBody>
      </p:sp>
      <p:pic>
        <p:nvPicPr>
          <p:cNvPr id="352" name="Google Shape;352;p25"/>
          <p:cNvPicPr preferRelativeResize="0"/>
          <p:nvPr/>
        </p:nvPicPr>
        <p:blipFill>
          <a:blip r:embed="rId3">
            <a:alphaModFix/>
          </a:blip>
          <a:stretch>
            <a:fillRect/>
          </a:stretch>
        </p:blipFill>
        <p:spPr>
          <a:xfrm>
            <a:off x="152400" y="1175500"/>
            <a:ext cx="4419600" cy="3685325"/>
          </a:xfrm>
          <a:prstGeom prst="rect">
            <a:avLst/>
          </a:prstGeom>
          <a:noFill/>
          <a:ln>
            <a:noFill/>
          </a:ln>
        </p:spPr>
      </p:pic>
      <p:pic>
        <p:nvPicPr>
          <p:cNvPr id="353" name="Google Shape;353;p25"/>
          <p:cNvPicPr preferRelativeResize="0"/>
          <p:nvPr/>
        </p:nvPicPr>
        <p:blipFill>
          <a:blip r:embed="rId4">
            <a:alphaModFix/>
          </a:blip>
          <a:stretch>
            <a:fillRect/>
          </a:stretch>
        </p:blipFill>
        <p:spPr>
          <a:xfrm>
            <a:off x="4794700" y="1410000"/>
            <a:ext cx="4071650" cy="3216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Explanatory Data Analysis and Visualisation</a:t>
            </a:r>
            <a:endParaRPr sz="2000">
              <a:solidFill>
                <a:srgbClr val="FFE599"/>
              </a:solidFill>
            </a:endParaRPr>
          </a:p>
        </p:txBody>
      </p:sp>
      <p:pic>
        <p:nvPicPr>
          <p:cNvPr id="359" name="Google Shape;359;p26"/>
          <p:cNvPicPr preferRelativeResize="0"/>
          <p:nvPr/>
        </p:nvPicPr>
        <p:blipFill>
          <a:blip r:embed="rId3">
            <a:alphaModFix/>
          </a:blip>
          <a:stretch>
            <a:fillRect/>
          </a:stretch>
        </p:blipFill>
        <p:spPr>
          <a:xfrm>
            <a:off x="188400" y="885625"/>
            <a:ext cx="4294349" cy="4101251"/>
          </a:xfrm>
          <a:prstGeom prst="rect">
            <a:avLst/>
          </a:prstGeom>
          <a:noFill/>
          <a:ln>
            <a:noFill/>
          </a:ln>
        </p:spPr>
      </p:pic>
      <p:pic>
        <p:nvPicPr>
          <p:cNvPr id="360" name="Google Shape;360;p26"/>
          <p:cNvPicPr preferRelativeResize="0"/>
          <p:nvPr/>
        </p:nvPicPr>
        <p:blipFill>
          <a:blip r:embed="rId4">
            <a:alphaModFix/>
          </a:blip>
          <a:stretch>
            <a:fillRect/>
          </a:stretch>
        </p:blipFill>
        <p:spPr>
          <a:xfrm>
            <a:off x="4572000" y="1757825"/>
            <a:ext cx="4466200" cy="162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Implementation</a:t>
            </a:r>
            <a:endParaRPr sz="2000">
              <a:solidFill>
                <a:srgbClr val="FFE599"/>
              </a:solidFill>
            </a:endParaRPr>
          </a:p>
        </p:txBody>
      </p:sp>
      <p:sp>
        <p:nvSpPr>
          <p:cNvPr id="366" name="Google Shape;366;p27"/>
          <p:cNvSpPr txBox="1">
            <a:spLocks noGrp="1"/>
          </p:cNvSpPr>
          <p:nvPr>
            <p:ph type="body" idx="1"/>
          </p:nvPr>
        </p:nvSpPr>
        <p:spPr>
          <a:xfrm>
            <a:off x="412600" y="1088925"/>
            <a:ext cx="8388000" cy="3547800"/>
          </a:xfrm>
          <a:prstGeom prst="rect">
            <a:avLst/>
          </a:prstGeom>
        </p:spPr>
        <p:txBody>
          <a:bodyPr spcFirstLastPara="1" wrap="square" lIns="91425" tIns="91425" rIns="91425" bIns="91425" anchor="t" anchorCtr="0">
            <a:normAutofit fontScale="85000" lnSpcReduction="10000"/>
          </a:bodyPr>
          <a:lstStyle/>
          <a:p>
            <a:pPr marL="457200" lvl="0" indent="-346075" algn="l" rtl="0">
              <a:spcBef>
                <a:spcPts val="0"/>
              </a:spcBef>
              <a:spcAft>
                <a:spcPts val="0"/>
              </a:spcAft>
              <a:buSzPct val="100000"/>
              <a:buFont typeface="Maven Pro"/>
              <a:buChar char="●"/>
            </a:pPr>
            <a:r>
              <a:rPr lang="ko" sz="2000">
                <a:latin typeface="Maven Pro"/>
                <a:ea typeface="Maven Pro"/>
                <a:cs typeface="Maven Pro"/>
                <a:sym typeface="Maven Pro"/>
              </a:rPr>
              <a:t>Base Learners(Random Forest, Gradient Boosting, LightGBM): By iterating over a range from 10 to 100 with increments of 10, from 10 to 200 with increments of 20 and from 15 to 300 with increments of 15, the best scores were achieved with n estimators=90 for 0.95, n estimators=190 for 0.952 and n estimators=275 for 0.953 respectively on the training dataset</a:t>
            </a:r>
            <a:endParaRPr sz="2000">
              <a:latin typeface="Maven Pro"/>
              <a:ea typeface="Maven Pro"/>
              <a:cs typeface="Maven Pro"/>
              <a:sym typeface="Maven Pro"/>
            </a:endParaRPr>
          </a:p>
          <a:p>
            <a:pPr marL="457200" lvl="0" indent="-346075" algn="l" rtl="0">
              <a:spcBef>
                <a:spcPts val="1000"/>
              </a:spcBef>
              <a:spcAft>
                <a:spcPts val="1000"/>
              </a:spcAft>
              <a:buSzPct val="100000"/>
              <a:buFont typeface="Maven Pro"/>
              <a:buChar char="●"/>
            </a:pPr>
            <a:r>
              <a:rPr lang="ko" sz="2000">
                <a:latin typeface="Maven Pro"/>
                <a:ea typeface="Maven Pro"/>
                <a:cs typeface="Maven Pro"/>
                <a:sym typeface="Maven Pro"/>
              </a:rPr>
              <a:t>Meta Learner(XGBoost): owing to the inherent functionality of XGBRegressor, more parameter adjustments were executed automatically. Among the parameters used for the best model which is the result of repeated execution, max depth, learning rate, gamma, and a number of estimators are as follows: max depth=6, learning rate=0.300000012, gamma=0, n estimators=190.</a:t>
            </a:r>
            <a:endParaRPr sz="2000">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Implementation</a:t>
            </a:r>
            <a:endParaRPr sz="2000">
              <a:solidFill>
                <a:srgbClr val="FFE599"/>
              </a:solidFill>
            </a:endParaRPr>
          </a:p>
        </p:txBody>
      </p:sp>
      <p:sp>
        <p:nvSpPr>
          <p:cNvPr id="372" name="Google Shape;372;p28"/>
          <p:cNvSpPr txBox="1">
            <a:spLocks noGrp="1"/>
          </p:cNvSpPr>
          <p:nvPr>
            <p:ph type="body" idx="1"/>
          </p:nvPr>
        </p:nvSpPr>
        <p:spPr>
          <a:xfrm>
            <a:off x="412600" y="904300"/>
            <a:ext cx="8388000" cy="3732300"/>
          </a:xfrm>
          <a:prstGeom prst="rect">
            <a:avLst/>
          </a:prstGeom>
        </p:spPr>
        <p:txBody>
          <a:bodyPr spcFirstLastPara="1" wrap="square" lIns="91425" tIns="91425" rIns="91425" bIns="91425" anchor="t" anchorCtr="0">
            <a:normAutofit fontScale="85000" lnSpcReduction="10000"/>
          </a:bodyPr>
          <a:lstStyle/>
          <a:p>
            <a:pPr marL="457200" lvl="0" indent="-346075" algn="l" rtl="0">
              <a:spcBef>
                <a:spcPts val="0"/>
              </a:spcBef>
              <a:spcAft>
                <a:spcPts val="0"/>
              </a:spcAft>
              <a:buSzPct val="100000"/>
              <a:buFont typeface="Maven Pro"/>
              <a:buChar char="●"/>
            </a:pPr>
            <a:r>
              <a:rPr lang="ko" sz="2000">
                <a:latin typeface="Maven Pro"/>
                <a:ea typeface="Maven Pro"/>
                <a:cs typeface="Maven Pro"/>
                <a:sym typeface="Maven Pro"/>
              </a:rPr>
              <a:t>Ensemble Stacking: Random Forest, Gradient Boosting (GB), and LightGBM were employed as base learners, and then their predicted values were stacked comprised of new features for the meta-learner, XGBoost.</a:t>
            </a:r>
            <a:endParaRPr sz="2000">
              <a:latin typeface="Maven Pro"/>
              <a:ea typeface="Maven Pro"/>
              <a:cs typeface="Maven Pro"/>
              <a:sym typeface="Maven Pro"/>
            </a:endParaRPr>
          </a:p>
          <a:p>
            <a:pPr marL="457200" lvl="0" indent="-346075" algn="l" rtl="0">
              <a:spcBef>
                <a:spcPts val="1000"/>
              </a:spcBef>
              <a:spcAft>
                <a:spcPts val="0"/>
              </a:spcAft>
              <a:buSzPct val="100000"/>
              <a:buFont typeface="Maven Pro"/>
              <a:buChar char="●"/>
            </a:pPr>
            <a:r>
              <a:rPr lang="ko" sz="2000">
                <a:latin typeface="Maven Pro"/>
                <a:ea typeface="Maven Pro"/>
                <a:cs typeface="Maven Pro"/>
                <a:sym typeface="Maven Pro"/>
              </a:rPr>
              <a:t>Bayesian Optimisation: The combination with Stacked model was applied by using BayesSearchCV(). The best parameters: gamm=0.7703399241440627, learning_rate=0.19204784774815406, max_depth=2, and n_estimators=764.</a:t>
            </a:r>
            <a:endParaRPr sz="2000">
              <a:latin typeface="Maven Pro"/>
              <a:ea typeface="Maven Pro"/>
              <a:cs typeface="Maven Pro"/>
              <a:sym typeface="Maven Pro"/>
            </a:endParaRPr>
          </a:p>
          <a:p>
            <a:pPr marL="457200" lvl="0" indent="-346075" algn="l" rtl="0">
              <a:spcBef>
                <a:spcPts val="1000"/>
              </a:spcBef>
              <a:spcAft>
                <a:spcPts val="1000"/>
              </a:spcAft>
              <a:buSzPct val="100000"/>
              <a:buFont typeface="Maven Pro"/>
              <a:buChar char="●"/>
            </a:pPr>
            <a:r>
              <a:rPr lang="ko" sz="2000">
                <a:latin typeface="Maven Pro"/>
                <a:ea typeface="Maven Pro"/>
                <a:cs typeface="Maven Pro"/>
                <a:sym typeface="Maven Pro"/>
              </a:rPr>
              <a:t>Genetic Algorithm: accomplished through the integration of custom-built functions and the DEAP framework. The best parameters: max depth=10, learning rate=0.3661267728814921, gamma=0.07173330604877207 and n estimators=190.</a:t>
            </a:r>
            <a:endParaRPr sz="2000">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378" name="Google Shape;378;p2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pic>
        <p:nvPicPr>
          <p:cNvPr id="379" name="Google Shape;379;p29"/>
          <p:cNvPicPr preferRelativeResize="0"/>
          <p:nvPr/>
        </p:nvPicPr>
        <p:blipFill rotWithShape="1">
          <a:blip r:embed="rId3">
            <a:alphaModFix/>
          </a:blip>
          <a:srcRect/>
          <a:stretch/>
        </p:blipFill>
        <p:spPr>
          <a:xfrm>
            <a:off x="379250" y="772725"/>
            <a:ext cx="8506824" cy="313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Evaluation and Result</a:t>
            </a:r>
            <a:endParaRPr sz="2000">
              <a:solidFill>
                <a:srgbClr val="FFE599"/>
              </a:solidFill>
            </a:endParaRPr>
          </a:p>
        </p:txBody>
      </p:sp>
      <p:sp>
        <p:nvSpPr>
          <p:cNvPr id="385" name="Google Shape;385;p30"/>
          <p:cNvSpPr txBox="1">
            <a:spLocks noGrp="1"/>
          </p:cNvSpPr>
          <p:nvPr>
            <p:ph type="body" idx="1"/>
          </p:nvPr>
        </p:nvSpPr>
        <p:spPr>
          <a:xfrm>
            <a:off x="287250" y="851550"/>
            <a:ext cx="8638500" cy="4128000"/>
          </a:xfrm>
          <a:prstGeom prst="rect">
            <a:avLst/>
          </a:prstGeom>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SzPts val="1500"/>
              <a:buFont typeface="Maven Pro"/>
              <a:buChar char="●"/>
            </a:pPr>
            <a:r>
              <a:rPr lang="ko" sz="1500">
                <a:latin typeface="Maven Pro"/>
                <a:ea typeface="Maven Pro"/>
                <a:cs typeface="Maven Pro"/>
                <a:sym typeface="Maven Pro"/>
              </a:rPr>
              <a:t>Random Forest: On average, the values stand at 0.59 for Adjusted-R2, 5.28 for RMSE, 0.18 for MAE, and 81.93 for Accuracy. Random Forest showed better performance than the basic Gradient Boosting model on all 10 data.</a:t>
            </a:r>
            <a:endParaRPr sz="1500">
              <a:latin typeface="Maven Pro"/>
              <a:ea typeface="Maven Pro"/>
              <a:cs typeface="Maven Pro"/>
              <a:sym typeface="Maven Pro"/>
            </a:endParaRPr>
          </a:p>
          <a:p>
            <a:pPr marL="457200" lvl="0" indent="-323850" algn="l" rtl="0">
              <a:lnSpc>
                <a:spcPct val="95000"/>
              </a:lnSpc>
              <a:spcBef>
                <a:spcPts val="1000"/>
              </a:spcBef>
              <a:spcAft>
                <a:spcPts val="0"/>
              </a:spcAft>
              <a:buSzPts val="1500"/>
              <a:buFont typeface="Maven Pro"/>
              <a:buChar char="●"/>
            </a:pPr>
            <a:r>
              <a:rPr lang="ko" sz="1500">
                <a:latin typeface="Maven Pro"/>
                <a:ea typeface="Maven Pro"/>
                <a:cs typeface="Maven Pro"/>
                <a:sym typeface="Maven Pro"/>
              </a:rPr>
              <a:t>Gradient Boosting: On average, the performances stand at 0.557 for Adjusted-R2, 5.57 for RMSE, 0.194 for MAE, and 80.609 for Accuracy. Gradient Boosting showed the worst performances among the single basic models on all datasets except for Bergamo at adjusted R2 and RMSE.</a:t>
            </a:r>
            <a:endParaRPr sz="1500">
              <a:latin typeface="Maven Pro"/>
              <a:ea typeface="Maven Pro"/>
              <a:cs typeface="Maven Pro"/>
              <a:sym typeface="Maven Pro"/>
            </a:endParaRPr>
          </a:p>
          <a:p>
            <a:pPr marL="457200" lvl="0" indent="-323850" algn="l" rtl="0">
              <a:lnSpc>
                <a:spcPct val="95000"/>
              </a:lnSpc>
              <a:spcBef>
                <a:spcPts val="1000"/>
              </a:spcBef>
              <a:spcAft>
                <a:spcPts val="0"/>
              </a:spcAft>
              <a:buSzPts val="1500"/>
              <a:buFont typeface="Maven Pro"/>
              <a:buChar char="●"/>
            </a:pPr>
            <a:r>
              <a:rPr lang="ko" sz="1500">
                <a:latin typeface="Maven Pro"/>
                <a:ea typeface="Maven Pro"/>
                <a:cs typeface="Maven Pro"/>
                <a:sym typeface="Maven Pro"/>
              </a:rPr>
              <a:t>LightGBM: On average, the performances stand at 0.608 for Adjusted-R2, 5.25 for RMSE, 0.179 for MAE, and 82.054 for Accuracy. Comparing LightGBM and GB, all the results of LightGBM on all datasets of 10 cities showed better performances. </a:t>
            </a:r>
            <a:endParaRPr sz="1500">
              <a:latin typeface="Maven Pro"/>
              <a:ea typeface="Maven Pro"/>
              <a:cs typeface="Maven Pro"/>
              <a:sym typeface="Maven Pro"/>
            </a:endParaRPr>
          </a:p>
          <a:p>
            <a:pPr marL="457200" lvl="0" indent="-323850" algn="l" rtl="0">
              <a:lnSpc>
                <a:spcPct val="95000"/>
              </a:lnSpc>
              <a:spcBef>
                <a:spcPts val="1000"/>
              </a:spcBef>
              <a:spcAft>
                <a:spcPts val="1000"/>
              </a:spcAft>
              <a:buSzPts val="1500"/>
              <a:buFont typeface="Maven Pro"/>
              <a:buChar char="●"/>
            </a:pPr>
            <a:r>
              <a:rPr lang="ko" sz="1500">
                <a:latin typeface="Maven Pro"/>
                <a:ea typeface="Maven Pro"/>
                <a:cs typeface="Maven Pro"/>
                <a:sym typeface="Maven Pro"/>
              </a:rPr>
              <a:t>XGBoost: On average, the performances stand at 0.58 for Adjusted- R2, 5.36 for RMSE, 0.18 for MAE, and 81.91 for Accuracy. XGBoost has performed better than other boosting regression tree algorithms in some datasets while other approaches have performed better than XGBoost in other datasets. Interpreting this, it can be hard to assert that XGBoost always outperforms other boosting regression techniques, contrary to the findings from related works. </a:t>
            </a:r>
            <a:endParaRPr sz="1500">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31"/>
          <p:cNvPicPr preferRelativeResize="0"/>
          <p:nvPr/>
        </p:nvPicPr>
        <p:blipFill>
          <a:blip r:embed="rId3">
            <a:alphaModFix/>
          </a:blip>
          <a:stretch>
            <a:fillRect/>
          </a:stretch>
        </p:blipFill>
        <p:spPr>
          <a:xfrm>
            <a:off x="1420875" y="152400"/>
            <a:ext cx="6220351" cy="4128150"/>
          </a:xfrm>
          <a:prstGeom prst="rect">
            <a:avLst/>
          </a:prstGeom>
          <a:noFill/>
          <a:ln>
            <a:noFill/>
          </a:ln>
        </p:spPr>
      </p:pic>
      <p:sp>
        <p:nvSpPr>
          <p:cNvPr id="391" name="Google Shape;391;p31"/>
          <p:cNvSpPr txBox="1"/>
          <p:nvPr/>
        </p:nvSpPr>
        <p:spPr>
          <a:xfrm>
            <a:off x="1367250" y="4280550"/>
            <a:ext cx="6409500" cy="593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ko" sz="1800" b="1">
                <a:solidFill>
                  <a:srgbClr val="FFE599"/>
                </a:solidFill>
                <a:latin typeface="Maven Pro"/>
                <a:ea typeface="Maven Pro"/>
                <a:cs typeface="Maven Pro"/>
                <a:sym typeface="Maven Pro"/>
              </a:rPr>
              <a:t>Comparison of Single Ensemble Models</a:t>
            </a:r>
            <a:endParaRPr sz="1800" b="1">
              <a:solidFill>
                <a:srgbClr val="FFE599"/>
              </a:solidFill>
              <a:latin typeface="Maven Pro"/>
              <a:ea typeface="Maven Pro"/>
              <a:cs typeface="Maven Pro"/>
              <a:sym typeface="Maven Pro"/>
            </a:endParaRPr>
          </a:p>
          <a:p>
            <a:pPr marL="0" lvl="0" indent="0" algn="ctr" rtl="0">
              <a:spcBef>
                <a:spcPts val="0"/>
              </a:spcBef>
              <a:spcAft>
                <a:spcPts val="0"/>
              </a:spcAft>
              <a:buNone/>
            </a:pPr>
            <a:endParaRPr sz="1800" b="1">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body" idx="1"/>
          </p:nvPr>
        </p:nvSpPr>
        <p:spPr>
          <a:xfrm>
            <a:off x="246150" y="983425"/>
            <a:ext cx="4572000" cy="3903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Maven Pro"/>
              <a:buChar char="●"/>
            </a:pPr>
            <a:r>
              <a:rPr lang="ko" sz="1800">
                <a:latin typeface="Maven Pro"/>
                <a:ea typeface="Maven Pro"/>
                <a:cs typeface="Maven Pro"/>
                <a:sym typeface="Maven Pro"/>
              </a:rPr>
              <a:t>Introduction</a:t>
            </a:r>
            <a:endParaRPr sz="1800">
              <a:latin typeface="Maven Pro"/>
              <a:ea typeface="Maven Pro"/>
              <a:cs typeface="Maven Pro"/>
              <a:sym typeface="Maven Pro"/>
            </a:endParaRPr>
          </a:p>
          <a:p>
            <a:pPr marL="914400" lvl="1" indent="-330200" algn="l" rtl="0">
              <a:spcBef>
                <a:spcPts val="1000"/>
              </a:spcBef>
              <a:spcAft>
                <a:spcPts val="0"/>
              </a:spcAft>
              <a:buSzPts val="1600"/>
              <a:buFont typeface="Maven Pro"/>
              <a:buChar char="○"/>
            </a:pPr>
            <a:r>
              <a:rPr lang="ko" sz="1600">
                <a:latin typeface="Maven Pro"/>
                <a:ea typeface="Maven Pro"/>
                <a:cs typeface="Maven Pro"/>
                <a:sym typeface="Maven Pro"/>
              </a:rPr>
              <a:t>Project Background and Motivation</a:t>
            </a:r>
            <a:endParaRPr sz="1600">
              <a:latin typeface="Maven Pro"/>
              <a:ea typeface="Maven Pro"/>
              <a:cs typeface="Maven Pro"/>
              <a:sym typeface="Maven Pro"/>
            </a:endParaRPr>
          </a:p>
          <a:p>
            <a:pPr marL="914400" lvl="1" indent="-330200" algn="l" rtl="0">
              <a:spcBef>
                <a:spcPts val="1000"/>
              </a:spcBef>
              <a:spcAft>
                <a:spcPts val="0"/>
              </a:spcAft>
              <a:buSzPts val="1600"/>
              <a:buFont typeface="Maven Pro"/>
              <a:buChar char="○"/>
            </a:pPr>
            <a:r>
              <a:rPr lang="ko" sz="1600">
                <a:latin typeface="Maven Pro"/>
                <a:ea typeface="Maven Pro"/>
                <a:cs typeface="Maven Pro"/>
                <a:sym typeface="Maven Pro"/>
              </a:rPr>
              <a:t>Research Question</a:t>
            </a:r>
            <a:endParaRPr sz="1600">
              <a:latin typeface="Maven Pro"/>
              <a:ea typeface="Maven Pro"/>
              <a:cs typeface="Maven Pro"/>
              <a:sym typeface="Maven Pro"/>
            </a:endParaRPr>
          </a:p>
          <a:p>
            <a:pPr marL="914400" lvl="1" indent="-330200" algn="l" rtl="0">
              <a:spcBef>
                <a:spcPts val="1000"/>
              </a:spcBef>
              <a:spcAft>
                <a:spcPts val="0"/>
              </a:spcAft>
              <a:buSzPts val="1600"/>
              <a:buFont typeface="Maven Pro"/>
              <a:buChar char="○"/>
            </a:pPr>
            <a:r>
              <a:rPr lang="ko" sz="1600">
                <a:latin typeface="Maven Pro"/>
                <a:ea typeface="Maven Pro"/>
                <a:cs typeface="Maven Pro"/>
                <a:sym typeface="Maven Pro"/>
              </a:rPr>
              <a:t>Objectives</a:t>
            </a:r>
            <a:endParaRPr sz="1600">
              <a:latin typeface="Maven Pro"/>
              <a:ea typeface="Maven Pro"/>
              <a:cs typeface="Maven Pro"/>
              <a:sym typeface="Maven Pro"/>
            </a:endParaRPr>
          </a:p>
          <a:p>
            <a:pPr marL="914400" lvl="1" indent="-330200" algn="l" rtl="0">
              <a:spcBef>
                <a:spcPts val="1000"/>
              </a:spcBef>
              <a:spcAft>
                <a:spcPts val="0"/>
              </a:spcAft>
              <a:buSzPts val="1600"/>
              <a:buFont typeface="Maven Pro"/>
              <a:buChar char="○"/>
            </a:pPr>
            <a:r>
              <a:rPr lang="ko" sz="1600">
                <a:latin typeface="Maven Pro"/>
                <a:ea typeface="Maven Pro"/>
                <a:cs typeface="Maven Pro"/>
                <a:sym typeface="Maven Pro"/>
              </a:rPr>
              <a:t>Literature Reviews</a:t>
            </a:r>
            <a:endParaRPr sz="1600">
              <a:latin typeface="Maven Pro"/>
              <a:ea typeface="Maven Pro"/>
              <a:cs typeface="Maven Pro"/>
              <a:sym typeface="Maven Pro"/>
            </a:endParaRPr>
          </a:p>
          <a:p>
            <a:pPr marL="457200" lvl="0" indent="-342900" algn="l" rtl="0">
              <a:spcBef>
                <a:spcPts val="1000"/>
              </a:spcBef>
              <a:spcAft>
                <a:spcPts val="0"/>
              </a:spcAft>
              <a:buSzPts val="1800"/>
              <a:buFont typeface="Maven Pro"/>
              <a:buChar char="●"/>
            </a:pPr>
            <a:r>
              <a:rPr lang="ko" sz="1800">
                <a:latin typeface="Maven Pro"/>
                <a:ea typeface="Maven Pro"/>
                <a:cs typeface="Maven Pro"/>
                <a:sym typeface="Maven Pro"/>
              </a:rPr>
              <a:t>Methodology and Process Workflow</a:t>
            </a:r>
            <a:endParaRPr sz="1800">
              <a:latin typeface="Maven Pro"/>
              <a:ea typeface="Maven Pro"/>
              <a:cs typeface="Maven Pro"/>
              <a:sym typeface="Maven Pro"/>
            </a:endParaRPr>
          </a:p>
          <a:p>
            <a:pPr marL="457200" lvl="0" indent="-342900" algn="l" rtl="0">
              <a:spcBef>
                <a:spcPts val="1000"/>
              </a:spcBef>
              <a:spcAft>
                <a:spcPts val="0"/>
              </a:spcAft>
              <a:buSzPts val="1800"/>
              <a:buFont typeface="Maven Pro"/>
              <a:buChar char="●"/>
            </a:pPr>
            <a:r>
              <a:rPr lang="ko" sz="1800">
                <a:latin typeface="Maven Pro"/>
                <a:ea typeface="Maven Pro"/>
                <a:cs typeface="Maven Pro"/>
                <a:sym typeface="Maven Pro"/>
              </a:rPr>
              <a:t>Data Source and Preprocessing</a:t>
            </a:r>
            <a:endParaRPr sz="1800">
              <a:latin typeface="Maven Pro"/>
              <a:ea typeface="Maven Pro"/>
              <a:cs typeface="Maven Pro"/>
              <a:sym typeface="Maven Pro"/>
            </a:endParaRPr>
          </a:p>
          <a:p>
            <a:pPr marL="457200" lvl="0" indent="-342900" algn="l" rtl="0">
              <a:spcBef>
                <a:spcPts val="1000"/>
              </a:spcBef>
              <a:spcAft>
                <a:spcPts val="0"/>
              </a:spcAft>
              <a:buSzPts val="1800"/>
              <a:buFont typeface="Maven Pro"/>
              <a:buChar char="●"/>
            </a:pPr>
            <a:r>
              <a:rPr lang="ko" sz="1800">
                <a:latin typeface="Maven Pro"/>
                <a:ea typeface="Maven Pro"/>
                <a:cs typeface="Maven Pro"/>
                <a:sym typeface="Maven Pro"/>
              </a:rPr>
              <a:t>Explanatory Data Analysis and Visualisation</a:t>
            </a:r>
            <a:endParaRPr sz="1800">
              <a:latin typeface="Maven Pro"/>
              <a:ea typeface="Maven Pro"/>
              <a:cs typeface="Maven Pro"/>
              <a:sym typeface="Maven Pro"/>
            </a:endParaRPr>
          </a:p>
          <a:p>
            <a:pPr marL="457200" lvl="0" indent="-342900" algn="l" rtl="0">
              <a:spcBef>
                <a:spcPts val="1000"/>
              </a:spcBef>
              <a:spcAft>
                <a:spcPts val="1000"/>
              </a:spcAft>
              <a:buSzPts val="1800"/>
              <a:buFont typeface="Maven Pro"/>
              <a:buChar char="●"/>
            </a:pPr>
            <a:r>
              <a:rPr lang="ko" sz="1800">
                <a:latin typeface="Maven Pro"/>
                <a:ea typeface="Maven Pro"/>
                <a:cs typeface="Maven Pro"/>
                <a:sym typeface="Maven Pro"/>
              </a:rPr>
              <a:t>Feature Selection</a:t>
            </a:r>
            <a:endParaRPr sz="1800">
              <a:latin typeface="Maven Pro"/>
              <a:ea typeface="Maven Pro"/>
              <a:cs typeface="Maven Pro"/>
              <a:sym typeface="Maven Pro"/>
            </a:endParaRPr>
          </a:p>
        </p:txBody>
      </p:sp>
      <p:sp>
        <p:nvSpPr>
          <p:cNvPr id="284" name="Google Shape;284;p14"/>
          <p:cNvSpPr txBox="1">
            <a:spLocks noGrp="1"/>
          </p:cNvSpPr>
          <p:nvPr>
            <p:ph type="body" idx="1"/>
          </p:nvPr>
        </p:nvSpPr>
        <p:spPr>
          <a:xfrm>
            <a:off x="246150" y="199425"/>
            <a:ext cx="8651700" cy="5994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ko" sz="3000" b="1">
                <a:solidFill>
                  <a:srgbClr val="FFE599"/>
                </a:solidFill>
                <a:latin typeface="Maven Pro"/>
                <a:ea typeface="Maven Pro"/>
                <a:cs typeface="Maven Pro"/>
                <a:sym typeface="Maven Pro"/>
              </a:rPr>
              <a:t>Overview of presentation</a:t>
            </a:r>
            <a:endParaRPr sz="3000" b="1">
              <a:solidFill>
                <a:srgbClr val="FFE599"/>
              </a:solidFill>
              <a:latin typeface="Maven Pro"/>
              <a:ea typeface="Maven Pro"/>
              <a:cs typeface="Maven Pro"/>
              <a:sym typeface="Maven Pro"/>
            </a:endParaRPr>
          </a:p>
        </p:txBody>
      </p:sp>
      <p:sp>
        <p:nvSpPr>
          <p:cNvPr id="285" name="Google Shape;285;p14"/>
          <p:cNvSpPr txBox="1">
            <a:spLocks noGrp="1"/>
          </p:cNvSpPr>
          <p:nvPr>
            <p:ph type="body" idx="1"/>
          </p:nvPr>
        </p:nvSpPr>
        <p:spPr>
          <a:xfrm>
            <a:off x="4818000" y="983425"/>
            <a:ext cx="4080000" cy="39036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Font typeface="Maven Pro"/>
              <a:buChar char="●"/>
            </a:pPr>
            <a:r>
              <a:rPr lang="ko" sz="1800">
                <a:latin typeface="Maven Pro"/>
                <a:ea typeface="Maven Pro"/>
                <a:cs typeface="Maven Pro"/>
                <a:sym typeface="Maven Pro"/>
              </a:rPr>
              <a:t>Implementation</a:t>
            </a:r>
            <a:endParaRPr sz="1800">
              <a:latin typeface="Maven Pro"/>
              <a:ea typeface="Maven Pro"/>
              <a:cs typeface="Maven Pro"/>
              <a:sym typeface="Maven Pro"/>
            </a:endParaRPr>
          </a:p>
          <a:p>
            <a:pPr marL="914400" lvl="1" indent="-334327" algn="l" rtl="0">
              <a:spcBef>
                <a:spcPts val="1000"/>
              </a:spcBef>
              <a:spcAft>
                <a:spcPts val="0"/>
              </a:spcAft>
              <a:buSzPct val="100000"/>
              <a:buFont typeface="Maven Pro"/>
              <a:buChar char="○"/>
            </a:pPr>
            <a:r>
              <a:rPr lang="ko" sz="1800">
                <a:latin typeface="Maven Pro"/>
                <a:ea typeface="Maven Pro"/>
                <a:cs typeface="Maven Pro"/>
                <a:sym typeface="Maven Pro"/>
              </a:rPr>
              <a:t>Base learners</a:t>
            </a:r>
            <a:endParaRPr sz="1800">
              <a:latin typeface="Maven Pro"/>
              <a:ea typeface="Maven Pro"/>
              <a:cs typeface="Maven Pro"/>
              <a:sym typeface="Maven Pro"/>
            </a:endParaRPr>
          </a:p>
          <a:p>
            <a:pPr marL="914400" lvl="1" indent="-334327" algn="l" rtl="0">
              <a:spcBef>
                <a:spcPts val="1000"/>
              </a:spcBef>
              <a:spcAft>
                <a:spcPts val="0"/>
              </a:spcAft>
              <a:buSzPct val="100000"/>
              <a:buFont typeface="Maven Pro"/>
              <a:buChar char="○"/>
            </a:pPr>
            <a:r>
              <a:rPr lang="ko" sz="1800">
                <a:latin typeface="Maven Pro"/>
                <a:ea typeface="Maven Pro"/>
                <a:cs typeface="Maven Pro"/>
                <a:sym typeface="Maven Pro"/>
              </a:rPr>
              <a:t>Mata learner(XGBoost)</a:t>
            </a:r>
            <a:endParaRPr sz="1800">
              <a:latin typeface="Maven Pro"/>
              <a:ea typeface="Maven Pro"/>
              <a:cs typeface="Maven Pro"/>
              <a:sym typeface="Maven Pro"/>
            </a:endParaRPr>
          </a:p>
          <a:p>
            <a:pPr marL="914400" lvl="1" indent="-334327" algn="l" rtl="0">
              <a:spcBef>
                <a:spcPts val="1000"/>
              </a:spcBef>
              <a:spcAft>
                <a:spcPts val="0"/>
              </a:spcAft>
              <a:buSzPct val="100000"/>
              <a:buFont typeface="Maven Pro"/>
              <a:buChar char="○"/>
            </a:pPr>
            <a:r>
              <a:rPr lang="ko" sz="1800">
                <a:latin typeface="Maven Pro"/>
                <a:ea typeface="Maven Pro"/>
                <a:cs typeface="Maven Pro"/>
                <a:sym typeface="Maven Pro"/>
              </a:rPr>
              <a:t>Ensemble Stacking</a:t>
            </a:r>
            <a:endParaRPr sz="1800">
              <a:latin typeface="Maven Pro"/>
              <a:ea typeface="Maven Pro"/>
              <a:cs typeface="Maven Pro"/>
              <a:sym typeface="Maven Pro"/>
            </a:endParaRPr>
          </a:p>
          <a:p>
            <a:pPr marL="914400" lvl="1" indent="-334327" algn="l" rtl="0">
              <a:spcBef>
                <a:spcPts val="1000"/>
              </a:spcBef>
              <a:spcAft>
                <a:spcPts val="0"/>
              </a:spcAft>
              <a:buSzPct val="100000"/>
              <a:buFont typeface="Maven Pro"/>
              <a:buChar char="○"/>
            </a:pPr>
            <a:r>
              <a:rPr lang="ko" sz="1800">
                <a:latin typeface="Maven Pro"/>
                <a:ea typeface="Maven Pro"/>
                <a:cs typeface="Maven Pro"/>
                <a:sym typeface="Maven Pro"/>
              </a:rPr>
              <a:t>Bayesian Optimisation</a:t>
            </a:r>
            <a:endParaRPr sz="1800">
              <a:latin typeface="Maven Pro"/>
              <a:ea typeface="Maven Pro"/>
              <a:cs typeface="Maven Pro"/>
              <a:sym typeface="Maven Pro"/>
            </a:endParaRPr>
          </a:p>
          <a:p>
            <a:pPr marL="914400" lvl="1" indent="-334327" algn="l" rtl="0">
              <a:spcBef>
                <a:spcPts val="1000"/>
              </a:spcBef>
              <a:spcAft>
                <a:spcPts val="0"/>
              </a:spcAft>
              <a:buSzPct val="100000"/>
              <a:buFont typeface="Maven Pro"/>
              <a:buChar char="○"/>
            </a:pPr>
            <a:r>
              <a:rPr lang="ko" sz="1800">
                <a:latin typeface="Maven Pro"/>
                <a:ea typeface="Maven Pro"/>
                <a:cs typeface="Maven Pro"/>
                <a:sym typeface="Maven Pro"/>
              </a:rPr>
              <a:t>Genetic Algorithm</a:t>
            </a:r>
            <a:endParaRPr sz="1800">
              <a:latin typeface="Maven Pro"/>
              <a:ea typeface="Maven Pro"/>
              <a:cs typeface="Maven Pro"/>
              <a:sym typeface="Maven Pro"/>
            </a:endParaRPr>
          </a:p>
          <a:p>
            <a:pPr marL="457200" lvl="0" indent="-334327" algn="l" rtl="0">
              <a:spcBef>
                <a:spcPts val="1000"/>
              </a:spcBef>
              <a:spcAft>
                <a:spcPts val="0"/>
              </a:spcAft>
              <a:buSzPct val="100000"/>
              <a:buFont typeface="Maven Pro"/>
              <a:buChar char="●"/>
            </a:pPr>
            <a:r>
              <a:rPr lang="ko" sz="1800">
                <a:latin typeface="Maven Pro"/>
                <a:ea typeface="Maven Pro"/>
                <a:cs typeface="Maven Pro"/>
                <a:sym typeface="Maven Pro"/>
              </a:rPr>
              <a:t>Evaluation and Results</a:t>
            </a:r>
            <a:endParaRPr sz="1800">
              <a:latin typeface="Maven Pro"/>
              <a:ea typeface="Maven Pro"/>
              <a:cs typeface="Maven Pro"/>
              <a:sym typeface="Maven Pro"/>
            </a:endParaRPr>
          </a:p>
          <a:p>
            <a:pPr marL="457200" lvl="0" indent="-334327" algn="l" rtl="0">
              <a:spcBef>
                <a:spcPts val="1000"/>
              </a:spcBef>
              <a:spcAft>
                <a:spcPts val="0"/>
              </a:spcAft>
              <a:buSzPct val="100000"/>
              <a:buFont typeface="Maven Pro"/>
              <a:buChar char="●"/>
            </a:pPr>
            <a:r>
              <a:rPr lang="ko" sz="1800">
                <a:latin typeface="Maven Pro"/>
                <a:ea typeface="Maven Pro"/>
                <a:cs typeface="Maven Pro"/>
                <a:sym typeface="Maven Pro"/>
              </a:rPr>
              <a:t>Discussion and Conclusion</a:t>
            </a:r>
            <a:endParaRPr sz="1800">
              <a:latin typeface="Maven Pro"/>
              <a:ea typeface="Maven Pro"/>
              <a:cs typeface="Maven Pro"/>
              <a:sym typeface="Maven Pro"/>
            </a:endParaRPr>
          </a:p>
          <a:p>
            <a:pPr marL="457200" lvl="0" indent="-334327" algn="l" rtl="0">
              <a:spcBef>
                <a:spcPts val="1000"/>
              </a:spcBef>
              <a:spcAft>
                <a:spcPts val="0"/>
              </a:spcAft>
              <a:buSzPct val="100000"/>
              <a:buFont typeface="Maven Pro"/>
              <a:buChar char="●"/>
            </a:pPr>
            <a:r>
              <a:rPr lang="ko" sz="1800">
                <a:latin typeface="Maven Pro"/>
                <a:ea typeface="Maven Pro"/>
                <a:cs typeface="Maven Pro"/>
                <a:sym typeface="Maven Pro"/>
              </a:rPr>
              <a:t>Future Work</a:t>
            </a:r>
            <a:endParaRPr sz="1800">
              <a:latin typeface="Maven Pro"/>
              <a:ea typeface="Maven Pro"/>
              <a:cs typeface="Maven Pro"/>
              <a:sym typeface="Maven Pro"/>
            </a:endParaRPr>
          </a:p>
          <a:p>
            <a:pPr marL="457200" lvl="0" indent="-334327" algn="l" rtl="0">
              <a:spcBef>
                <a:spcPts val="1000"/>
              </a:spcBef>
              <a:spcAft>
                <a:spcPts val="1000"/>
              </a:spcAft>
              <a:buSzPct val="100000"/>
              <a:buFont typeface="Maven Pro"/>
              <a:buChar char="●"/>
            </a:pPr>
            <a:r>
              <a:rPr lang="ko" sz="1800">
                <a:latin typeface="Maven Pro"/>
                <a:ea typeface="Maven Pro"/>
                <a:cs typeface="Maven Pro"/>
                <a:sym typeface="Maven Pro"/>
              </a:rPr>
              <a:t>References</a:t>
            </a:r>
            <a:endParaRPr sz="1800">
              <a:latin typeface="Maven Pro"/>
              <a:ea typeface="Maven Pro"/>
              <a:cs typeface="Maven Pro"/>
              <a:sym typeface="Maven Pro"/>
            </a:endParaRPr>
          </a:p>
        </p:txBody>
      </p:sp>
    </p:spTree>
  </p:cSld>
  <p:clrMapOvr>
    <a:masterClrMapping/>
  </p:clrMapOvr>
  <mc:AlternateContent xmlns:mc="http://schemas.openxmlformats.org/markup-compatibility/2006" xmlns:p14="http://schemas.microsoft.com/office/powerpoint/2010/main">
    <mc:Choice Requires="p14">
      <p:transition spd="slow" p14:dur="2000" advTm="10963"/>
    </mc:Choice>
    <mc:Fallback xmlns="">
      <p:transition spd="slow" advTm="1096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Evaluation and Result</a:t>
            </a:r>
            <a:endParaRPr sz="2000">
              <a:solidFill>
                <a:srgbClr val="FFE599"/>
              </a:solidFill>
            </a:endParaRPr>
          </a:p>
        </p:txBody>
      </p:sp>
      <p:sp>
        <p:nvSpPr>
          <p:cNvPr id="397" name="Google Shape;397;p32"/>
          <p:cNvSpPr txBox="1">
            <a:spLocks noGrp="1"/>
          </p:cNvSpPr>
          <p:nvPr>
            <p:ph type="body" idx="1"/>
          </p:nvPr>
        </p:nvSpPr>
        <p:spPr>
          <a:xfrm>
            <a:off x="346650" y="851550"/>
            <a:ext cx="8322000" cy="3705900"/>
          </a:xfrm>
          <a:prstGeom prst="rect">
            <a:avLst/>
          </a:prstGeom>
        </p:spPr>
        <p:txBody>
          <a:bodyPr spcFirstLastPara="1" wrap="square" lIns="91425" tIns="91425" rIns="91425" bIns="91425" anchor="t" anchorCtr="0">
            <a:noAutofit/>
          </a:bodyPr>
          <a:lstStyle/>
          <a:p>
            <a:pPr marL="457200" lvl="0" indent="-349250" algn="l" rtl="0">
              <a:lnSpc>
                <a:spcPct val="95000"/>
              </a:lnSpc>
              <a:spcBef>
                <a:spcPts val="0"/>
              </a:spcBef>
              <a:spcAft>
                <a:spcPts val="0"/>
              </a:spcAft>
              <a:buSzPts val="1900"/>
              <a:buFont typeface="Maven Pro"/>
              <a:buChar char="●"/>
            </a:pPr>
            <a:r>
              <a:rPr lang="ko" sz="1900">
                <a:latin typeface="Maven Pro"/>
                <a:ea typeface="Maven Pro"/>
                <a:cs typeface="Maven Pro"/>
                <a:sym typeface="Maven Pro"/>
              </a:rPr>
              <a:t>Ensemble Stacking: Across all datasets, any single-model approach didn’t achieve better performance than those obtained even with the lowest performance from the ensemble stacking model. </a:t>
            </a:r>
            <a:endParaRPr sz="1900">
              <a:latin typeface="Maven Pro"/>
              <a:ea typeface="Maven Pro"/>
              <a:cs typeface="Maven Pro"/>
              <a:sym typeface="Maven Pro"/>
            </a:endParaRPr>
          </a:p>
          <a:p>
            <a:pPr marL="457200" lvl="0" indent="-349250" algn="l" rtl="0">
              <a:lnSpc>
                <a:spcPct val="95000"/>
              </a:lnSpc>
              <a:spcBef>
                <a:spcPts val="1000"/>
              </a:spcBef>
              <a:spcAft>
                <a:spcPts val="0"/>
              </a:spcAft>
              <a:buSzPts val="1900"/>
              <a:buFont typeface="Maven Pro"/>
              <a:buChar char="●"/>
            </a:pPr>
            <a:r>
              <a:rPr lang="ko" sz="1900">
                <a:latin typeface="Maven Pro"/>
                <a:ea typeface="Maven Pro"/>
                <a:cs typeface="Maven Pro"/>
                <a:sym typeface="Maven Pro"/>
              </a:rPr>
              <a:t>Bayesian Optimisation: The combination of the stacking model and Bayesian optimization across all 10 datasets demonstrated that the error scores for all models were higher and the Adjusted-R2 values for all models were lower compared to those of the individual Stacking model. </a:t>
            </a:r>
            <a:endParaRPr sz="1900">
              <a:latin typeface="Maven Pro"/>
              <a:ea typeface="Maven Pro"/>
              <a:cs typeface="Maven Pro"/>
              <a:sym typeface="Maven Pro"/>
            </a:endParaRPr>
          </a:p>
          <a:p>
            <a:pPr marL="457200" lvl="0" indent="-349250" algn="l" rtl="0">
              <a:lnSpc>
                <a:spcPct val="95000"/>
              </a:lnSpc>
              <a:spcBef>
                <a:spcPts val="1000"/>
              </a:spcBef>
              <a:spcAft>
                <a:spcPts val="1000"/>
              </a:spcAft>
              <a:buSzPts val="1900"/>
              <a:buFont typeface="Maven Pro"/>
              <a:buChar char="●"/>
            </a:pPr>
            <a:r>
              <a:rPr lang="ko" sz="1900">
                <a:latin typeface="Maven Pro"/>
                <a:ea typeface="Maven Pro"/>
                <a:cs typeface="Maven Pro"/>
                <a:sym typeface="Maven Pro"/>
              </a:rPr>
              <a:t>Genetic Algorithm: On average, the performances stand at 0.865 for Adjusted-R2, 3.004 for RMSE, 0.101 for MAE, and 89.77 for Accuracy. GA has performed better than Bayesian optimisation in all different datasets. </a:t>
            </a:r>
            <a:endParaRPr sz="1900">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3"/>
          <p:cNvPicPr preferRelativeResize="0"/>
          <p:nvPr/>
        </p:nvPicPr>
        <p:blipFill>
          <a:blip r:embed="rId3">
            <a:alphaModFix/>
          </a:blip>
          <a:stretch>
            <a:fillRect/>
          </a:stretch>
        </p:blipFill>
        <p:spPr>
          <a:xfrm>
            <a:off x="152400" y="605363"/>
            <a:ext cx="8839199" cy="3345469"/>
          </a:xfrm>
          <a:prstGeom prst="rect">
            <a:avLst/>
          </a:prstGeom>
          <a:noFill/>
          <a:ln>
            <a:noFill/>
          </a:ln>
        </p:spPr>
      </p:pic>
      <p:sp>
        <p:nvSpPr>
          <p:cNvPr id="403" name="Google Shape;403;p33"/>
          <p:cNvSpPr txBox="1"/>
          <p:nvPr/>
        </p:nvSpPr>
        <p:spPr>
          <a:xfrm>
            <a:off x="1599550" y="3950825"/>
            <a:ext cx="6409500" cy="593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ko" sz="1800" b="1">
                <a:solidFill>
                  <a:srgbClr val="FFE599"/>
                </a:solidFill>
                <a:latin typeface="Maven Pro"/>
                <a:ea typeface="Maven Pro"/>
                <a:cs typeface="Maven Pro"/>
                <a:sym typeface="Maven Pro"/>
              </a:rPr>
              <a:t>Across all data and 3 Main Approaches</a:t>
            </a:r>
            <a:endParaRPr sz="1800" b="1">
              <a:solidFill>
                <a:srgbClr val="FFE599"/>
              </a:solidFill>
              <a:latin typeface="Maven Pro"/>
              <a:ea typeface="Maven Pro"/>
              <a:cs typeface="Maven Pro"/>
              <a:sym typeface="Maven Pro"/>
            </a:endParaRPr>
          </a:p>
          <a:p>
            <a:pPr marL="0" lvl="0" indent="0" algn="ctr" rtl="0">
              <a:spcBef>
                <a:spcPts val="0"/>
              </a:spcBef>
              <a:spcAft>
                <a:spcPts val="0"/>
              </a:spcAft>
              <a:buNone/>
            </a:pPr>
            <a:endParaRPr sz="1800" b="1">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4"/>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Discussion and Conclusion</a:t>
            </a:r>
            <a:endParaRPr sz="2000">
              <a:solidFill>
                <a:srgbClr val="FFE599"/>
              </a:solidFill>
            </a:endParaRPr>
          </a:p>
        </p:txBody>
      </p:sp>
      <p:sp>
        <p:nvSpPr>
          <p:cNvPr id="409" name="Google Shape;409;p34"/>
          <p:cNvSpPr txBox="1">
            <a:spLocks noGrp="1"/>
          </p:cNvSpPr>
          <p:nvPr>
            <p:ph type="body" idx="1"/>
          </p:nvPr>
        </p:nvSpPr>
        <p:spPr>
          <a:xfrm>
            <a:off x="346650" y="851550"/>
            <a:ext cx="8388000" cy="3639900"/>
          </a:xfrm>
          <a:prstGeom prst="rect">
            <a:avLst/>
          </a:prstGeom>
        </p:spPr>
        <p:txBody>
          <a:bodyPr spcFirstLastPara="1" wrap="square" lIns="91425" tIns="91425" rIns="91425" bIns="91425" anchor="t" anchorCtr="0">
            <a:noAutofit/>
          </a:bodyPr>
          <a:lstStyle/>
          <a:p>
            <a:pPr marL="457200" lvl="0" indent="-355600" algn="l" rtl="0">
              <a:lnSpc>
                <a:spcPct val="95000"/>
              </a:lnSpc>
              <a:spcBef>
                <a:spcPts val="0"/>
              </a:spcBef>
              <a:spcAft>
                <a:spcPts val="0"/>
              </a:spcAft>
              <a:buSzPts val="2000"/>
              <a:buFont typeface="Maven Pro"/>
              <a:buChar char="●"/>
            </a:pPr>
            <a:r>
              <a:rPr lang="ko" sz="2000" b="1">
                <a:latin typeface="Maven Pro"/>
                <a:ea typeface="Maven Pro"/>
                <a:cs typeface="Maven Pro"/>
                <a:sym typeface="Maven Pro"/>
              </a:rPr>
              <a:t>Discussion</a:t>
            </a:r>
            <a:endParaRPr sz="2000" b="1">
              <a:latin typeface="Maven Pro"/>
              <a:ea typeface="Maven Pro"/>
              <a:cs typeface="Maven Pro"/>
              <a:sym typeface="Maven Pro"/>
            </a:endParaRPr>
          </a:p>
          <a:p>
            <a:pPr marL="457200" lvl="0" indent="-342900" algn="l" rtl="0">
              <a:lnSpc>
                <a:spcPct val="95000"/>
              </a:lnSpc>
              <a:spcBef>
                <a:spcPts val="1000"/>
              </a:spcBef>
              <a:spcAft>
                <a:spcPts val="0"/>
              </a:spcAft>
              <a:buSzPts val="1800"/>
              <a:buFont typeface="Maven Pro"/>
              <a:buChar char="-"/>
            </a:pPr>
            <a:r>
              <a:rPr lang="ko" sz="1800">
                <a:latin typeface="Maven Pro"/>
                <a:ea typeface="Maven Pro"/>
                <a:cs typeface="Maven Pro"/>
                <a:sym typeface="Maven Pro"/>
              </a:rPr>
              <a:t>Challenges</a:t>
            </a:r>
            <a:endParaRPr sz="1800">
              <a:latin typeface="Maven Pro"/>
              <a:ea typeface="Maven Pro"/>
              <a:cs typeface="Maven Pro"/>
              <a:sym typeface="Maven Pro"/>
            </a:endParaRPr>
          </a:p>
          <a:p>
            <a:pPr marL="457200" lvl="0" indent="-342900" algn="l" rtl="0">
              <a:lnSpc>
                <a:spcPct val="95000"/>
              </a:lnSpc>
              <a:spcBef>
                <a:spcPts val="0"/>
              </a:spcBef>
              <a:spcAft>
                <a:spcPts val="0"/>
              </a:spcAft>
              <a:buSzPts val="1800"/>
              <a:buFont typeface="Maven Pro"/>
              <a:buChar char="-"/>
            </a:pPr>
            <a:r>
              <a:rPr lang="ko" sz="1800">
                <a:latin typeface="Maven Pro"/>
                <a:ea typeface="Maven Pro"/>
                <a:cs typeface="Maven Pro"/>
                <a:sym typeface="Maven Pro"/>
              </a:rPr>
              <a:t>Results</a:t>
            </a:r>
            <a:endParaRPr sz="1800">
              <a:latin typeface="Maven Pro"/>
              <a:ea typeface="Maven Pro"/>
              <a:cs typeface="Maven Pro"/>
              <a:sym typeface="Maven Pro"/>
            </a:endParaRPr>
          </a:p>
          <a:p>
            <a:pPr marL="457200" lvl="0" indent="-342900" algn="l" rtl="0">
              <a:lnSpc>
                <a:spcPct val="95000"/>
              </a:lnSpc>
              <a:spcBef>
                <a:spcPts val="0"/>
              </a:spcBef>
              <a:spcAft>
                <a:spcPts val="0"/>
              </a:spcAft>
              <a:buSzPts val="1800"/>
              <a:buFont typeface="Maven Pro"/>
              <a:buChar char="-"/>
            </a:pPr>
            <a:r>
              <a:rPr lang="ko" sz="1800">
                <a:latin typeface="Maven Pro"/>
                <a:ea typeface="Maven Pro"/>
                <a:cs typeface="Maven Pro"/>
                <a:sym typeface="Maven Pro"/>
              </a:rPr>
              <a:t>Issues and Limitation</a:t>
            </a:r>
            <a:endParaRPr sz="1800">
              <a:latin typeface="Maven Pro"/>
              <a:ea typeface="Maven Pro"/>
              <a:cs typeface="Maven Pro"/>
              <a:sym typeface="Maven Pro"/>
            </a:endParaRPr>
          </a:p>
          <a:p>
            <a:pPr marL="457200" lvl="0" indent="-342900" algn="l" rtl="0">
              <a:lnSpc>
                <a:spcPct val="95000"/>
              </a:lnSpc>
              <a:spcBef>
                <a:spcPts val="1000"/>
              </a:spcBef>
              <a:spcAft>
                <a:spcPts val="1000"/>
              </a:spcAft>
              <a:buSzPts val="1800"/>
              <a:buFont typeface="Maven Pro"/>
              <a:buChar char="●"/>
            </a:pPr>
            <a:r>
              <a:rPr lang="ko" sz="2000" b="1">
                <a:latin typeface="Maven Pro"/>
                <a:ea typeface="Maven Pro"/>
                <a:cs typeface="Maven Pro"/>
                <a:sym typeface="Maven Pro"/>
              </a:rPr>
              <a:t>Conclusion</a:t>
            </a:r>
            <a:r>
              <a:rPr lang="ko" sz="1800">
                <a:latin typeface="Maven Pro"/>
                <a:ea typeface="Maven Pro"/>
                <a:cs typeface="Maven Pro"/>
                <a:sym typeface="Maven Pro"/>
              </a:rPr>
              <a:t>: Across all 10 datasets, the modelling results indicated that Random Forest, Gradient Boosting, LightGBM, and XGBoost exhibited a relatively similar trend with only minor differences in performance. However, with the application of Ensemble Stacking techniques, there was a notable surge in accuracy and a decline in error scores(RMSE, MAE). Subsequently, the model incorporating Bayesian Optimization witnessed a decrease from the previous method in performance, while the model incorporating Genetic Algorithm displayed a slightly elevated trend compared to the Bayesian approach. </a:t>
            </a:r>
            <a:endParaRPr sz="1800">
              <a:latin typeface="Maven Pro"/>
              <a:ea typeface="Maven Pro"/>
              <a:cs typeface="Maven Pro"/>
              <a:sym typeface="Maven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35"/>
          <p:cNvPicPr preferRelativeResize="0"/>
          <p:nvPr/>
        </p:nvPicPr>
        <p:blipFill>
          <a:blip r:embed="rId3">
            <a:alphaModFix/>
          </a:blip>
          <a:stretch>
            <a:fillRect/>
          </a:stretch>
        </p:blipFill>
        <p:spPr>
          <a:xfrm>
            <a:off x="152400" y="3304425"/>
            <a:ext cx="8839200" cy="1255954"/>
          </a:xfrm>
          <a:prstGeom prst="rect">
            <a:avLst/>
          </a:prstGeom>
          <a:noFill/>
          <a:ln>
            <a:noFill/>
          </a:ln>
        </p:spPr>
      </p:pic>
      <p:pic>
        <p:nvPicPr>
          <p:cNvPr id="415" name="Google Shape;415;p35"/>
          <p:cNvPicPr preferRelativeResize="0"/>
          <p:nvPr/>
        </p:nvPicPr>
        <p:blipFill rotWithShape="1">
          <a:blip r:embed="rId4">
            <a:alphaModFix/>
          </a:blip>
          <a:srcRect/>
          <a:stretch/>
        </p:blipFill>
        <p:spPr>
          <a:xfrm>
            <a:off x="1009650" y="376600"/>
            <a:ext cx="7124700" cy="26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title"/>
          </p:nvPr>
        </p:nvSpPr>
        <p:spPr>
          <a:xfrm>
            <a:off x="378000" y="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Future Work</a:t>
            </a:r>
            <a:endParaRPr sz="2000">
              <a:solidFill>
                <a:srgbClr val="FFE599"/>
              </a:solidFill>
            </a:endParaRPr>
          </a:p>
        </p:txBody>
      </p:sp>
      <p:sp>
        <p:nvSpPr>
          <p:cNvPr id="421" name="Google Shape;421;p36"/>
          <p:cNvSpPr txBox="1">
            <a:spLocks noGrp="1"/>
          </p:cNvSpPr>
          <p:nvPr>
            <p:ph type="body" idx="1"/>
          </p:nvPr>
        </p:nvSpPr>
        <p:spPr>
          <a:xfrm>
            <a:off x="378000" y="983425"/>
            <a:ext cx="8388000" cy="38775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SzPts val="1800"/>
              <a:buFont typeface="Maven Pro"/>
              <a:buChar char="●"/>
            </a:pPr>
            <a:r>
              <a:rPr lang="ko" sz="1800">
                <a:latin typeface="Maven Pro"/>
                <a:ea typeface="Maven Pro"/>
                <a:cs typeface="Maven Pro"/>
                <a:sym typeface="Maven Pro"/>
              </a:rPr>
              <a:t>Explore more Hyperparameter Optimisation approaches </a:t>
            </a:r>
            <a:endParaRPr sz="1800">
              <a:latin typeface="Maven Pro"/>
              <a:ea typeface="Maven Pro"/>
              <a:cs typeface="Maven Pro"/>
              <a:sym typeface="Maven Pro"/>
            </a:endParaRPr>
          </a:p>
          <a:p>
            <a:pPr marL="457200" lvl="0" indent="-342900" algn="l" rtl="0">
              <a:lnSpc>
                <a:spcPct val="95000"/>
              </a:lnSpc>
              <a:spcBef>
                <a:spcPts val="1000"/>
              </a:spcBef>
              <a:spcAft>
                <a:spcPts val="0"/>
              </a:spcAft>
              <a:buSzPts val="1800"/>
              <a:buFont typeface="Maven Pro"/>
              <a:buChar char="●"/>
            </a:pPr>
            <a:r>
              <a:rPr lang="ko" sz="1800">
                <a:latin typeface="Maven Pro"/>
                <a:ea typeface="Maven Pro"/>
                <a:cs typeface="Maven Pro"/>
                <a:sym typeface="Maven Pro"/>
              </a:rPr>
              <a:t>New Feature Selection: Feature selection could be attempted from a different perspective, considering that another approach can sometimes lead to substantial changes in the model's predictive power. </a:t>
            </a:r>
            <a:endParaRPr sz="1800">
              <a:latin typeface="Maven Pro"/>
              <a:ea typeface="Maven Pro"/>
              <a:cs typeface="Maven Pro"/>
              <a:sym typeface="Maven Pro"/>
            </a:endParaRPr>
          </a:p>
          <a:p>
            <a:pPr marL="457200" lvl="0" indent="-342900" algn="l" rtl="0">
              <a:lnSpc>
                <a:spcPct val="95000"/>
              </a:lnSpc>
              <a:spcBef>
                <a:spcPts val="1000"/>
              </a:spcBef>
              <a:spcAft>
                <a:spcPts val="0"/>
              </a:spcAft>
              <a:buSzPts val="1800"/>
              <a:buFont typeface="Maven Pro"/>
              <a:buChar char="●"/>
            </a:pPr>
            <a:r>
              <a:rPr lang="ko" sz="1800">
                <a:latin typeface="Maven Pro"/>
                <a:ea typeface="Maven Pro"/>
                <a:cs typeface="Maven Pro"/>
                <a:sym typeface="Maven Pro"/>
              </a:rPr>
              <a:t>Different Data Sources: A wider perspective of the model's performance and robustness in various contexts is provided by expanding the project's scope by incorporating data from various sources, such as different countries or regions. </a:t>
            </a:r>
            <a:endParaRPr sz="1800">
              <a:latin typeface="Maven Pro"/>
              <a:ea typeface="Maven Pro"/>
              <a:cs typeface="Maven Pro"/>
              <a:sym typeface="Maven Pro"/>
            </a:endParaRPr>
          </a:p>
          <a:p>
            <a:pPr marL="457200" lvl="0" indent="-342900" algn="l" rtl="0">
              <a:lnSpc>
                <a:spcPct val="95000"/>
              </a:lnSpc>
              <a:spcBef>
                <a:spcPts val="1000"/>
              </a:spcBef>
              <a:spcAft>
                <a:spcPts val="1000"/>
              </a:spcAft>
              <a:buSzPts val="1800"/>
              <a:buFont typeface="Maven Pro"/>
              <a:buChar char="●"/>
            </a:pPr>
            <a:r>
              <a:rPr lang="ko" sz="1800">
                <a:latin typeface="Maven Pro"/>
                <a:ea typeface="Maven Pro"/>
                <a:cs typeface="Maven Pro"/>
                <a:sym typeface="Maven Pro"/>
              </a:rPr>
              <a:t>Real-world deployment: Validate the usefulness of the prediction model in real-world situations and its performance. This effort is critical to confirming the model's applicability and dependability in actual decision-making scenarios.</a:t>
            </a:r>
            <a:endParaRPr sz="1800">
              <a:latin typeface="Maven Pro"/>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346650" y="99700"/>
            <a:ext cx="8519700" cy="633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Literature Review</a:t>
            </a:r>
            <a:endParaRPr sz="2000">
              <a:solidFill>
                <a:srgbClr val="FFE599"/>
              </a:solidFill>
            </a:endParaRPr>
          </a:p>
        </p:txBody>
      </p:sp>
      <p:pic>
        <p:nvPicPr>
          <p:cNvPr id="427" name="Google Shape;427;p37"/>
          <p:cNvPicPr preferRelativeResize="0"/>
          <p:nvPr/>
        </p:nvPicPr>
        <p:blipFill>
          <a:blip r:embed="rId3">
            <a:alphaModFix/>
          </a:blip>
          <a:stretch>
            <a:fillRect/>
          </a:stretch>
        </p:blipFill>
        <p:spPr>
          <a:xfrm>
            <a:off x="438975" y="712175"/>
            <a:ext cx="3930175" cy="4372850"/>
          </a:xfrm>
          <a:prstGeom prst="rect">
            <a:avLst/>
          </a:prstGeom>
          <a:noFill/>
          <a:ln>
            <a:noFill/>
          </a:ln>
        </p:spPr>
      </p:pic>
      <p:pic>
        <p:nvPicPr>
          <p:cNvPr id="428" name="Google Shape;428;p37"/>
          <p:cNvPicPr preferRelativeResize="0"/>
          <p:nvPr/>
        </p:nvPicPr>
        <p:blipFill>
          <a:blip r:embed="rId4">
            <a:alphaModFix/>
          </a:blip>
          <a:stretch>
            <a:fillRect/>
          </a:stretch>
        </p:blipFill>
        <p:spPr>
          <a:xfrm>
            <a:off x="4777975" y="712175"/>
            <a:ext cx="3930175" cy="437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8"/>
          <p:cNvSpPr txBox="1">
            <a:spLocks noGrp="1"/>
          </p:cNvSpPr>
          <p:nvPr>
            <p:ph type="title"/>
          </p:nvPr>
        </p:nvSpPr>
        <p:spPr>
          <a:xfrm>
            <a:off x="1388550" y="111255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ko"/>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346650" y="99700"/>
            <a:ext cx="8519700" cy="9363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r>
              <a:rPr lang="ko" sz="3000">
                <a:solidFill>
                  <a:srgbClr val="FFE599"/>
                </a:solidFill>
              </a:rPr>
              <a:t>Research Questions</a:t>
            </a:r>
            <a:endParaRPr sz="2000">
              <a:solidFill>
                <a:srgbClr val="FFE599"/>
              </a:solidFill>
            </a:endParaRPr>
          </a:p>
        </p:txBody>
      </p:sp>
      <p:sp>
        <p:nvSpPr>
          <p:cNvPr id="291" name="Google Shape;291;p15"/>
          <p:cNvSpPr txBox="1">
            <a:spLocks noGrp="1"/>
          </p:cNvSpPr>
          <p:nvPr>
            <p:ph type="body" idx="1"/>
          </p:nvPr>
        </p:nvSpPr>
        <p:spPr>
          <a:xfrm>
            <a:off x="412600" y="1036000"/>
            <a:ext cx="8388000" cy="3745500"/>
          </a:xfrm>
          <a:prstGeom prst="rect">
            <a:avLst/>
          </a:prstGeom>
        </p:spPr>
        <p:txBody>
          <a:bodyPr spcFirstLastPara="1" wrap="square" lIns="91425" tIns="91425" rIns="91425" bIns="91425" anchor="t" anchorCtr="0">
            <a:normAutofit fontScale="85000" lnSpcReduction="10000"/>
          </a:bodyPr>
          <a:lstStyle/>
          <a:p>
            <a:pPr marL="457200" lvl="0" indent="-346075" algn="l" rtl="0">
              <a:spcBef>
                <a:spcPts val="0"/>
              </a:spcBef>
              <a:spcAft>
                <a:spcPts val="0"/>
              </a:spcAft>
              <a:buSzPct val="100000"/>
              <a:buFont typeface="Maven Pro"/>
              <a:buChar char="●"/>
            </a:pPr>
            <a:r>
              <a:rPr lang="ko" sz="2000" dirty="0">
                <a:latin typeface="Maven Pro"/>
                <a:ea typeface="Maven Pro"/>
                <a:cs typeface="Maven Pro"/>
                <a:sym typeface="Maven Pro"/>
              </a:rPr>
              <a:t>RQ: How are the ensemble machine learning techniques predict the profitability through the Italian Airbnb data and what optimisation method is optimal with the best ensemble technique? </a:t>
            </a:r>
            <a:endParaRPr sz="2000" dirty="0">
              <a:latin typeface="Maven Pro"/>
              <a:ea typeface="Maven Pro"/>
              <a:cs typeface="Maven Pro"/>
              <a:sym typeface="Maven Pro"/>
            </a:endParaRPr>
          </a:p>
          <a:p>
            <a:pPr marL="457200" lvl="0" indent="-346075" algn="l" rtl="0">
              <a:spcBef>
                <a:spcPts val="1000"/>
              </a:spcBef>
              <a:spcAft>
                <a:spcPts val="0"/>
              </a:spcAft>
              <a:buSzPct val="100000"/>
              <a:buFont typeface="Maven Pro"/>
              <a:buChar char="●"/>
            </a:pPr>
            <a:r>
              <a:rPr lang="ko" sz="2000" dirty="0">
                <a:latin typeface="Maven Pro"/>
                <a:ea typeface="Maven Pro"/>
                <a:cs typeface="Maven Pro"/>
                <a:sym typeface="Maven Pro"/>
              </a:rPr>
              <a:t>Sub-RQ: How is the relationship explainable between the profitability of 10 regions in Italy and which factors affect the profitability formation mostly?</a:t>
            </a:r>
            <a:endParaRPr sz="2000" dirty="0">
              <a:latin typeface="Maven Pro"/>
              <a:ea typeface="Maven Pro"/>
              <a:cs typeface="Maven Pro"/>
              <a:sym typeface="Maven Pro"/>
            </a:endParaRPr>
          </a:p>
          <a:p>
            <a:pPr marL="457200" lvl="0" indent="-346075" algn="l" rtl="0">
              <a:spcBef>
                <a:spcPts val="1000"/>
              </a:spcBef>
              <a:spcAft>
                <a:spcPts val="1000"/>
              </a:spcAft>
              <a:buSzPct val="100000"/>
              <a:buFont typeface="Maven Pro"/>
              <a:buChar char="●"/>
            </a:pPr>
            <a:r>
              <a:rPr lang="ko" sz="2000" dirty="0">
                <a:latin typeface="Maven Pro"/>
                <a:ea typeface="Maven Pro"/>
                <a:cs typeface="Maven Pro"/>
                <a:sym typeface="Maven Pro"/>
              </a:rPr>
              <a:t>Because the data was collected from 10 cities, it allows for observing the differences for example how the cities can be identified respectively with profitability patterns. By identifying factors affecting profitability, this project on Airbnb can also contribute to referencing features that should be considered for home purchases and B&amp;B investments in the future</a:t>
            </a:r>
            <a:endParaRPr sz="2000" dirty="0">
              <a:latin typeface="Maven Pro"/>
              <a:ea typeface="Maven Pro"/>
              <a:cs typeface="Maven Pro"/>
              <a:sym typeface="Maven Pro"/>
            </a:endParaRPr>
          </a:p>
        </p:txBody>
      </p:sp>
    </p:spTree>
  </p:cSld>
  <p:clrMapOvr>
    <a:masterClrMapping/>
  </p:clrMapOvr>
  <mc:AlternateContent xmlns:mc="http://schemas.openxmlformats.org/markup-compatibility/2006" xmlns:p14="http://schemas.microsoft.com/office/powerpoint/2010/main">
    <mc:Choice Requires="p14">
      <p:transition spd="slow" p14:dur="2000" advTm="13446"/>
    </mc:Choice>
    <mc:Fallback xmlns="">
      <p:transition spd="slow" advTm="134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346650" y="99700"/>
            <a:ext cx="8519700" cy="936300"/>
          </a:xfrm>
          <a:prstGeom prst="rect">
            <a:avLst/>
          </a:prstGeom>
        </p:spPr>
        <p:txBody>
          <a:bodyPr spcFirstLastPara="1" wrap="square" lIns="91425" tIns="91425" rIns="91425" bIns="91425" anchor="ctr" anchorCtr="0">
            <a:noAutofit/>
          </a:bodyPr>
          <a:lstStyle/>
          <a:p>
            <a:pPr marL="457200" lvl="0" indent="0" algn="l" rtl="0">
              <a:lnSpc>
                <a:spcPct val="115000"/>
              </a:lnSpc>
              <a:spcBef>
                <a:spcPts val="0"/>
              </a:spcBef>
              <a:spcAft>
                <a:spcPts val="1200"/>
              </a:spcAft>
              <a:buNone/>
            </a:pPr>
            <a:r>
              <a:rPr lang="ko" sz="3000">
                <a:solidFill>
                  <a:srgbClr val="FFE599"/>
                </a:solidFill>
              </a:rPr>
              <a:t>Research Project Objectives</a:t>
            </a:r>
            <a:endParaRPr sz="2000">
              <a:solidFill>
                <a:srgbClr val="FFE599"/>
              </a:solidFill>
            </a:endParaRPr>
          </a:p>
        </p:txBody>
      </p:sp>
      <p:pic>
        <p:nvPicPr>
          <p:cNvPr id="297" name="Google Shape;297;p16"/>
          <p:cNvPicPr preferRelativeResize="0"/>
          <p:nvPr/>
        </p:nvPicPr>
        <p:blipFill>
          <a:blip r:embed="rId3">
            <a:alphaModFix/>
          </a:blip>
          <a:stretch>
            <a:fillRect/>
          </a:stretch>
        </p:blipFill>
        <p:spPr>
          <a:xfrm>
            <a:off x="833050" y="862025"/>
            <a:ext cx="7465876" cy="378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346650" y="99700"/>
            <a:ext cx="8519700" cy="9363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Introduction</a:t>
            </a:r>
            <a:endParaRPr sz="3000">
              <a:solidFill>
                <a:srgbClr val="FFE599"/>
              </a:solidFill>
              <a:highlight>
                <a:srgbClr val="D0E0E3"/>
              </a:highlight>
            </a:endParaRPr>
          </a:p>
          <a:p>
            <a:pPr marL="457200" lvl="0" indent="-355600" algn="l" rtl="0">
              <a:lnSpc>
                <a:spcPct val="115000"/>
              </a:lnSpc>
              <a:spcBef>
                <a:spcPts val="0"/>
              </a:spcBef>
              <a:spcAft>
                <a:spcPts val="0"/>
              </a:spcAft>
              <a:buClr>
                <a:srgbClr val="FFE599"/>
              </a:buClr>
              <a:buSzPts val="2000"/>
              <a:buChar char="-"/>
            </a:pPr>
            <a:r>
              <a:rPr lang="ko" sz="2000">
                <a:solidFill>
                  <a:srgbClr val="FFE599"/>
                </a:solidFill>
              </a:rPr>
              <a:t>Project Background and Motivation</a:t>
            </a:r>
            <a:endParaRPr sz="2000">
              <a:solidFill>
                <a:srgbClr val="FFE599"/>
              </a:solidFill>
            </a:endParaRPr>
          </a:p>
        </p:txBody>
      </p:sp>
      <p:sp>
        <p:nvSpPr>
          <p:cNvPr id="303" name="Google Shape;303;p17"/>
          <p:cNvSpPr txBox="1">
            <a:spLocks noGrp="1"/>
          </p:cNvSpPr>
          <p:nvPr>
            <p:ph type="body" idx="1"/>
          </p:nvPr>
        </p:nvSpPr>
        <p:spPr>
          <a:xfrm>
            <a:off x="412600" y="1141600"/>
            <a:ext cx="8388000" cy="3639900"/>
          </a:xfrm>
          <a:prstGeom prst="rect">
            <a:avLst/>
          </a:prstGeom>
        </p:spPr>
        <p:txBody>
          <a:bodyPr spcFirstLastPara="1" wrap="square" lIns="91425" tIns="91425" rIns="91425" bIns="91425" anchor="t" anchorCtr="0">
            <a:normAutofit fontScale="92500"/>
          </a:bodyPr>
          <a:lstStyle/>
          <a:p>
            <a:pPr marL="457200" lvl="0" indent="-355600" algn="l" rtl="0">
              <a:spcBef>
                <a:spcPts val="0"/>
              </a:spcBef>
              <a:spcAft>
                <a:spcPts val="0"/>
              </a:spcAft>
              <a:buSzPts val="2000"/>
              <a:buFont typeface="Maven Pro"/>
              <a:buChar char="●"/>
            </a:pPr>
            <a:r>
              <a:rPr lang="ko" sz="2000">
                <a:latin typeface="Maven Pro"/>
                <a:ea typeface="Maven Pro"/>
                <a:cs typeface="Maven Pro"/>
                <a:sym typeface="Maven Pro"/>
              </a:rPr>
              <a:t>Air travel traffic recovered post-Covid-19.</a:t>
            </a:r>
            <a:endParaRPr sz="2000">
              <a:latin typeface="Maven Pro"/>
              <a:ea typeface="Maven Pro"/>
              <a:cs typeface="Maven Pro"/>
              <a:sym typeface="Maven Pro"/>
            </a:endParaRPr>
          </a:p>
          <a:p>
            <a:pPr marL="457200" lvl="0" indent="-355600" algn="l" rtl="0">
              <a:spcBef>
                <a:spcPts val="1000"/>
              </a:spcBef>
              <a:spcAft>
                <a:spcPts val="0"/>
              </a:spcAft>
              <a:buSzPts val="2000"/>
              <a:buFont typeface="Maven Pro"/>
              <a:buChar char="●"/>
            </a:pPr>
            <a:r>
              <a:rPr lang="ko" sz="2000">
                <a:latin typeface="Maven Pro"/>
                <a:ea typeface="Maven Pro"/>
                <a:cs typeface="Maven Pro"/>
                <a:sym typeface="Maven Pro"/>
              </a:rPr>
              <a:t>Italy is a top global travel destination.</a:t>
            </a:r>
            <a:endParaRPr sz="2000">
              <a:latin typeface="Maven Pro"/>
              <a:ea typeface="Maven Pro"/>
              <a:cs typeface="Maven Pro"/>
              <a:sym typeface="Maven Pro"/>
            </a:endParaRPr>
          </a:p>
          <a:p>
            <a:pPr marL="457200" lvl="0" indent="-355600" algn="l" rtl="0">
              <a:spcBef>
                <a:spcPts val="1000"/>
              </a:spcBef>
              <a:spcAft>
                <a:spcPts val="0"/>
              </a:spcAft>
              <a:buSzPts val="2000"/>
              <a:buFont typeface="Maven Pro"/>
              <a:buChar char="●"/>
            </a:pPr>
            <a:r>
              <a:rPr lang="ko" sz="2000">
                <a:latin typeface="Maven Pro"/>
                <a:ea typeface="Maven Pro"/>
                <a:cs typeface="Maven Pro"/>
                <a:sym typeface="Maven Pro"/>
              </a:rPr>
              <a:t>B&amp;B businesses such as Airbnb are essential to the travel industry.</a:t>
            </a:r>
            <a:endParaRPr sz="2000">
              <a:latin typeface="Maven Pro"/>
              <a:ea typeface="Maven Pro"/>
              <a:cs typeface="Maven Pro"/>
              <a:sym typeface="Maven Pro"/>
            </a:endParaRPr>
          </a:p>
          <a:p>
            <a:pPr marL="457200" lvl="0" indent="-355600" algn="l" rtl="0">
              <a:spcBef>
                <a:spcPts val="1000"/>
              </a:spcBef>
              <a:spcAft>
                <a:spcPts val="0"/>
              </a:spcAft>
              <a:buSzPts val="2000"/>
              <a:buFont typeface="Maven Pro"/>
              <a:buChar char="●"/>
            </a:pPr>
            <a:r>
              <a:rPr lang="ko" sz="2000">
                <a:latin typeface="Maven Pro"/>
                <a:ea typeface="Maven Pro"/>
                <a:cs typeface="Maven Pro"/>
                <a:sym typeface="Maven Pro"/>
              </a:rPr>
              <a:t>As Airbnb rapidly grew since its 2009 founding, it has benefited both tourists and locals through a reliable platform.</a:t>
            </a:r>
            <a:endParaRPr sz="2000">
              <a:latin typeface="Maven Pro"/>
              <a:ea typeface="Maven Pro"/>
              <a:cs typeface="Maven Pro"/>
              <a:sym typeface="Maven Pro"/>
            </a:endParaRPr>
          </a:p>
          <a:p>
            <a:pPr marL="457200" lvl="0" indent="-355600" algn="l" rtl="0">
              <a:spcBef>
                <a:spcPts val="1000"/>
              </a:spcBef>
              <a:spcAft>
                <a:spcPts val="0"/>
              </a:spcAft>
              <a:buSzPts val="2000"/>
              <a:buFont typeface="Maven Pro"/>
              <a:buChar char="●"/>
            </a:pPr>
            <a:r>
              <a:rPr lang="ko" sz="2000">
                <a:latin typeface="Maven Pro"/>
                <a:ea typeface="Maven Pro"/>
                <a:cs typeface="Maven Pro"/>
                <a:sym typeface="Maven Pro"/>
              </a:rPr>
              <a:t>The project used various ensemble models combined with hyperparameter optimisation for Airbnb profitability prediction.</a:t>
            </a:r>
            <a:endParaRPr sz="2000">
              <a:latin typeface="Maven Pro"/>
              <a:ea typeface="Maven Pro"/>
              <a:cs typeface="Maven Pro"/>
              <a:sym typeface="Maven Pro"/>
            </a:endParaRPr>
          </a:p>
          <a:p>
            <a:pPr marL="457200" lvl="0" indent="-355600" algn="l" rtl="0">
              <a:spcBef>
                <a:spcPts val="1000"/>
              </a:spcBef>
              <a:spcAft>
                <a:spcPts val="1000"/>
              </a:spcAft>
              <a:buSzPts val="2000"/>
              <a:buFont typeface="Maven Pro"/>
              <a:buChar char="●"/>
            </a:pPr>
            <a:r>
              <a:rPr lang="ko" sz="2000">
                <a:latin typeface="Maven Pro"/>
                <a:ea typeface="Maven Pro"/>
                <a:cs typeface="Maven Pro"/>
                <a:sym typeface="Maven Pro"/>
              </a:rPr>
              <a:t>Analysis included data from 10 Italian cities, assessing factors influencing profitability.</a:t>
            </a:r>
            <a:endParaRPr sz="200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346650" y="99700"/>
            <a:ext cx="8519700" cy="12135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Literature Review(1/4)</a:t>
            </a:r>
            <a:endParaRPr sz="3000">
              <a:solidFill>
                <a:srgbClr val="FFE599"/>
              </a:solidFill>
              <a:highlight>
                <a:srgbClr val="D0E0E3"/>
              </a:highlight>
            </a:endParaRPr>
          </a:p>
          <a:p>
            <a:pPr marL="457200" lvl="0" indent="-355600" algn="l" rtl="0">
              <a:lnSpc>
                <a:spcPct val="115000"/>
              </a:lnSpc>
              <a:spcBef>
                <a:spcPts val="0"/>
              </a:spcBef>
              <a:spcAft>
                <a:spcPts val="0"/>
              </a:spcAft>
              <a:buClr>
                <a:srgbClr val="FFE599"/>
              </a:buClr>
              <a:buSzPts val="2000"/>
              <a:buChar char="-"/>
            </a:pPr>
            <a:r>
              <a:rPr lang="ko" sz="2000">
                <a:solidFill>
                  <a:srgbClr val="FFE599"/>
                </a:solidFill>
              </a:rPr>
              <a:t>Machine Learning and Neural Network for Housing Price Prediction</a:t>
            </a:r>
            <a:endParaRPr sz="2000">
              <a:solidFill>
                <a:srgbClr val="FFE599"/>
              </a:solidFill>
            </a:endParaRPr>
          </a:p>
        </p:txBody>
      </p:sp>
      <p:sp>
        <p:nvSpPr>
          <p:cNvPr id="309" name="Google Shape;309;p18"/>
          <p:cNvSpPr txBox="1">
            <a:spLocks noGrp="1"/>
          </p:cNvSpPr>
          <p:nvPr>
            <p:ph type="body" idx="1"/>
          </p:nvPr>
        </p:nvSpPr>
        <p:spPr>
          <a:xfrm>
            <a:off x="412600" y="1313200"/>
            <a:ext cx="8388000" cy="3468300"/>
          </a:xfrm>
          <a:prstGeom prst="rect">
            <a:avLst/>
          </a:prstGeom>
        </p:spPr>
        <p:txBody>
          <a:bodyPr spcFirstLastPara="1" wrap="square" lIns="91425" tIns="91425" rIns="91425" bIns="91425" anchor="t" anchorCtr="0">
            <a:normAutofit fontScale="70000" lnSpcReduction="20000"/>
          </a:bodyPr>
          <a:lstStyle/>
          <a:p>
            <a:pPr marL="457200" lvl="0" indent="-327025" algn="l" rtl="0">
              <a:spcBef>
                <a:spcPts val="0"/>
              </a:spcBef>
              <a:spcAft>
                <a:spcPts val="0"/>
              </a:spcAft>
              <a:buSzPct val="100000"/>
              <a:buFont typeface="Maven Pro"/>
              <a:buChar char="●"/>
            </a:pPr>
            <a:r>
              <a:rPr lang="ko" sz="2000">
                <a:latin typeface="Maven Pro"/>
                <a:ea typeface="Maven Pro"/>
                <a:cs typeface="Maven Pro"/>
                <a:sym typeface="Maven Pro"/>
              </a:rPr>
              <a:t>Zhang (2021): Explored factors affecting housing prices using multiple linear regression and Spearman’s correlation. Suggested future improvement of the model's generalizability.</a:t>
            </a:r>
            <a:endParaRPr sz="2000">
              <a:latin typeface="Maven Pro"/>
              <a:ea typeface="Maven Pro"/>
              <a:cs typeface="Maven Pro"/>
              <a:sym typeface="Maven Pro"/>
            </a:endParaRPr>
          </a:p>
          <a:p>
            <a:pPr marL="457200" lvl="0" indent="-327025" algn="l" rtl="0">
              <a:spcBef>
                <a:spcPts val="1000"/>
              </a:spcBef>
              <a:spcAft>
                <a:spcPts val="0"/>
              </a:spcAft>
              <a:buSzPct val="100000"/>
              <a:buFont typeface="Maven Pro"/>
              <a:buChar char="●"/>
            </a:pPr>
            <a:r>
              <a:rPr lang="ko" sz="2000">
                <a:latin typeface="Maven Pro"/>
                <a:ea typeface="Maven Pro"/>
                <a:cs typeface="Maven Pro"/>
                <a:sym typeface="Maven Pro"/>
              </a:rPr>
              <a:t>Jamil et al. (2020) and Khosravi et al. (2022): Employed various ML techniques for price prediction, and compared linear models with Ridge and Lasso regression. Found Decision Tree and Random Forest Regressor to perform best.</a:t>
            </a:r>
            <a:endParaRPr sz="2000">
              <a:latin typeface="Maven Pro"/>
              <a:ea typeface="Maven Pro"/>
              <a:cs typeface="Maven Pro"/>
              <a:sym typeface="Maven Pro"/>
            </a:endParaRPr>
          </a:p>
          <a:p>
            <a:pPr marL="457200" lvl="0" indent="-327025" algn="l" rtl="0">
              <a:spcBef>
                <a:spcPts val="1000"/>
              </a:spcBef>
              <a:spcAft>
                <a:spcPts val="0"/>
              </a:spcAft>
              <a:buSzPct val="100000"/>
              <a:buFont typeface="Maven Pro"/>
              <a:buChar char="●"/>
            </a:pPr>
            <a:r>
              <a:rPr lang="ko" sz="2000">
                <a:latin typeface="Maven Pro"/>
                <a:ea typeface="Maven Pro"/>
                <a:cs typeface="Maven Pro"/>
                <a:sym typeface="Maven Pro"/>
              </a:rPr>
              <a:t>Phan (2018): Used Melbourne property data with Stepwise, PCA, and various models. Neural Network had the highest error, Stepwise and SVM combination showed competitive potential.</a:t>
            </a:r>
            <a:endParaRPr sz="2000">
              <a:latin typeface="Maven Pro"/>
              <a:ea typeface="Maven Pro"/>
              <a:cs typeface="Maven Pro"/>
              <a:sym typeface="Maven Pro"/>
            </a:endParaRPr>
          </a:p>
          <a:p>
            <a:pPr marL="457200" lvl="0" indent="-327025" algn="l" rtl="0">
              <a:spcBef>
                <a:spcPts val="1000"/>
              </a:spcBef>
              <a:spcAft>
                <a:spcPts val="1000"/>
              </a:spcAft>
              <a:buSzPct val="100000"/>
              <a:buFont typeface="Maven Pro"/>
              <a:buChar char="●"/>
            </a:pPr>
            <a:r>
              <a:rPr lang="ko" sz="2000">
                <a:latin typeface="Maven Pro"/>
                <a:ea typeface="Maven Pro"/>
                <a:cs typeface="Maven Pro"/>
                <a:sym typeface="Maven Pro"/>
              </a:rPr>
              <a:t>Wu and Yang (2022): Used Miami Housing Dataset with SVR, Linear Regression, Random Forest, Neural Network, and XGBoost. Ensemble methods, particularly Random Forest and XGBoost, outperformed other models.</a:t>
            </a:r>
            <a:endParaRPr sz="2000">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Literature Review(2/4)</a:t>
            </a:r>
            <a:endParaRPr sz="3000">
              <a:solidFill>
                <a:srgbClr val="FFE599"/>
              </a:solidFill>
              <a:highlight>
                <a:srgbClr val="D0E0E3"/>
              </a:highlight>
            </a:endParaRPr>
          </a:p>
          <a:p>
            <a:pPr marL="457200" lvl="0" indent="-355600" algn="l" rtl="0">
              <a:lnSpc>
                <a:spcPct val="115000"/>
              </a:lnSpc>
              <a:spcBef>
                <a:spcPts val="0"/>
              </a:spcBef>
              <a:spcAft>
                <a:spcPts val="0"/>
              </a:spcAft>
              <a:buClr>
                <a:srgbClr val="FFE599"/>
              </a:buClr>
              <a:buSzPts val="2000"/>
              <a:buChar char="-"/>
            </a:pPr>
            <a:r>
              <a:rPr lang="ko" sz="2000">
                <a:solidFill>
                  <a:srgbClr val="FFE599"/>
                </a:solidFill>
              </a:rPr>
              <a:t>Ensemble Machine Learning Technologies used for Housing Price</a:t>
            </a:r>
            <a:endParaRPr sz="2000">
              <a:solidFill>
                <a:srgbClr val="FFE599"/>
              </a:solidFill>
            </a:endParaRPr>
          </a:p>
        </p:txBody>
      </p:sp>
      <p:sp>
        <p:nvSpPr>
          <p:cNvPr id="315" name="Google Shape;315;p19"/>
          <p:cNvSpPr txBox="1">
            <a:spLocks noGrp="1"/>
          </p:cNvSpPr>
          <p:nvPr>
            <p:ph type="body" idx="1"/>
          </p:nvPr>
        </p:nvSpPr>
        <p:spPr>
          <a:xfrm>
            <a:off x="412600" y="1313200"/>
            <a:ext cx="8388000" cy="3468300"/>
          </a:xfrm>
          <a:prstGeom prst="rect">
            <a:avLst/>
          </a:prstGeom>
        </p:spPr>
        <p:txBody>
          <a:bodyPr spcFirstLastPara="1" wrap="square" lIns="91425" tIns="91425" rIns="91425" bIns="91425" anchor="t" anchorCtr="0">
            <a:normAutofit fontScale="85000" lnSpcReduction="10000"/>
          </a:bodyPr>
          <a:lstStyle/>
          <a:p>
            <a:pPr marL="457200" lvl="0" indent="-346075" algn="l" rtl="0">
              <a:spcBef>
                <a:spcPts val="0"/>
              </a:spcBef>
              <a:spcAft>
                <a:spcPts val="0"/>
              </a:spcAft>
              <a:buSzPct val="100000"/>
              <a:buFont typeface="Maven Pro"/>
              <a:buChar char="●"/>
            </a:pPr>
            <a:r>
              <a:rPr lang="ko" sz="2000">
                <a:latin typeface="Maven Pro"/>
                <a:ea typeface="Maven Pro"/>
                <a:cs typeface="Maven Pro"/>
                <a:sym typeface="Maven Pro"/>
              </a:rPr>
              <a:t>Shahhosseini et al. (2020): Proposed optimization model for ensemble learners minimizing bias and variance. Demonstrated competitive performance in house price prediction on Boston and Ames datasets.</a:t>
            </a:r>
            <a:endParaRPr sz="2000">
              <a:latin typeface="Maven Pro"/>
              <a:ea typeface="Maven Pro"/>
              <a:cs typeface="Maven Pro"/>
              <a:sym typeface="Maven Pro"/>
            </a:endParaRPr>
          </a:p>
          <a:p>
            <a:pPr marL="457200" lvl="0" indent="-346075" algn="l" rtl="0">
              <a:spcBef>
                <a:spcPts val="1000"/>
              </a:spcBef>
              <a:spcAft>
                <a:spcPts val="0"/>
              </a:spcAft>
              <a:buSzPct val="100000"/>
              <a:buFont typeface="Maven Pro"/>
              <a:buChar char="●"/>
            </a:pPr>
            <a:r>
              <a:rPr lang="ko" sz="2000">
                <a:latin typeface="Maven Pro"/>
                <a:ea typeface="Maven Pro"/>
                <a:cs typeface="Maven Pro"/>
                <a:sym typeface="Maven Pro"/>
              </a:rPr>
              <a:t>Mora-Garcia et al. (2022): Evaluated machine learning algorithms for COVID-19 impact on Spanish house prices. Used k-fold cross-validation, random and Bayesian search. XGBoost with binning performed exceptionally well.</a:t>
            </a:r>
            <a:endParaRPr sz="2000">
              <a:latin typeface="Maven Pro"/>
              <a:ea typeface="Maven Pro"/>
              <a:cs typeface="Maven Pro"/>
              <a:sym typeface="Maven Pro"/>
            </a:endParaRPr>
          </a:p>
          <a:p>
            <a:pPr marL="457200" lvl="0" indent="-346075" algn="l" rtl="0">
              <a:spcBef>
                <a:spcPts val="1000"/>
              </a:spcBef>
              <a:spcAft>
                <a:spcPts val="1000"/>
              </a:spcAft>
              <a:buSzPct val="100000"/>
              <a:buFont typeface="Maven Pro"/>
              <a:buChar char="●"/>
            </a:pPr>
            <a:r>
              <a:rPr lang="ko" sz="2000">
                <a:latin typeface="Maven Pro"/>
                <a:ea typeface="Maven Pro"/>
                <a:cs typeface="Maven Pro"/>
                <a:sym typeface="Maven Pro"/>
              </a:rPr>
              <a:t>Jha et al. (2020): Employed XGBoost, CatBoost, Random Forest, Lasso, and Voting Regressor algorithms on a five-year dataset. Binning-incorporated XGBoost showed superior performance in various metrics.</a:t>
            </a:r>
            <a:endParaRPr sz="20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Literature Review(3/4)</a:t>
            </a:r>
            <a:endParaRPr sz="3000">
              <a:solidFill>
                <a:srgbClr val="FFE599"/>
              </a:solidFill>
              <a:highlight>
                <a:srgbClr val="D0E0E3"/>
              </a:highlight>
            </a:endParaRPr>
          </a:p>
          <a:p>
            <a:pPr marL="457200" lvl="0" indent="-355600" algn="l" rtl="0">
              <a:lnSpc>
                <a:spcPct val="115000"/>
              </a:lnSpc>
              <a:spcBef>
                <a:spcPts val="0"/>
              </a:spcBef>
              <a:spcAft>
                <a:spcPts val="0"/>
              </a:spcAft>
              <a:buClr>
                <a:srgbClr val="FFE599"/>
              </a:buClr>
              <a:buSzPts val="2000"/>
              <a:buChar char="-"/>
            </a:pPr>
            <a:r>
              <a:rPr lang="ko" sz="2000">
                <a:solidFill>
                  <a:srgbClr val="FFE599"/>
                </a:solidFill>
              </a:rPr>
              <a:t>Ensemble Stacking Methods used for Regression Models</a:t>
            </a:r>
            <a:endParaRPr sz="2000">
              <a:solidFill>
                <a:srgbClr val="FFE599"/>
              </a:solidFill>
            </a:endParaRPr>
          </a:p>
        </p:txBody>
      </p:sp>
      <p:sp>
        <p:nvSpPr>
          <p:cNvPr id="321" name="Google Shape;321;p20"/>
          <p:cNvSpPr txBox="1">
            <a:spLocks noGrp="1"/>
          </p:cNvSpPr>
          <p:nvPr>
            <p:ph type="body" idx="1"/>
          </p:nvPr>
        </p:nvSpPr>
        <p:spPr>
          <a:xfrm>
            <a:off x="412600" y="1088925"/>
            <a:ext cx="8388000" cy="3692700"/>
          </a:xfrm>
          <a:prstGeom prst="rect">
            <a:avLst/>
          </a:prstGeom>
        </p:spPr>
        <p:txBody>
          <a:bodyPr spcFirstLastPara="1" wrap="square" lIns="91425" tIns="91425" rIns="91425" bIns="91425" anchor="t" anchorCtr="0">
            <a:normAutofit fontScale="85000" lnSpcReduction="20000"/>
          </a:bodyPr>
          <a:lstStyle/>
          <a:p>
            <a:pPr marL="457200" lvl="0" indent="-336550" algn="l" rtl="0">
              <a:spcBef>
                <a:spcPts val="0"/>
              </a:spcBef>
              <a:spcAft>
                <a:spcPts val="0"/>
              </a:spcAft>
              <a:buSzPct val="100000"/>
              <a:buFont typeface="Maven Pro"/>
              <a:buChar char="●"/>
            </a:pPr>
            <a:r>
              <a:rPr lang="ko" sz="2000">
                <a:latin typeface="Maven Pro"/>
                <a:ea typeface="Maven Pro"/>
                <a:cs typeface="Maven Pro"/>
                <a:sym typeface="Maven Pro"/>
              </a:rPr>
              <a:t>Meharie et al. (2022): Proposed stacking ensemble model with RF, GB, LGB, and XGBoost as meta-learner for better accuracy and stability. Showed stacking's superior performance over individual models.</a:t>
            </a:r>
            <a:endParaRPr sz="2000">
              <a:latin typeface="Maven Pro"/>
              <a:ea typeface="Maven Pro"/>
              <a:cs typeface="Maven Pro"/>
              <a:sym typeface="Maven Pro"/>
            </a:endParaRPr>
          </a:p>
          <a:p>
            <a:pPr marL="457200" lvl="0" indent="-336550" algn="l" rtl="0">
              <a:spcBef>
                <a:spcPts val="1000"/>
              </a:spcBef>
              <a:spcAft>
                <a:spcPts val="0"/>
              </a:spcAft>
              <a:buSzPct val="100000"/>
              <a:buFont typeface="Maven Pro"/>
              <a:buChar char="●"/>
            </a:pPr>
            <a:r>
              <a:rPr lang="ko" sz="2000">
                <a:latin typeface="Maven Pro"/>
                <a:ea typeface="Maven Pro"/>
                <a:cs typeface="Maven Pro"/>
                <a:sym typeface="Maven Pro"/>
              </a:rPr>
              <a:t>Graczyk et al. (2010): Explored six ML algorithms in WEKA with Additive Regression Analysis, Bagging, and Stacking. Stacking yielded the lowest prediction errors, especially enhancing LRM, M5R, and RBF ensembles.</a:t>
            </a:r>
            <a:endParaRPr sz="2000">
              <a:latin typeface="Maven Pro"/>
              <a:ea typeface="Maven Pro"/>
              <a:cs typeface="Maven Pro"/>
              <a:sym typeface="Maven Pro"/>
            </a:endParaRPr>
          </a:p>
          <a:p>
            <a:pPr marL="457200" lvl="0" indent="-336550" algn="l" rtl="0">
              <a:spcBef>
                <a:spcPts val="1000"/>
              </a:spcBef>
              <a:spcAft>
                <a:spcPts val="0"/>
              </a:spcAft>
              <a:buSzPct val="100000"/>
              <a:buFont typeface="Maven Pro"/>
              <a:buChar char="●"/>
            </a:pPr>
            <a:r>
              <a:rPr lang="ko" sz="2000">
                <a:latin typeface="Maven Pro"/>
                <a:ea typeface="Maven Pro"/>
                <a:cs typeface="Maven Pro"/>
                <a:sym typeface="Maven Pro"/>
              </a:rPr>
              <a:t>Cao et al. (2018): Constructed California housing price model using ET, RF, GBDT, and XGB through Stacking. Improved prediction accuracy and mitigated overfitting with noisy data.</a:t>
            </a:r>
            <a:endParaRPr sz="2000">
              <a:latin typeface="Maven Pro"/>
              <a:ea typeface="Maven Pro"/>
              <a:cs typeface="Maven Pro"/>
              <a:sym typeface="Maven Pro"/>
            </a:endParaRPr>
          </a:p>
          <a:p>
            <a:pPr marL="457200" lvl="0" indent="-336550" algn="l" rtl="0">
              <a:spcBef>
                <a:spcPts val="1000"/>
              </a:spcBef>
              <a:spcAft>
                <a:spcPts val="1000"/>
              </a:spcAft>
              <a:buSzPct val="100000"/>
              <a:buFont typeface="Maven Pro"/>
              <a:buChar char="●"/>
            </a:pPr>
            <a:r>
              <a:rPr lang="ko" sz="2000">
                <a:latin typeface="Maven Pro"/>
                <a:ea typeface="Maven Pro"/>
                <a:cs typeface="Maven Pro"/>
                <a:sym typeface="Maven Pro"/>
              </a:rPr>
              <a:t>Liu et al. (2021): Introduced stacking model with Bagging, Extra-Trees, XGBoost, and LightGBM. Outperformed individual models, especially in predicting extreme values. </a:t>
            </a:r>
            <a:endParaRPr sz="20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346650" y="99700"/>
            <a:ext cx="8519700" cy="9234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ko" sz="3000">
                <a:solidFill>
                  <a:srgbClr val="FFE599"/>
                </a:solidFill>
              </a:rPr>
              <a:t>Literature Review(4/4)</a:t>
            </a:r>
            <a:endParaRPr sz="3000">
              <a:solidFill>
                <a:srgbClr val="FFE599"/>
              </a:solidFill>
              <a:highlight>
                <a:srgbClr val="D0E0E3"/>
              </a:highlight>
            </a:endParaRPr>
          </a:p>
          <a:p>
            <a:pPr marL="457200" lvl="0" indent="-355600" algn="l" rtl="0">
              <a:lnSpc>
                <a:spcPct val="115000"/>
              </a:lnSpc>
              <a:spcBef>
                <a:spcPts val="0"/>
              </a:spcBef>
              <a:spcAft>
                <a:spcPts val="0"/>
              </a:spcAft>
              <a:buClr>
                <a:srgbClr val="FFE599"/>
              </a:buClr>
              <a:buSzPts val="2000"/>
              <a:buChar char="-"/>
            </a:pPr>
            <a:r>
              <a:rPr lang="ko" sz="2000">
                <a:solidFill>
                  <a:srgbClr val="FFE599"/>
                </a:solidFill>
              </a:rPr>
              <a:t>Hyperparameter Optimisation Techniques</a:t>
            </a:r>
            <a:endParaRPr sz="2000">
              <a:solidFill>
                <a:srgbClr val="FFE599"/>
              </a:solidFill>
            </a:endParaRPr>
          </a:p>
        </p:txBody>
      </p:sp>
      <p:sp>
        <p:nvSpPr>
          <p:cNvPr id="327" name="Google Shape;327;p21"/>
          <p:cNvSpPr txBox="1">
            <a:spLocks noGrp="1"/>
          </p:cNvSpPr>
          <p:nvPr>
            <p:ph type="body" idx="1"/>
          </p:nvPr>
        </p:nvSpPr>
        <p:spPr>
          <a:xfrm>
            <a:off x="412600" y="1088925"/>
            <a:ext cx="8388000" cy="3547800"/>
          </a:xfrm>
          <a:prstGeom prst="rect">
            <a:avLst/>
          </a:prstGeom>
        </p:spPr>
        <p:txBody>
          <a:bodyPr spcFirstLastPara="1" wrap="square" lIns="91425" tIns="91425" rIns="91425" bIns="91425" anchor="t" anchorCtr="0">
            <a:normAutofit fontScale="70000" lnSpcReduction="20000"/>
          </a:bodyPr>
          <a:lstStyle/>
          <a:p>
            <a:pPr marL="457200" lvl="0" indent="-317500" algn="l" rtl="0">
              <a:spcBef>
                <a:spcPts val="0"/>
              </a:spcBef>
              <a:spcAft>
                <a:spcPts val="0"/>
              </a:spcAft>
              <a:buSzPct val="100000"/>
              <a:buFont typeface="Maven Pro"/>
              <a:buChar char="●"/>
            </a:pPr>
            <a:r>
              <a:rPr lang="ko" sz="2000">
                <a:latin typeface="Maven Pro"/>
                <a:ea typeface="Maven Pro"/>
                <a:cs typeface="Maven Pro"/>
                <a:sym typeface="Maven Pro"/>
              </a:rPr>
              <a:t>Liu (2021): Used various ML models for Airbnb pricing, XGBoost performed best with R^2 score of 0.6321, followed by Gradient Boosting.</a:t>
            </a:r>
            <a:endParaRPr sz="2000">
              <a:latin typeface="Maven Pro"/>
              <a:ea typeface="Maven Pro"/>
              <a:cs typeface="Maven Pro"/>
              <a:sym typeface="Maven Pro"/>
            </a:endParaRPr>
          </a:p>
          <a:p>
            <a:pPr marL="457200" lvl="0" indent="-317500" algn="l" rtl="0">
              <a:spcBef>
                <a:spcPts val="1000"/>
              </a:spcBef>
              <a:spcAft>
                <a:spcPts val="0"/>
              </a:spcAft>
              <a:buSzPct val="100000"/>
              <a:buFont typeface="Maven Pro"/>
              <a:buChar char="●"/>
            </a:pPr>
            <a:r>
              <a:rPr lang="ko" sz="2000">
                <a:latin typeface="Maven Pro"/>
                <a:ea typeface="Maven Pro"/>
                <a:cs typeface="Maven Pro"/>
                <a:sym typeface="Maven Pro"/>
              </a:rPr>
              <a:t>Mora-Garcia et al. (2022): Utilized hyperparameter optimization with random and Bayesian search, achieving the best results for different models.</a:t>
            </a:r>
            <a:endParaRPr sz="2000">
              <a:latin typeface="Maven Pro"/>
              <a:ea typeface="Maven Pro"/>
              <a:cs typeface="Maven Pro"/>
              <a:sym typeface="Maven Pro"/>
            </a:endParaRPr>
          </a:p>
          <a:p>
            <a:pPr marL="457200" lvl="0" indent="-317500" algn="l" rtl="0">
              <a:spcBef>
                <a:spcPts val="1000"/>
              </a:spcBef>
              <a:spcAft>
                <a:spcPts val="0"/>
              </a:spcAft>
              <a:buSzPct val="100000"/>
              <a:buFont typeface="Maven Pro"/>
              <a:buChar char="●"/>
            </a:pPr>
            <a:r>
              <a:rPr lang="ko" sz="2000">
                <a:latin typeface="Maven Pro"/>
                <a:ea typeface="Maven Pro"/>
                <a:cs typeface="Maven Pro"/>
                <a:sym typeface="Maven Pro"/>
              </a:rPr>
              <a:t>Lahmiri et al. (2023): Employed Bayesian optimization to find optimal parameters for boosting ensemble regression, support vector regression, and Gaussian process regression.</a:t>
            </a:r>
            <a:endParaRPr sz="2000">
              <a:latin typeface="Maven Pro"/>
              <a:ea typeface="Maven Pro"/>
              <a:cs typeface="Maven Pro"/>
              <a:sym typeface="Maven Pro"/>
            </a:endParaRPr>
          </a:p>
          <a:p>
            <a:pPr marL="457200" lvl="0" indent="-317500" algn="l" rtl="0">
              <a:spcBef>
                <a:spcPts val="1000"/>
              </a:spcBef>
              <a:spcAft>
                <a:spcPts val="0"/>
              </a:spcAft>
              <a:buSzPct val="100000"/>
              <a:buFont typeface="Maven Pro"/>
              <a:buChar char="●"/>
            </a:pPr>
            <a:r>
              <a:rPr lang="ko" sz="2000">
                <a:latin typeface="Maven Pro"/>
                <a:ea typeface="Maven Pro"/>
                <a:cs typeface="Maven Pro"/>
                <a:sym typeface="Maven Pro"/>
              </a:rPr>
              <a:t>Yang and Shami (2020): Incorporated Bayesian optimization within cross-validation, boosting ensemble regression trees showed superior performance.</a:t>
            </a:r>
            <a:endParaRPr sz="2000">
              <a:latin typeface="Maven Pro"/>
              <a:ea typeface="Maven Pro"/>
              <a:cs typeface="Maven Pro"/>
              <a:sym typeface="Maven Pro"/>
            </a:endParaRPr>
          </a:p>
          <a:p>
            <a:pPr marL="457200" lvl="0" indent="-317500" algn="l" rtl="0">
              <a:spcBef>
                <a:spcPts val="1000"/>
              </a:spcBef>
              <a:spcAft>
                <a:spcPts val="0"/>
              </a:spcAft>
              <a:buSzPct val="100000"/>
              <a:buFont typeface="Maven Pro"/>
              <a:buChar char="●"/>
            </a:pPr>
            <a:r>
              <a:rPr lang="ko" sz="2000">
                <a:latin typeface="Maven Pro"/>
                <a:ea typeface="Maven Pro"/>
                <a:cs typeface="Maven Pro"/>
                <a:sym typeface="Maven Pro"/>
              </a:rPr>
              <a:t>Luat et al. (2021): Used Genetic Algorithm (GA) to find optimal hyperparameters for eXtreme Gradient Boosting (XGB), outperforming ANN model.</a:t>
            </a:r>
            <a:endParaRPr sz="2000">
              <a:latin typeface="Maven Pro"/>
              <a:ea typeface="Maven Pro"/>
              <a:cs typeface="Maven Pro"/>
              <a:sym typeface="Maven Pro"/>
            </a:endParaRPr>
          </a:p>
          <a:p>
            <a:pPr marL="457200" lvl="0" indent="-317500" algn="l" rtl="0">
              <a:spcBef>
                <a:spcPts val="1000"/>
              </a:spcBef>
              <a:spcAft>
                <a:spcPts val="1000"/>
              </a:spcAft>
              <a:buSzPct val="100000"/>
              <a:buFont typeface="Maven Pro"/>
              <a:buChar char="●"/>
            </a:pPr>
            <a:r>
              <a:rPr lang="ko" sz="2000">
                <a:latin typeface="Maven Pro"/>
                <a:ea typeface="Maven Pro"/>
                <a:cs typeface="Maven Pro"/>
                <a:sym typeface="Maven Pro"/>
              </a:rPr>
              <a:t>Mansoori et al. (2023): Employed Hyperparameter Optimization (HPO) to enhance Length of Stay prediction in Iranian hospitals, XGBoost combined with GA improved performance.</a:t>
            </a:r>
            <a:endParaRPr sz="200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2862</Words>
  <Application>Microsoft Office PowerPoint</Application>
  <PresentationFormat>On-screen Show (16:9)</PresentationFormat>
  <Paragraphs>155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Maven Pro</vt:lpstr>
      <vt:lpstr>Nunito</vt:lpstr>
      <vt:lpstr>Momentum</vt:lpstr>
      <vt:lpstr>Ensemble Stacking and Optimisation For Annual Revenue Prediction of Individual Airbnb Hosting: Italy                          Presentation(Research Project)   </vt:lpstr>
      <vt:lpstr>PowerPoint Presentation</vt:lpstr>
      <vt:lpstr>Research Questions</vt:lpstr>
      <vt:lpstr>Research Project Objectives</vt:lpstr>
      <vt:lpstr>Introduction Project Background and Motivation</vt:lpstr>
      <vt:lpstr>Literature Review(1/4) Machine Learning and Neural Network for Housing Price Prediction</vt:lpstr>
      <vt:lpstr>Literature Review(2/4) Ensemble Machine Learning Technologies used for Housing Price</vt:lpstr>
      <vt:lpstr>Literature Review(3/4) Ensemble Stacking Methods used for Regression Models</vt:lpstr>
      <vt:lpstr>Literature Review(4/4) Hyperparameter Optimisation Techniques</vt:lpstr>
      <vt:lpstr>Methodology and Process Workflow</vt:lpstr>
      <vt:lpstr>Data Source and Preprocessing</vt:lpstr>
      <vt:lpstr>Data Source and Preprocessing</vt:lpstr>
      <vt:lpstr>Explanatory Data Analysis and Visualisation</vt:lpstr>
      <vt:lpstr>Explanatory Data Analysis and Visualisation</vt:lpstr>
      <vt:lpstr>Implementation</vt:lpstr>
      <vt:lpstr>Implementation</vt:lpstr>
      <vt:lpstr>PowerPoint Presentation</vt:lpstr>
      <vt:lpstr>Evaluation and Result</vt:lpstr>
      <vt:lpstr>PowerPoint Presentation</vt:lpstr>
      <vt:lpstr>Evaluation and Result</vt:lpstr>
      <vt:lpstr>PowerPoint Presentation</vt:lpstr>
      <vt:lpstr>Discussion and Conclusion</vt:lpstr>
      <vt:lpstr>PowerPoint Presentation</vt:lpstr>
      <vt:lpstr>Future Work</vt:lpstr>
      <vt:lpstr>Literature 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Stacking and Optimisation For Annual Revenue Prediction of Individual Airbnb Hosting: Italy                          Presentation(Research Project)   </dc:title>
  <cp:lastModifiedBy>Reya Shea</cp:lastModifiedBy>
  <cp:revision>2</cp:revision>
  <dcterms:modified xsi:type="dcterms:W3CDTF">2024-02-22T17:02:30Z</dcterms:modified>
</cp:coreProperties>
</file>