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6"/>
  </p:notesMasterIdLst>
  <p:sldIdLst>
    <p:sldId id="256" r:id="rId2"/>
    <p:sldId id="267" r:id="rId3"/>
    <p:sldId id="257" r:id="rId4"/>
    <p:sldId id="270" r:id="rId5"/>
    <p:sldId id="271" r:id="rId6"/>
    <p:sldId id="258" r:id="rId7"/>
    <p:sldId id="272" r:id="rId8"/>
    <p:sldId id="260" r:id="rId9"/>
    <p:sldId id="259" r:id="rId10"/>
    <p:sldId id="261" r:id="rId11"/>
    <p:sldId id="26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29" autoAdjust="0"/>
    <p:restoredTop sz="87279" autoAdjust="0"/>
  </p:normalViewPr>
  <p:slideViewPr>
    <p:cSldViewPr snapToGrid="0">
      <p:cViewPr varScale="1">
        <p:scale>
          <a:sx n="111" d="100"/>
          <a:sy n="111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E8A11-281E-4B8E-929A-3A6D064AF893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02338-078A-419C-B0CE-8F674264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99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illboard_200" TargetMode="External"/><Relationship Id="rId3" Type="http://schemas.openxmlformats.org/officeDocument/2006/relationships/hyperlink" Target="https://en.wikipedia.org/wiki/Billboard_(magazine)" TargetMode="External"/><Relationship Id="rId7" Type="http://schemas.openxmlformats.org/officeDocument/2006/relationships/hyperlink" Target="https://en.wikipedia.org/wiki/Billboard_charts#cite_note-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Hot_100" TargetMode="External"/><Relationship Id="rId5" Type="http://schemas.openxmlformats.org/officeDocument/2006/relationships/hyperlink" Target="https://en.wikipedia.org/wiki/Billboard_charts#cite_note-2" TargetMode="External"/><Relationship Id="rId10" Type="http://schemas.openxmlformats.org/officeDocument/2006/relationships/hyperlink" Target="https://en.wikipedia.org/wiki/Billboard_charts#cite_note-billboard_albums-4" TargetMode="External"/><Relationship Id="rId4" Type="http://schemas.openxmlformats.org/officeDocument/2006/relationships/hyperlink" Target="https://en.wikipedia.org/wiki/Billboard_charts#cite_note-1" TargetMode="External"/><Relationship Id="rId9" Type="http://schemas.openxmlformats.org/officeDocument/2006/relationships/hyperlink" Target="https://en.wikipedia.org/wiki/Album_sale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Billboard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charts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tabulate the relative weekly popularity of songs and albums in the United States and elsewhere. The results are published in </a:t>
            </a:r>
            <a:r>
              <a:rPr lang="en-US" b="0" i="1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Billboard (magazine)"/>
              </a:rPr>
              <a:t>Billboard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magazine.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Billboard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biz, the online extension of the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Billboard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charts, provides additional weekly charts,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as well as year-end charts.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/>
              </a:rPr>
              <a:t>[2]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charts may be dedicated to a specific genre such as R&amp;B, country, or rock, or they may cover all genres. The charts can be ranked according to sales, streams, or airplay, and for main song charts such as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Hot 100"/>
              </a:rPr>
              <a:t>Hot 100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song chart, all three data are used to compile the charts.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/>
              </a:rPr>
              <a:t>[3]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the </a:t>
            </a:r>
            <a:r>
              <a:rPr lang="en-US" b="0" i="1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Billboard 200"/>
              </a:rPr>
              <a:t>Billboard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Billboard 200"/>
              </a:rPr>
              <a:t> 200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album chart, streams and track sales are included in addition to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 tooltip="Album sales"/>
              </a:rPr>
              <a:t>album sales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/>
              </a:rPr>
              <a:t>[4]</a:t>
            </a:r>
            <a:endParaRPr lang="en-US" b="0" i="0" u="none" strike="noStrike" baseline="30000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Drake is the MOST popular via Spotify with 100;   Ed Sheeran has the most followers at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71,783,101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Yet,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Weeknd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ranked 97 on Billboard charts, is in the top 10 for popularity on Spotify with a rank of 96. Similarly, Justin Bieber with a BB rank of 75 has a popularity of 96 and in the top ten Spotify.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Beebs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is also in the top 10 follower count at #4 with 39,214,943 followers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4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A62AC6B-398B-4B08-80E6-CF50FF73DF06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3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2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62AC6B-398B-4B08-80E6-CF50FF73DF06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3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3875-A991-4D66-978B-918124987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581" y="926725"/>
            <a:ext cx="11794815" cy="1980362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6700" b="1" dirty="0" err="1">
                <a:solidFill>
                  <a:schemeClr val="tx1"/>
                </a:solidFill>
              </a:rPr>
              <a:t>Kickin</a:t>
            </a:r>
            <a:r>
              <a:rPr lang="en-US" sz="6700" b="1" dirty="0">
                <a:solidFill>
                  <a:schemeClr val="tx1"/>
                </a:solidFill>
              </a:rPr>
              <a:t>’ It Old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C31F3-7D4C-4727-BBE3-71A2A5221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0941" y="2954003"/>
            <a:ext cx="7269647" cy="628304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Popular Musicians: </a:t>
            </a:r>
          </a:p>
          <a:p>
            <a:pPr algn="ctr"/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 School and New School Rankings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41FFE-1139-4420-8BDE-99DD3851E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87" y="4885832"/>
            <a:ext cx="3141031" cy="1638799"/>
          </a:xfrm>
          <a:prstGeom prst="rect">
            <a:avLst/>
          </a:prstGeom>
        </p:spPr>
      </p:pic>
      <p:pic>
        <p:nvPicPr>
          <p:cNvPr id="1026" name="Picture 2" descr="spotify-logo-png-7055 - Ana Gracey">
            <a:extLst>
              <a:ext uri="{FF2B5EF4-FFF2-40B4-BE49-F238E27FC236}">
                <a16:creationId xmlns:a16="http://schemas.microsoft.com/office/drawing/2014/main" id="{C381126A-7905-49F0-9697-171B2E0D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1" y="5348626"/>
            <a:ext cx="3150233" cy="11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47C55-8114-4AD9-85E6-8E1FF97D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660" y="4777739"/>
            <a:ext cx="3546679" cy="2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FB6C-0D84-47F1-BDFB-DF7BAFB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Billboard Rank Vs. Spotify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6BE1-C5C9-4412-9DA4-E98F2AB0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5" y="4930386"/>
            <a:ext cx="12107106" cy="1927614"/>
          </a:xfrm>
        </p:spPr>
        <p:txBody>
          <a:bodyPr>
            <a:normAutofit/>
          </a:bodyPr>
          <a:lstStyle/>
          <a:p>
            <a:r>
              <a:rPr lang="en-US" dirty="0"/>
              <a:t>Grouped by Billboard ranks, can see that higher ranked artists have slightly increased popularity</a:t>
            </a:r>
          </a:p>
          <a:p>
            <a:r>
              <a:rPr lang="en-US" dirty="0"/>
              <a:t>Easier to view with reversed Billboard ranks to explore if increased rank towards top arts has a relationship with increased popularity rank via Spotify</a:t>
            </a:r>
          </a:p>
          <a:p>
            <a:r>
              <a:rPr lang="en-US" dirty="0"/>
              <a:t>Some relationship, although not as strong as you might have predicted</a:t>
            </a:r>
          </a:p>
          <a:p>
            <a:r>
              <a:rPr lang="en-US" dirty="0"/>
              <a:t>Correlation is 0.47; When explored with regression model r2 was 0.22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5A725FE-CB4E-7B45-871D-598B2DB8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8" y="1175236"/>
            <a:ext cx="5138690" cy="342579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29DF94E-45D9-1F45-8494-56A6A7AB0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07768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2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FB6C-0D84-47F1-BDFB-DF7BAFB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3" y="0"/>
            <a:ext cx="10058400" cy="1609344"/>
          </a:xfrm>
        </p:spPr>
        <p:txBody>
          <a:bodyPr/>
          <a:lstStyle/>
          <a:p>
            <a:r>
              <a:rPr lang="en-US" dirty="0"/>
              <a:t> Billboard Rank Vs. Spotify Followers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A4FF8-3551-984F-9AAB-977A8CD86A34}"/>
              </a:ext>
            </a:extLst>
          </p:cNvPr>
          <p:cNvSpPr txBox="1"/>
          <p:nvPr/>
        </p:nvSpPr>
        <p:spPr>
          <a:xfrm>
            <a:off x="1066800" y="5188857"/>
            <a:ext cx="10058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Grouped by followers, it is clear there is variation in the amount of followers among Billboard ranked 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data is largely skewed to the left with hundreds of thousands to 2 million followers, there are some outliers– Ed Sheeran and the </a:t>
            </a:r>
            <a:r>
              <a:rPr lang="en-US" dirty="0" err="1"/>
              <a:t>Beibs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is 0.43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887CD87-383B-2C4C-A315-5BEF0B04C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" y="1444244"/>
            <a:ext cx="5486400" cy="3657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F4BF685-AD89-9B41-B469-619B44721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18" y="132268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825C-ADAA-499F-AE72-F3696254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A8C3-92C4-4D55-972F-F838A916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02080"/>
            <a:ext cx="10058400" cy="4770120"/>
          </a:xfrm>
        </p:spPr>
        <p:txBody>
          <a:bodyPr>
            <a:normAutofit/>
          </a:bodyPr>
          <a:lstStyle/>
          <a:p>
            <a:r>
              <a:rPr lang="en-US" dirty="0"/>
              <a:t>Billboard Ranks and Spotify Popularity Ratings account for different measures in their composition, but they are moderately correlated.</a:t>
            </a:r>
          </a:p>
          <a:p>
            <a:r>
              <a:rPr lang="en-US" dirty="0"/>
              <a:t>One might hypothesize that Spotify ratings may be influenced by the demographics of their users (e.g. age), as Billboard Ranks include radio play and sales data which might reflect a larger range of age demographics</a:t>
            </a:r>
          </a:p>
          <a:p>
            <a:r>
              <a:rPr lang="en-US" dirty="0"/>
              <a:t>Billboard Ranks and Spotify Follower numbers have greater variation than trends in Spotify Popularity.</a:t>
            </a:r>
          </a:p>
          <a:p>
            <a:r>
              <a:rPr lang="en-US" dirty="0"/>
              <a:t>Among the top 100 Billboard Artists of 2019, pop and rap artists are highly represented</a:t>
            </a:r>
          </a:p>
          <a:p>
            <a:r>
              <a:rPr lang="en-US" dirty="0"/>
              <a:t>Music, like other things in popular culture, has unique sub-genres or types as shown in the Spotify genres typology.</a:t>
            </a:r>
          </a:p>
        </p:txBody>
      </p:sp>
    </p:spTree>
    <p:extLst>
      <p:ext uri="{BB962C8B-B14F-4D97-AF65-F5344CB8AC3E}">
        <p14:creationId xmlns:p14="http://schemas.microsoft.com/office/powerpoint/2010/main" val="180145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682-74F4-4E1A-8A3C-57E3B19C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Lessons Learned &amp; FURTHER RESERACH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D074-0F5F-46B7-87D4-531C482E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384" y="1588167"/>
            <a:ext cx="10624847" cy="52698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As mentioned, the genres parsing was the most difficult task </a:t>
            </a:r>
          </a:p>
          <a:p>
            <a:pPr lvl="1"/>
            <a:r>
              <a:rPr lang="en-US" sz="2400" dirty="0"/>
              <a:t> DO YOUR RESEARCH! , but know when to ask for HELP!</a:t>
            </a:r>
          </a:p>
          <a:p>
            <a:r>
              <a:rPr lang="en-US" sz="2400" dirty="0"/>
              <a:t>Recognizing reversed scales</a:t>
            </a:r>
          </a:p>
          <a:p>
            <a:r>
              <a:rPr lang="en-US" sz="2400" dirty="0"/>
              <a:t>Little details matter when presenting final tables and graphs </a:t>
            </a:r>
          </a:p>
          <a:p>
            <a:pPr lvl="1"/>
            <a:r>
              <a:rPr lang="en-US" sz="2400" dirty="0"/>
              <a:t> Look through documentation for ways to pretty up charts!</a:t>
            </a:r>
          </a:p>
          <a:p>
            <a:endParaRPr lang="en-US" sz="2400" dirty="0"/>
          </a:p>
          <a:p>
            <a:r>
              <a:rPr lang="en-US" sz="2400" b="1" dirty="0"/>
              <a:t>Future research could include: </a:t>
            </a:r>
          </a:p>
          <a:p>
            <a:pPr lvl="1"/>
            <a:r>
              <a:rPr lang="en-US" sz="2400" dirty="0"/>
              <a:t>Further analysis of the genre data by artist</a:t>
            </a:r>
          </a:p>
          <a:p>
            <a:pPr lvl="1"/>
            <a:r>
              <a:rPr lang="en-US" sz="2400" dirty="0"/>
              <a:t>Billboard has additional rankings of artists that could be included for deeper analysis</a:t>
            </a:r>
          </a:p>
          <a:p>
            <a:pPr lvl="1"/>
            <a:r>
              <a:rPr lang="en-US" sz="2400" dirty="0"/>
              <a:t>Could pull in additional Billboard chart information about the songs each artist had within 2019 to compare with Spotify data about that particular song</a:t>
            </a:r>
          </a:p>
          <a:p>
            <a:pPr lvl="2"/>
            <a:r>
              <a:rPr lang="en-US" sz="2400" dirty="0"/>
              <a:t>SO many other variables to describe songs:</a:t>
            </a:r>
          </a:p>
          <a:p>
            <a:pPr marL="1097280" lvl="4" indent="0">
              <a:buNone/>
            </a:pPr>
            <a:r>
              <a:rPr lang="en-US" sz="2400" dirty="0"/>
              <a:t> Danceability, Energy, </a:t>
            </a:r>
            <a:r>
              <a:rPr lang="en-US" sz="2400" dirty="0" err="1"/>
              <a:t>Speechiness</a:t>
            </a:r>
            <a:r>
              <a:rPr lang="en-US" sz="2400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4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F74B-635F-4E13-8507-9A4564B0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987535"/>
            <a:ext cx="10058400" cy="4882929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</a:rPr>
              <a:t>Q &amp; A?</a:t>
            </a: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/>
            </a:br>
            <a:r>
              <a:rPr lang="en-US" sz="6000" dirty="0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621EB-01F1-4B81-93EA-2E26E21A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6" y="2284626"/>
            <a:ext cx="702090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6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D9A4-DC09-42FF-949C-A9EDFE71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Project Team 7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93CA-7BA4-4DE9-9317-09D9CCDC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155" y="1778508"/>
            <a:ext cx="10058400" cy="4050792"/>
          </a:xfrm>
        </p:spPr>
        <p:txBody>
          <a:bodyPr>
            <a:noAutofit/>
          </a:bodyPr>
          <a:lstStyle/>
          <a:p>
            <a:r>
              <a:rPr lang="en-US" sz="5400" dirty="0"/>
              <a:t>Alejandra </a:t>
            </a:r>
            <a:r>
              <a:rPr lang="en-US" sz="5400" dirty="0" err="1"/>
              <a:t>Herbas</a:t>
            </a:r>
            <a:endParaRPr lang="en-US" sz="5400" dirty="0"/>
          </a:p>
          <a:p>
            <a:r>
              <a:rPr lang="en-US" sz="5400" dirty="0"/>
              <a:t>Sam Smith</a:t>
            </a:r>
          </a:p>
          <a:p>
            <a:r>
              <a:rPr lang="en-US" sz="5400" dirty="0"/>
              <a:t>Katherine Kane</a:t>
            </a:r>
          </a:p>
          <a:p>
            <a:r>
              <a:rPr lang="en-US" sz="5400" dirty="0" err="1"/>
              <a:t>Tsegaye</a:t>
            </a:r>
            <a:r>
              <a:rPr lang="en-US" sz="5400" dirty="0"/>
              <a:t> Mirach</a:t>
            </a:r>
          </a:p>
          <a:p>
            <a:r>
              <a:rPr lang="en-US" sz="5400" dirty="0"/>
              <a:t>Valerie </a:t>
            </a:r>
            <a:r>
              <a:rPr lang="en-US" sz="5400" dirty="0" err="1"/>
              <a:t>Dandar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84496-17A0-4D36-8DC2-8653B56C0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68" y="2171700"/>
            <a:ext cx="4940493" cy="31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764E-DB37-4776-A3ED-0CEA7826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WHY the Spotify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B5FB-23BC-4860-A46D-98E2E1B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88" y="1553369"/>
            <a:ext cx="11103623" cy="48596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Word on the street… Spotify has a cool API!</a:t>
            </a:r>
          </a:p>
          <a:p>
            <a:r>
              <a:rPr lang="en-US" sz="2400" dirty="0"/>
              <a:t>Spotify, like other music streaming services, is driven by users’ interests in specific artists and their music (Est. 2008)</a:t>
            </a:r>
          </a:p>
          <a:p>
            <a:r>
              <a:rPr lang="en-US" sz="2400" dirty="0"/>
              <a:t>The Billboard Charts set the music industry standards for ranking the popularity of artists and their songs (Est. 1940)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MUSIC ACCESS &amp; CONSUMPTION IS CHANGING!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How do artists’ rankings on the Billboard Charts compare with the popularity of artists in Spotify?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082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98A-1D2F-46B0-84C5-CCCD30F0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943" y="139685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Defining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79C6-5ECB-4383-B14D-BF28748D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1853"/>
            <a:ext cx="10061448" cy="454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SOURCES &amp; VARIABLES:</a:t>
            </a:r>
          </a:p>
          <a:p>
            <a:r>
              <a:rPr lang="en-US" dirty="0"/>
              <a:t>2019 Top 100 Artists Charts from Billboard Charts (pulled .csv data source)</a:t>
            </a:r>
          </a:p>
          <a:p>
            <a:pPr lvl="1"/>
            <a:r>
              <a:rPr lang="en-US" dirty="0"/>
              <a:t>Artist name and rank on Billboard Charts</a:t>
            </a:r>
          </a:p>
          <a:p>
            <a:r>
              <a:rPr lang="en-US" dirty="0"/>
              <a:t>Spotify API (pulled API data source)</a:t>
            </a:r>
          </a:p>
          <a:p>
            <a:pPr lvl="1"/>
            <a:r>
              <a:rPr lang="en-US" dirty="0"/>
              <a:t>Artist name, popularity ranking, number of followers, defined genres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RESEARCH QUESTIONS:</a:t>
            </a:r>
          </a:p>
          <a:p>
            <a:r>
              <a:rPr lang="en-US" dirty="0"/>
              <a:t>How do Billboard rankings compare with popularity rankings in Spotify? Followers?</a:t>
            </a:r>
          </a:p>
          <a:p>
            <a:r>
              <a:rPr lang="en-US" dirty="0"/>
              <a:t>Among the top 100 artists, what are the average popularity rankings and followers as measured through Spotify?</a:t>
            </a:r>
          </a:p>
          <a:p>
            <a:r>
              <a:rPr lang="en-US" dirty="0"/>
              <a:t>What are the most popular musical genres among the top 100 Billboard artists?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98A-1D2F-46B0-84C5-CCCD30F0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60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Defining Key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79C6-5ECB-4383-B14D-BF28748D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854825"/>
            <a:ext cx="10991850" cy="4425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Billboard Charts Top Artists </a:t>
            </a:r>
            <a:r>
              <a:rPr lang="en-US" sz="2400" dirty="0"/>
              <a:t>= Radio Airplay + Sales Data + Streaming Data</a:t>
            </a:r>
          </a:p>
          <a:p>
            <a:pPr marL="0" indent="0">
              <a:buNone/>
            </a:pPr>
            <a:r>
              <a:rPr lang="en-US" sz="2400" dirty="0"/>
              <a:t>Artists receive a ranking of 1 through 100, with 1 as the highest 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Spotify Popularity </a:t>
            </a:r>
            <a:r>
              <a:rPr lang="en-US" sz="2400" dirty="0"/>
              <a:t>=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The artist’s popularity is calculated from the popularity of all the artist’s tracks. </a:t>
            </a:r>
            <a:r>
              <a:rPr lang="en-US" sz="2400" dirty="0">
                <a:solidFill>
                  <a:srgbClr val="000000"/>
                </a:solidFill>
              </a:rPr>
              <a:t>Artists receive a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value will be between 0 and 100, with 100 being the most popular.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202124"/>
                </a:solidFill>
              </a:rPr>
              <a:t>S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potify Followers =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 </a:t>
            </a:r>
            <a:r>
              <a:rPr lang="en-US" sz="2400" dirty="0">
                <a:solidFill>
                  <a:srgbClr val="202124"/>
                </a:solidFill>
              </a:rPr>
              <a:t>N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umber of listeners who hit follow or ❤ on your artist profile. 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82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764E-DB37-4776-A3ED-0CEA7826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43" y="156915"/>
            <a:ext cx="10058400" cy="1609344"/>
          </a:xfrm>
        </p:spPr>
        <p:txBody>
          <a:bodyPr/>
          <a:lstStyle/>
          <a:p>
            <a:r>
              <a:rPr lang="en-US" dirty="0"/>
              <a:t>Data Cleaning &amp;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B5FB-23BC-4860-A46D-98E2E1B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528" y="1526589"/>
            <a:ext cx="9868943" cy="3804822"/>
          </a:xfrm>
        </p:spPr>
        <p:txBody>
          <a:bodyPr>
            <a:normAutofit/>
          </a:bodyPr>
          <a:lstStyle/>
          <a:p>
            <a:r>
              <a:rPr lang="en-US" dirty="0"/>
              <a:t>Reading the documentation! What variables would address our question?</a:t>
            </a:r>
          </a:p>
          <a:p>
            <a:r>
              <a:rPr lang="en-US" dirty="0"/>
              <a:t>Data was joined between CSV file and Spotify API</a:t>
            </a:r>
          </a:p>
          <a:p>
            <a:r>
              <a:rPr lang="en-US" dirty="0"/>
              <a:t>Developers also created a Spotify Library via Python</a:t>
            </a:r>
          </a:p>
          <a:p>
            <a:r>
              <a:rPr lang="en-US" dirty="0"/>
              <a:t>Data cleaning involved converting variables to integers, recodes of rankings, and converting genres string to be counted</a:t>
            </a:r>
          </a:p>
          <a:p>
            <a:r>
              <a:rPr lang="en-US" dirty="0"/>
              <a:t>Used Group By Function and  Plotting &amp; Statistics functions</a:t>
            </a:r>
          </a:p>
          <a:p>
            <a:r>
              <a:rPr lang="en-US" dirty="0"/>
              <a:t>Most challenging analysis involved understanding the genres variable – AST Library (Abstract Syntax Trees) to parse string text (THANKS, DART!)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44C62-E795-4096-AD69-B6FFAD61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40" y="4696785"/>
            <a:ext cx="9104006" cy="17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1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14E3-DBF4-4078-B8BE-A187EDAD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5389" y="4158274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AST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84FC2-CCA4-4349-A47C-A7B9191B6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06" y="365013"/>
            <a:ext cx="6404657" cy="5113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D1D81-945A-40E9-9F03-F7574D98A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7" y="365013"/>
            <a:ext cx="4027406" cy="17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2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FB6C-0D84-47F1-BDFB-DF7BAFB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4514"/>
            <a:ext cx="12039600" cy="1694688"/>
          </a:xfrm>
        </p:spPr>
        <p:txBody>
          <a:bodyPr/>
          <a:lstStyle/>
          <a:p>
            <a:pPr algn="ctr"/>
            <a:r>
              <a:rPr lang="en-US" dirty="0"/>
              <a:t>Most popular Genres Among Top 100 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6BE1-C5C9-4412-9DA4-E98F2AB0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2121408"/>
            <a:ext cx="3813048" cy="26426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Spotify has so many genres !     (e.g. Atlanta Rap, Dallas Rap, Teen Pop)</a:t>
            </a:r>
          </a:p>
          <a:p>
            <a:r>
              <a:rPr lang="en-US" dirty="0"/>
              <a:t>91 unique combinations of tags amongst 100 artists</a:t>
            </a:r>
          </a:p>
          <a:p>
            <a:r>
              <a:rPr lang="en-US" dirty="0"/>
              <a:t>These are the most popular amongst artists! </a:t>
            </a:r>
          </a:p>
          <a:p>
            <a:r>
              <a:rPr lang="en-US" dirty="0"/>
              <a:t>With more time, we could have recoded and refined these a bit further.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5AD399C-5BD5-A549-BFC2-BF10D7CE7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94688"/>
            <a:ext cx="6275397" cy="41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0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FB6C-0D84-47F1-BDFB-DF7BAFB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7" y="-320216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Top &amp; BOTTOM TEN Artists of 2019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CA5798-DD62-4A10-B992-A31EA048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17" y="911002"/>
            <a:ext cx="10043112" cy="126491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Mean Spotify follower count across 100 artists =11,254,196 (Range 161,775 -71,783,101)</a:t>
            </a:r>
          </a:p>
          <a:p>
            <a:r>
              <a:rPr lang="en-US" sz="2400" dirty="0"/>
              <a:t>Mean Spotify popularity ranking across 100 artists = 86.6 (Range 71-100)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F64E17-C93B-46FB-9D6D-3F8612779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81" y="2175921"/>
            <a:ext cx="3607263" cy="4682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B05D34-63ED-443E-8483-471FC7124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5921"/>
            <a:ext cx="2979504" cy="4682079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F6E036B-6E29-4AC6-90F6-DBE5F699E76C}"/>
              </a:ext>
            </a:extLst>
          </p:cNvPr>
          <p:cNvSpPr/>
          <p:nvPr/>
        </p:nvSpPr>
        <p:spPr>
          <a:xfrm rot="10800000">
            <a:off x="211956" y="2684588"/>
            <a:ext cx="746760" cy="2042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87EF1D6-3738-4955-9231-3272BDA9C64A}"/>
              </a:ext>
            </a:extLst>
          </p:cNvPr>
          <p:cNvSpPr/>
          <p:nvPr/>
        </p:nvSpPr>
        <p:spPr>
          <a:xfrm>
            <a:off x="8670156" y="4616843"/>
            <a:ext cx="746760" cy="2042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8441D2-8460-4C3D-B154-F94B73CF40B9}"/>
              </a:ext>
            </a:extLst>
          </p:cNvPr>
          <p:cNvSpPr txBox="1">
            <a:spLocks/>
          </p:cNvSpPr>
          <p:nvPr/>
        </p:nvSpPr>
        <p:spPr>
          <a:xfrm>
            <a:off x="3903128" y="2520346"/>
            <a:ext cx="3886081" cy="3895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 TEN ARTISTS:</a:t>
            </a:r>
          </a:p>
          <a:p>
            <a:r>
              <a:rPr lang="en-US" dirty="0"/>
              <a:t>Mean Popularity=93.5 (79-100)</a:t>
            </a:r>
          </a:p>
          <a:p>
            <a:r>
              <a:rPr lang="en-US" dirty="0"/>
              <a:t>Mean Followers=31,505,637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BOTTOM TEN ARTISTS:</a:t>
            </a:r>
          </a:p>
          <a:p>
            <a:r>
              <a:rPr lang="en-US" dirty="0"/>
              <a:t>Mean Popularity=84.5 (71-96)</a:t>
            </a:r>
          </a:p>
          <a:p>
            <a:r>
              <a:rPr lang="en-US" dirty="0"/>
              <a:t>Mean Followers=7,471,609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8A4809-66BE-4A59-88A1-1896C92114A0}"/>
              </a:ext>
            </a:extLst>
          </p:cNvPr>
          <p:cNvSpPr/>
          <p:nvPr/>
        </p:nvSpPr>
        <p:spPr>
          <a:xfrm>
            <a:off x="1995221" y="4227225"/>
            <a:ext cx="1010394" cy="4619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BE1E6-8AD8-411F-9C3F-25FD7D464568}"/>
              </a:ext>
            </a:extLst>
          </p:cNvPr>
          <p:cNvSpPr/>
          <p:nvPr/>
        </p:nvSpPr>
        <p:spPr>
          <a:xfrm>
            <a:off x="1676399" y="5013083"/>
            <a:ext cx="1229953" cy="473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B004C8-C57E-493A-A515-8D35810138AF}"/>
              </a:ext>
            </a:extLst>
          </p:cNvPr>
          <p:cNvSpPr/>
          <p:nvPr/>
        </p:nvSpPr>
        <p:spPr>
          <a:xfrm>
            <a:off x="10332719" y="5163729"/>
            <a:ext cx="1647325" cy="473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319</TotalTime>
  <Words>1117</Words>
  <Application>Microsoft Macintosh PowerPoint</Application>
  <PresentationFormat>Widescreen</PresentationFormat>
  <Paragraphs>98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 Neue</vt:lpstr>
      <vt:lpstr>Rockwell</vt:lpstr>
      <vt:lpstr>Rockwell Condensed</vt:lpstr>
      <vt:lpstr>Wingdings</vt:lpstr>
      <vt:lpstr>Wood Type</vt:lpstr>
      <vt:lpstr> Kickin’ It Old School</vt:lpstr>
      <vt:lpstr>Project Team 7 Members</vt:lpstr>
      <vt:lpstr>WHY the Spotify API?</vt:lpstr>
      <vt:lpstr>Defining RESEARCH QUESTIONS</vt:lpstr>
      <vt:lpstr>Defining Key Variables</vt:lpstr>
      <vt:lpstr>Data Cleaning &amp; Development Process</vt:lpstr>
      <vt:lpstr>Using  AST   Library</vt:lpstr>
      <vt:lpstr>Most popular Genres Among Top 100 Artists</vt:lpstr>
      <vt:lpstr>Top &amp; BOTTOM TEN Artists of 2019</vt:lpstr>
      <vt:lpstr>Billboard Rank Vs. Spotify Popularity</vt:lpstr>
      <vt:lpstr> Billboard Rank Vs. Spotify Followers</vt:lpstr>
      <vt:lpstr>Key Takeaways</vt:lpstr>
      <vt:lpstr>Lessons Learned &amp; FURTHER RESERACH</vt:lpstr>
      <vt:lpstr>Q &amp; A?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Team 7</dc:title>
  <dc:creator>Valerie</dc:creator>
  <cp:lastModifiedBy>Katherine Kane</cp:lastModifiedBy>
  <cp:revision>42</cp:revision>
  <dcterms:created xsi:type="dcterms:W3CDTF">2020-11-10T23:04:15Z</dcterms:created>
  <dcterms:modified xsi:type="dcterms:W3CDTF">2020-11-14T02:33:17Z</dcterms:modified>
</cp:coreProperties>
</file>