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6"/>
  </p:notesMasterIdLst>
  <p:sldIdLst>
    <p:sldId id="256" r:id="rId2"/>
    <p:sldId id="267" r:id="rId3"/>
    <p:sldId id="257" r:id="rId4"/>
    <p:sldId id="270" r:id="rId5"/>
    <p:sldId id="271" r:id="rId6"/>
    <p:sldId id="258" r:id="rId7"/>
    <p:sldId id="272" r:id="rId8"/>
    <p:sldId id="260" r:id="rId9"/>
    <p:sldId id="259" r:id="rId10"/>
    <p:sldId id="261" r:id="rId11"/>
    <p:sldId id="262"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14" autoAdjust="0"/>
    <p:restoredTop sz="87279" autoAdjust="0"/>
  </p:normalViewPr>
  <p:slideViewPr>
    <p:cSldViewPr snapToGrid="0">
      <p:cViewPr varScale="1">
        <p:scale>
          <a:sx n="88" d="100"/>
          <a:sy n="88" d="100"/>
        </p:scale>
        <p:origin x="200"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E8A11-281E-4B8E-929A-3A6D064AF893}" type="datetimeFigureOut">
              <a:rPr lang="en-US" smtClean="0"/>
              <a:t>11/13/20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02338-078A-419C-B0CE-8F674264FC97}" type="slidenum">
              <a:rPr lang="en-US" smtClean="0"/>
              <a:t>‹#›</a:t>
            </a:fld>
            <a:endParaRPr lang="en-US"/>
          </a:p>
        </p:txBody>
      </p:sp>
    </p:spTree>
    <p:extLst>
      <p:ext uri="{BB962C8B-B14F-4D97-AF65-F5344CB8AC3E}">
        <p14:creationId xmlns:p14="http://schemas.microsoft.com/office/powerpoint/2010/main" val="175939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Billboard_200" TargetMode="External"/><Relationship Id="rId3" Type="http://schemas.openxmlformats.org/officeDocument/2006/relationships/hyperlink" Target="https://en.wikipedia.org/wiki/Billboard_(magazine)" TargetMode="External"/><Relationship Id="rId7" Type="http://schemas.openxmlformats.org/officeDocument/2006/relationships/hyperlink" Target="https://en.wikipedia.org/wiki/Billboard_charts#cite_note-3"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Hot_100" TargetMode="External"/><Relationship Id="rId5" Type="http://schemas.openxmlformats.org/officeDocument/2006/relationships/hyperlink" Target="https://en.wikipedia.org/wiki/Billboard_charts#cite_note-2" TargetMode="External"/><Relationship Id="rId10" Type="http://schemas.openxmlformats.org/officeDocument/2006/relationships/hyperlink" Target="https://en.wikipedia.org/wiki/Billboard_charts#cite_note-billboard_albums-4" TargetMode="External"/><Relationship Id="rId4" Type="http://schemas.openxmlformats.org/officeDocument/2006/relationships/hyperlink" Target="https://en.wikipedia.org/wiki/Billboard_charts#cite_note-1" TargetMode="External"/><Relationship Id="rId9" Type="http://schemas.openxmlformats.org/officeDocument/2006/relationships/hyperlink" Target="https://en.wikipedia.org/wiki/Album_sal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The </a:t>
            </a:r>
            <a:r>
              <a:rPr lang="en-US" b="1" i="1" dirty="0">
                <a:solidFill>
                  <a:srgbClr val="202122"/>
                </a:solidFill>
                <a:effectLst/>
                <a:latin typeface="Arial" panose="020B0604020202020204" pitchFamily="34" charset="0"/>
              </a:rPr>
              <a:t>Billboard</a:t>
            </a:r>
            <a:r>
              <a:rPr lang="en-US" b="1" i="0" dirty="0">
                <a:solidFill>
                  <a:srgbClr val="202122"/>
                </a:solidFill>
                <a:effectLst/>
                <a:latin typeface="Arial" panose="020B0604020202020204" pitchFamily="34" charset="0"/>
              </a:rPr>
              <a:t> charts</a:t>
            </a:r>
            <a:r>
              <a:rPr lang="en-US" b="0" i="0" dirty="0">
                <a:solidFill>
                  <a:srgbClr val="202122"/>
                </a:solidFill>
                <a:effectLst/>
                <a:latin typeface="Arial" panose="020B0604020202020204" pitchFamily="34" charset="0"/>
              </a:rPr>
              <a:t> tabulate the relative weekly popularity of songs and albums in the United States and elsewhere. The results are published in </a:t>
            </a:r>
            <a:r>
              <a:rPr lang="en-US" b="0" i="1" u="none" strike="noStrike" dirty="0">
                <a:solidFill>
                  <a:srgbClr val="0B0080"/>
                </a:solidFill>
                <a:effectLst/>
                <a:latin typeface="Arial" panose="020B0604020202020204" pitchFamily="34" charset="0"/>
                <a:hlinkClick r:id="rId3" tooltip="Billboard (magazine)"/>
              </a:rPr>
              <a:t>Billboard</a:t>
            </a:r>
            <a:r>
              <a:rPr lang="en-US" b="0" i="0" dirty="0">
                <a:solidFill>
                  <a:srgbClr val="202122"/>
                </a:solidFill>
                <a:effectLst/>
                <a:latin typeface="Arial" panose="020B0604020202020204" pitchFamily="34" charset="0"/>
              </a:rPr>
              <a:t> magazine. </a:t>
            </a:r>
            <a:r>
              <a:rPr lang="en-US" b="0" i="1" dirty="0">
                <a:solidFill>
                  <a:srgbClr val="202122"/>
                </a:solidFill>
                <a:effectLst/>
                <a:latin typeface="Arial" panose="020B0604020202020204" pitchFamily="34" charset="0"/>
              </a:rPr>
              <a:t>Billboard</a:t>
            </a:r>
            <a:r>
              <a:rPr lang="en-US" b="0" i="0" dirty="0">
                <a:solidFill>
                  <a:srgbClr val="202122"/>
                </a:solidFill>
                <a:effectLst/>
                <a:latin typeface="Arial" panose="020B0604020202020204" pitchFamily="34" charset="0"/>
              </a:rPr>
              <a:t> biz, the online extension of the </a:t>
            </a:r>
            <a:r>
              <a:rPr lang="en-US" b="0" i="1" dirty="0">
                <a:solidFill>
                  <a:srgbClr val="202122"/>
                </a:solidFill>
                <a:effectLst/>
                <a:latin typeface="Arial" panose="020B0604020202020204" pitchFamily="34" charset="0"/>
              </a:rPr>
              <a:t>Billboard</a:t>
            </a:r>
            <a:r>
              <a:rPr lang="en-US" b="0" i="0" dirty="0">
                <a:solidFill>
                  <a:srgbClr val="202122"/>
                </a:solidFill>
                <a:effectLst/>
                <a:latin typeface="Arial" panose="020B0604020202020204" pitchFamily="34" charset="0"/>
              </a:rPr>
              <a:t> charts, provides additional weekly charts,</a:t>
            </a:r>
            <a:r>
              <a:rPr lang="en-US" b="0" i="0" u="none" strike="noStrike" baseline="30000" dirty="0">
                <a:solidFill>
                  <a:srgbClr val="0B0080"/>
                </a:solidFill>
                <a:effectLst/>
                <a:latin typeface="Arial" panose="020B0604020202020204" pitchFamily="34" charset="0"/>
                <a:hlinkClick r:id="rId4"/>
              </a:rPr>
              <a:t>[1]</a:t>
            </a:r>
            <a:r>
              <a:rPr lang="en-US" b="0" i="0" dirty="0">
                <a:solidFill>
                  <a:srgbClr val="202122"/>
                </a:solidFill>
                <a:effectLst/>
                <a:latin typeface="Arial" panose="020B0604020202020204" pitchFamily="34" charset="0"/>
              </a:rPr>
              <a:t> as well as year-end charts.</a:t>
            </a:r>
            <a:r>
              <a:rPr lang="en-US" b="0" i="0" u="none" strike="noStrike" baseline="30000" dirty="0">
                <a:solidFill>
                  <a:srgbClr val="0B0080"/>
                </a:solidFill>
                <a:effectLst/>
                <a:latin typeface="Arial" panose="020B0604020202020204" pitchFamily="34" charset="0"/>
                <a:hlinkClick r:id="rId5"/>
              </a:rPr>
              <a:t>[2]</a:t>
            </a:r>
            <a:r>
              <a:rPr lang="en-US" b="0" i="0" dirty="0">
                <a:solidFill>
                  <a:srgbClr val="202122"/>
                </a:solidFill>
                <a:effectLst/>
                <a:latin typeface="Arial" panose="020B0604020202020204" pitchFamily="34" charset="0"/>
              </a:rPr>
              <a:t> The charts may be dedicated to a specific genre such as R&amp;B, country, or rock, or they may cover all genres. The charts can be ranked according to sales, streams, or airplay, and for main song charts such as the </a:t>
            </a:r>
            <a:r>
              <a:rPr lang="en-US" b="0" i="0" u="none" strike="noStrike" dirty="0">
                <a:solidFill>
                  <a:srgbClr val="0B0080"/>
                </a:solidFill>
                <a:effectLst/>
                <a:latin typeface="Arial" panose="020B0604020202020204" pitchFamily="34" charset="0"/>
                <a:hlinkClick r:id="rId6" tooltip="Hot 100"/>
              </a:rPr>
              <a:t>Hot 100</a:t>
            </a:r>
            <a:r>
              <a:rPr lang="en-US" b="0" i="0" dirty="0">
                <a:solidFill>
                  <a:srgbClr val="202122"/>
                </a:solidFill>
                <a:effectLst/>
                <a:latin typeface="Arial" panose="020B0604020202020204" pitchFamily="34" charset="0"/>
              </a:rPr>
              <a:t> song chart, all three data are used to compile the charts.</a:t>
            </a:r>
            <a:r>
              <a:rPr lang="en-US" b="0" i="0" u="none" strike="noStrike" baseline="30000" dirty="0">
                <a:solidFill>
                  <a:srgbClr val="0B0080"/>
                </a:solidFill>
                <a:effectLst/>
                <a:latin typeface="Arial" panose="020B0604020202020204" pitchFamily="34" charset="0"/>
                <a:hlinkClick r:id="rId7"/>
              </a:rPr>
              <a:t>[3]</a:t>
            </a:r>
            <a:r>
              <a:rPr lang="en-US" b="0" i="0" dirty="0">
                <a:solidFill>
                  <a:srgbClr val="202122"/>
                </a:solidFill>
                <a:effectLst/>
                <a:latin typeface="Arial" panose="020B0604020202020204" pitchFamily="34" charset="0"/>
              </a:rPr>
              <a:t> For the </a:t>
            </a:r>
            <a:r>
              <a:rPr lang="en-US" b="0" i="1" u="none" strike="noStrike" dirty="0">
                <a:solidFill>
                  <a:srgbClr val="0B0080"/>
                </a:solidFill>
                <a:effectLst/>
                <a:latin typeface="Arial" panose="020B0604020202020204" pitchFamily="34" charset="0"/>
                <a:hlinkClick r:id="rId8" tooltip="Billboard 200"/>
              </a:rPr>
              <a:t>Billboard</a:t>
            </a:r>
            <a:r>
              <a:rPr lang="en-US" b="0" i="0" u="none" strike="noStrike" dirty="0">
                <a:solidFill>
                  <a:srgbClr val="0B0080"/>
                </a:solidFill>
                <a:effectLst/>
                <a:latin typeface="Arial" panose="020B0604020202020204" pitchFamily="34" charset="0"/>
                <a:hlinkClick r:id="rId8" tooltip="Billboard 200"/>
              </a:rPr>
              <a:t> 200</a:t>
            </a:r>
            <a:r>
              <a:rPr lang="en-US" b="0" i="0" dirty="0">
                <a:solidFill>
                  <a:srgbClr val="202122"/>
                </a:solidFill>
                <a:effectLst/>
                <a:latin typeface="Arial" panose="020B0604020202020204" pitchFamily="34" charset="0"/>
              </a:rPr>
              <a:t> album chart, streams and track sales are included in addition to </a:t>
            </a:r>
            <a:r>
              <a:rPr lang="en-US" b="0" i="0" u="none" strike="noStrike" dirty="0">
                <a:solidFill>
                  <a:srgbClr val="0B0080"/>
                </a:solidFill>
                <a:effectLst/>
                <a:latin typeface="Arial" panose="020B0604020202020204" pitchFamily="34" charset="0"/>
                <a:hlinkClick r:id="rId9" tooltip="Album sales"/>
              </a:rPr>
              <a:t>album sales</a:t>
            </a:r>
            <a:r>
              <a:rPr lang="en-US" b="0" i="0" dirty="0">
                <a:solidFill>
                  <a:srgbClr val="202122"/>
                </a:solidFill>
                <a:effectLst/>
                <a:latin typeface="Arial" panose="020B0604020202020204" pitchFamily="34" charset="0"/>
              </a:rPr>
              <a:t>.</a:t>
            </a:r>
            <a:r>
              <a:rPr lang="en-US" b="0" i="0" u="none" strike="noStrike" baseline="30000" dirty="0">
                <a:solidFill>
                  <a:srgbClr val="0B0080"/>
                </a:solidFill>
                <a:effectLst/>
                <a:latin typeface="Arial" panose="020B0604020202020204" pitchFamily="34" charset="0"/>
                <a:hlinkClick r:id="rId10"/>
              </a:rPr>
              <a:t>[4]</a:t>
            </a:r>
            <a:endParaRPr lang="en-US" b="0" i="0" u="none" strike="noStrike" baseline="30000" dirty="0">
              <a:solidFill>
                <a:srgbClr val="0B008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C302338-078A-419C-B0CE-8F674264FC97}" type="slidenum">
              <a:rPr lang="en-US" smtClean="0"/>
              <a:t>3</a:t>
            </a:fld>
            <a:endParaRPr lang="en-US"/>
          </a:p>
        </p:txBody>
      </p:sp>
    </p:spTree>
    <p:extLst>
      <p:ext uri="{BB962C8B-B14F-4D97-AF65-F5344CB8AC3E}">
        <p14:creationId xmlns:p14="http://schemas.microsoft.com/office/powerpoint/2010/main" val="183384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02338-078A-419C-B0CE-8F674264FC97}" type="slidenum">
              <a:rPr lang="en-US" smtClean="0"/>
              <a:t>4</a:t>
            </a:fld>
            <a:endParaRPr lang="en-US"/>
          </a:p>
        </p:txBody>
      </p:sp>
    </p:spTree>
    <p:extLst>
      <p:ext uri="{BB962C8B-B14F-4D97-AF65-F5344CB8AC3E}">
        <p14:creationId xmlns:p14="http://schemas.microsoft.com/office/powerpoint/2010/main" val="576596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02338-078A-419C-B0CE-8F674264FC97}" type="slidenum">
              <a:rPr lang="en-US" smtClean="0"/>
              <a:t>5</a:t>
            </a:fld>
            <a:endParaRPr lang="en-US"/>
          </a:p>
        </p:txBody>
      </p:sp>
    </p:spTree>
    <p:extLst>
      <p:ext uri="{BB962C8B-B14F-4D97-AF65-F5344CB8AC3E}">
        <p14:creationId xmlns:p14="http://schemas.microsoft.com/office/powerpoint/2010/main" val="250314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02338-078A-419C-B0CE-8F674264FC97}" type="slidenum">
              <a:rPr lang="en-US" smtClean="0"/>
              <a:t>6</a:t>
            </a:fld>
            <a:endParaRPr lang="en-US"/>
          </a:p>
        </p:txBody>
      </p:sp>
    </p:spTree>
    <p:extLst>
      <p:ext uri="{BB962C8B-B14F-4D97-AF65-F5344CB8AC3E}">
        <p14:creationId xmlns:p14="http://schemas.microsoft.com/office/powerpoint/2010/main" val="375943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Drake is the MOST popular via Spotify with 100;   Ed Sheeran has the most followers at </a:t>
            </a:r>
            <a:r>
              <a:rPr lang="en-US" b="0" i="0" dirty="0">
                <a:solidFill>
                  <a:srgbClr val="000000"/>
                </a:solidFill>
                <a:effectLst/>
                <a:latin typeface="Helvetica Neue"/>
              </a:rPr>
              <a:t>71,783,101</a:t>
            </a:r>
          </a:p>
          <a:p>
            <a:r>
              <a:rPr lang="en-US" b="0" i="0" dirty="0">
                <a:solidFill>
                  <a:srgbClr val="000000"/>
                </a:solidFill>
                <a:effectLst/>
                <a:latin typeface="Helvetica Neue"/>
              </a:rPr>
              <a:t>Yet, The </a:t>
            </a:r>
            <a:r>
              <a:rPr lang="en-US" b="0" i="0" dirty="0" err="1">
                <a:solidFill>
                  <a:srgbClr val="000000"/>
                </a:solidFill>
                <a:effectLst/>
                <a:latin typeface="Helvetica Neue"/>
              </a:rPr>
              <a:t>Weeknd</a:t>
            </a:r>
            <a:r>
              <a:rPr lang="en-US" b="0" i="0" dirty="0">
                <a:solidFill>
                  <a:srgbClr val="000000"/>
                </a:solidFill>
                <a:effectLst/>
                <a:latin typeface="Helvetica Neue"/>
              </a:rPr>
              <a:t> ranked 97 on Billboard charts, is in the top 10 for popularity on Spotify with a rank of 96. Similarly, Justin Bieber with a BB rank of 75 has a popularity of 96 and in the top ten Spotify. The </a:t>
            </a:r>
            <a:r>
              <a:rPr lang="en-US" b="0" i="0" dirty="0" err="1">
                <a:solidFill>
                  <a:srgbClr val="000000"/>
                </a:solidFill>
                <a:effectLst/>
                <a:latin typeface="Helvetica Neue"/>
              </a:rPr>
              <a:t>Beebs</a:t>
            </a:r>
            <a:r>
              <a:rPr lang="en-US" b="0" i="0" dirty="0">
                <a:solidFill>
                  <a:srgbClr val="000000"/>
                </a:solidFill>
                <a:effectLst/>
                <a:latin typeface="Helvetica Neue"/>
              </a:rPr>
              <a:t> is also in the top 10 follower count at #4 with 39,214,943 followers</a:t>
            </a:r>
            <a:endParaRPr lang="en-US" dirty="0"/>
          </a:p>
        </p:txBody>
      </p:sp>
      <p:sp>
        <p:nvSpPr>
          <p:cNvPr id="4" name="Slide Number Placeholder 3"/>
          <p:cNvSpPr>
            <a:spLocks noGrp="1"/>
          </p:cNvSpPr>
          <p:nvPr>
            <p:ph type="sldNum" sz="quarter" idx="5"/>
          </p:nvPr>
        </p:nvSpPr>
        <p:spPr/>
        <p:txBody>
          <a:bodyPr/>
          <a:lstStyle/>
          <a:p>
            <a:fld id="{7C302338-078A-419C-B0CE-8F674264FC97}" type="slidenum">
              <a:rPr lang="en-US" smtClean="0"/>
              <a:t>9</a:t>
            </a:fld>
            <a:endParaRPr lang="en-US"/>
          </a:p>
        </p:txBody>
      </p:sp>
    </p:spTree>
    <p:extLst>
      <p:ext uri="{BB962C8B-B14F-4D97-AF65-F5344CB8AC3E}">
        <p14:creationId xmlns:p14="http://schemas.microsoft.com/office/powerpoint/2010/main" val="11465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02338-078A-419C-B0CE-8F674264FC97}" type="slidenum">
              <a:rPr lang="en-US" smtClean="0"/>
              <a:t>11</a:t>
            </a:fld>
            <a:endParaRPr lang="en-US"/>
          </a:p>
        </p:txBody>
      </p:sp>
    </p:spTree>
    <p:extLst>
      <p:ext uri="{BB962C8B-B14F-4D97-AF65-F5344CB8AC3E}">
        <p14:creationId xmlns:p14="http://schemas.microsoft.com/office/powerpoint/2010/main" val="2714482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62AC6B-398B-4B08-80E6-CF50FF73DF06}" type="datetimeFigureOut">
              <a:rPr lang="en-US" smtClean="0"/>
              <a:t>11/13/20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C900083-95C9-4563-A6B5-9087FBCB0D8F}" type="slidenum">
              <a:rPr lang="en-US" smtClean="0"/>
              <a:t>‹#›</a:t>
            </a:fld>
            <a:endParaRPr lang="en-US"/>
          </a:p>
        </p:txBody>
      </p:sp>
    </p:spTree>
    <p:extLst>
      <p:ext uri="{BB962C8B-B14F-4D97-AF65-F5344CB8AC3E}">
        <p14:creationId xmlns:p14="http://schemas.microsoft.com/office/powerpoint/2010/main" val="316602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2AC6B-398B-4B08-80E6-CF50FF73DF06}" type="datetimeFigureOut">
              <a:rPr lang="en-US" smtClean="0"/>
              <a:t>11/13/20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0083-95C9-4563-A6B5-9087FBCB0D8F}" type="slidenum">
              <a:rPr lang="en-US" smtClean="0"/>
              <a:t>‹#›</a:t>
            </a:fld>
            <a:endParaRPr lang="en-US"/>
          </a:p>
        </p:txBody>
      </p:sp>
    </p:spTree>
    <p:extLst>
      <p:ext uri="{BB962C8B-B14F-4D97-AF65-F5344CB8AC3E}">
        <p14:creationId xmlns:p14="http://schemas.microsoft.com/office/powerpoint/2010/main" val="369578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2AC6B-398B-4B08-80E6-CF50FF73DF06}" type="datetimeFigureOut">
              <a:rPr lang="en-US" smtClean="0"/>
              <a:t>11/13/20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0083-95C9-4563-A6B5-9087FBCB0D8F}" type="slidenum">
              <a:rPr lang="en-US" smtClean="0"/>
              <a:t>‹#›</a:t>
            </a:fld>
            <a:endParaRPr lang="en-US"/>
          </a:p>
        </p:txBody>
      </p:sp>
    </p:spTree>
    <p:extLst>
      <p:ext uri="{BB962C8B-B14F-4D97-AF65-F5344CB8AC3E}">
        <p14:creationId xmlns:p14="http://schemas.microsoft.com/office/powerpoint/2010/main" val="78154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2AC6B-398B-4B08-80E6-CF50FF73DF06}" type="datetimeFigureOut">
              <a:rPr lang="en-US" smtClean="0"/>
              <a:t>11/13/20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0083-95C9-4563-A6B5-9087FBCB0D8F}" type="slidenum">
              <a:rPr lang="en-US" smtClean="0"/>
              <a:t>‹#›</a:t>
            </a:fld>
            <a:endParaRPr lang="en-US"/>
          </a:p>
        </p:txBody>
      </p:sp>
    </p:spTree>
    <p:extLst>
      <p:ext uri="{BB962C8B-B14F-4D97-AF65-F5344CB8AC3E}">
        <p14:creationId xmlns:p14="http://schemas.microsoft.com/office/powerpoint/2010/main" val="379830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A62AC6B-398B-4B08-80E6-CF50FF73DF06}" type="datetimeFigureOut">
              <a:rPr lang="en-US" smtClean="0"/>
              <a:t>11/13/20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C900083-95C9-4563-A6B5-9087FBCB0D8F}" type="slidenum">
              <a:rPr lang="en-US" smtClean="0"/>
              <a:t>‹#›</a:t>
            </a:fld>
            <a:endParaRPr lang="en-US"/>
          </a:p>
        </p:txBody>
      </p:sp>
    </p:spTree>
    <p:extLst>
      <p:ext uri="{BB962C8B-B14F-4D97-AF65-F5344CB8AC3E}">
        <p14:creationId xmlns:p14="http://schemas.microsoft.com/office/powerpoint/2010/main" val="90900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62AC6B-398B-4B08-80E6-CF50FF73DF06}" type="datetimeFigureOut">
              <a:rPr lang="en-US" smtClean="0"/>
              <a:t>11/13/20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0083-95C9-4563-A6B5-9087FBCB0D8F}" type="slidenum">
              <a:rPr lang="en-US" smtClean="0"/>
              <a:t>‹#›</a:t>
            </a:fld>
            <a:endParaRPr lang="en-US"/>
          </a:p>
        </p:txBody>
      </p:sp>
    </p:spTree>
    <p:extLst>
      <p:ext uri="{BB962C8B-B14F-4D97-AF65-F5344CB8AC3E}">
        <p14:creationId xmlns:p14="http://schemas.microsoft.com/office/powerpoint/2010/main" val="115393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62AC6B-398B-4B08-80E6-CF50FF73DF06}" type="datetimeFigureOut">
              <a:rPr lang="en-US" smtClean="0"/>
              <a:t>11/13/20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00083-95C9-4563-A6B5-9087FBCB0D8F}" type="slidenum">
              <a:rPr lang="en-US" smtClean="0"/>
              <a:t>‹#›</a:t>
            </a:fld>
            <a:endParaRPr lang="en-US"/>
          </a:p>
        </p:txBody>
      </p:sp>
    </p:spTree>
    <p:extLst>
      <p:ext uri="{BB962C8B-B14F-4D97-AF65-F5344CB8AC3E}">
        <p14:creationId xmlns:p14="http://schemas.microsoft.com/office/powerpoint/2010/main" val="226482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62AC6B-398B-4B08-80E6-CF50FF73DF06}" type="datetimeFigureOut">
              <a:rPr lang="en-US" smtClean="0"/>
              <a:t>11/13/20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00083-95C9-4563-A6B5-9087FBCB0D8F}" type="slidenum">
              <a:rPr lang="en-US" smtClean="0"/>
              <a:t>‹#›</a:t>
            </a:fld>
            <a:endParaRPr lang="en-US"/>
          </a:p>
        </p:txBody>
      </p:sp>
    </p:spTree>
    <p:extLst>
      <p:ext uri="{BB962C8B-B14F-4D97-AF65-F5344CB8AC3E}">
        <p14:creationId xmlns:p14="http://schemas.microsoft.com/office/powerpoint/2010/main" val="178823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2AC6B-398B-4B08-80E6-CF50FF73DF06}" type="datetimeFigureOut">
              <a:rPr lang="en-US" smtClean="0"/>
              <a:t>11/13/20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00083-95C9-4563-A6B5-9087FBCB0D8F}" type="slidenum">
              <a:rPr lang="en-US" smtClean="0"/>
              <a:t>‹#›</a:t>
            </a:fld>
            <a:endParaRPr lang="en-US"/>
          </a:p>
        </p:txBody>
      </p:sp>
    </p:spTree>
    <p:extLst>
      <p:ext uri="{BB962C8B-B14F-4D97-AF65-F5344CB8AC3E}">
        <p14:creationId xmlns:p14="http://schemas.microsoft.com/office/powerpoint/2010/main" val="236255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62AC6B-398B-4B08-80E6-CF50FF73DF06}" type="datetimeFigureOut">
              <a:rPr lang="en-US" smtClean="0"/>
              <a:t>11/13/20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900083-95C9-4563-A6B5-9087FBCB0D8F}" type="slidenum">
              <a:rPr lang="en-US" smtClean="0"/>
              <a:t>‹#›</a:t>
            </a:fld>
            <a:endParaRPr lang="en-US"/>
          </a:p>
        </p:txBody>
      </p:sp>
    </p:spTree>
    <p:extLst>
      <p:ext uri="{BB962C8B-B14F-4D97-AF65-F5344CB8AC3E}">
        <p14:creationId xmlns:p14="http://schemas.microsoft.com/office/powerpoint/2010/main" val="311892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62AC6B-398B-4B08-80E6-CF50FF73DF06}" type="datetimeFigureOut">
              <a:rPr lang="en-US" smtClean="0"/>
              <a:t>11/13/20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900083-95C9-4563-A6B5-9087FBCB0D8F}" type="slidenum">
              <a:rPr lang="en-US" smtClean="0"/>
              <a:t>‹#›</a:t>
            </a:fld>
            <a:endParaRPr lang="en-US"/>
          </a:p>
        </p:txBody>
      </p:sp>
    </p:spTree>
    <p:extLst>
      <p:ext uri="{BB962C8B-B14F-4D97-AF65-F5344CB8AC3E}">
        <p14:creationId xmlns:p14="http://schemas.microsoft.com/office/powerpoint/2010/main" val="380760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A62AC6B-398B-4B08-80E6-CF50FF73DF06}" type="datetimeFigureOut">
              <a:rPr lang="en-US" smtClean="0"/>
              <a:t>11/13/20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C900083-95C9-4563-A6B5-9087FBCB0D8F}" type="slidenum">
              <a:rPr lang="en-US" smtClean="0"/>
              <a:t>‹#›</a:t>
            </a:fld>
            <a:endParaRPr lang="en-US"/>
          </a:p>
        </p:txBody>
      </p:sp>
    </p:spTree>
    <p:extLst>
      <p:ext uri="{BB962C8B-B14F-4D97-AF65-F5344CB8AC3E}">
        <p14:creationId xmlns:p14="http://schemas.microsoft.com/office/powerpoint/2010/main" val="290713571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3875-A991-4D66-978B-9181249873E5}"/>
              </a:ext>
            </a:extLst>
          </p:cNvPr>
          <p:cNvSpPr>
            <a:spLocks noGrp="1"/>
          </p:cNvSpPr>
          <p:nvPr>
            <p:ph type="ctrTitle"/>
          </p:nvPr>
        </p:nvSpPr>
        <p:spPr>
          <a:xfrm>
            <a:off x="2308581" y="926725"/>
            <a:ext cx="11794815" cy="1980362"/>
          </a:xfrm>
        </p:spPr>
        <p:txBody>
          <a:bodyPr>
            <a:normAutofit fontScale="90000"/>
          </a:bodyPr>
          <a:lstStyle/>
          <a:p>
            <a:endParaRPr lang="en-US" dirty="0">
              <a:solidFill>
                <a:schemeClr val="tx1"/>
              </a:solidFill>
            </a:endParaRPr>
          </a:p>
          <a:p>
            <a:r>
              <a:rPr lang="en-US" sz="6700" b="1" dirty="0" err="1">
                <a:solidFill>
                  <a:schemeClr val="tx1"/>
                </a:solidFill>
              </a:rPr>
              <a:t>Kickin</a:t>
            </a:r>
            <a:r>
              <a:rPr lang="en-US" sz="6700" b="1" dirty="0">
                <a:solidFill>
                  <a:schemeClr val="tx1"/>
                </a:solidFill>
              </a:rPr>
              <a:t>’ It Old School</a:t>
            </a:r>
          </a:p>
        </p:txBody>
      </p:sp>
      <p:sp>
        <p:nvSpPr>
          <p:cNvPr id="3" name="Subtitle 2">
            <a:extLst>
              <a:ext uri="{FF2B5EF4-FFF2-40B4-BE49-F238E27FC236}">
                <a16:creationId xmlns:a16="http://schemas.microsoft.com/office/drawing/2014/main" id="{A2AC31F3-7D4C-4727-BBE3-71A2A5221B13}"/>
              </a:ext>
            </a:extLst>
          </p:cNvPr>
          <p:cNvSpPr>
            <a:spLocks noGrp="1"/>
          </p:cNvSpPr>
          <p:nvPr>
            <p:ph type="subTitle" idx="1"/>
          </p:nvPr>
        </p:nvSpPr>
        <p:spPr>
          <a:xfrm>
            <a:off x="2140941" y="2954003"/>
            <a:ext cx="7269647" cy="628304"/>
          </a:xfrm>
        </p:spPr>
        <p:txBody>
          <a:bodyPr>
            <a:noAutofit/>
          </a:bodyPr>
          <a:lstStyle/>
          <a:p>
            <a:pPr algn="ctr"/>
            <a:r>
              <a:rPr lang="en-US" sz="2800" b="1" i="0" dirty="0">
                <a:solidFill>
                  <a:schemeClr val="tx1"/>
                </a:solidFill>
                <a:effectLst/>
                <a:latin typeface="Arial" panose="020B0604020202020204" pitchFamily="34" charset="0"/>
              </a:rPr>
              <a:t>Identifying Popular Musicians: </a:t>
            </a:r>
          </a:p>
          <a:p>
            <a:pPr algn="ctr"/>
            <a:r>
              <a:rPr lang="en-US" sz="2800" b="1" i="0" dirty="0">
                <a:solidFill>
                  <a:schemeClr val="tx1"/>
                </a:solidFill>
                <a:effectLst/>
                <a:latin typeface="Arial" panose="020B0604020202020204" pitchFamily="34" charset="0"/>
              </a:rPr>
              <a:t>Old School and New School Rankings</a:t>
            </a:r>
            <a:endParaRPr lang="en-US" sz="2800" dirty="0">
              <a:solidFill>
                <a:schemeClr val="tx1"/>
              </a:solidFill>
            </a:endParaRPr>
          </a:p>
        </p:txBody>
      </p:sp>
      <p:pic>
        <p:nvPicPr>
          <p:cNvPr id="5" name="Picture 4">
            <a:extLst>
              <a:ext uri="{FF2B5EF4-FFF2-40B4-BE49-F238E27FC236}">
                <a16:creationId xmlns:a16="http://schemas.microsoft.com/office/drawing/2014/main" id="{67F41FFE-1139-4420-8BDE-99DD3851E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87" y="4885832"/>
            <a:ext cx="3141031" cy="1638799"/>
          </a:xfrm>
          <a:prstGeom prst="rect">
            <a:avLst/>
          </a:prstGeom>
        </p:spPr>
      </p:pic>
      <p:pic>
        <p:nvPicPr>
          <p:cNvPr id="1026" name="Picture 2" descr="spotify-logo-png-7055 - Ana Gracey">
            <a:extLst>
              <a:ext uri="{FF2B5EF4-FFF2-40B4-BE49-F238E27FC236}">
                <a16:creationId xmlns:a16="http://schemas.microsoft.com/office/drawing/2014/main" id="{C381126A-7905-49F0-9697-171B2E0DA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11" y="5348626"/>
            <a:ext cx="3150233" cy="11760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0547C55-8114-4AD9-85E6-8E1FF97D3A8B}"/>
              </a:ext>
            </a:extLst>
          </p:cNvPr>
          <p:cNvPicPr>
            <a:picLocks noChangeAspect="1"/>
          </p:cNvPicPr>
          <p:nvPr/>
        </p:nvPicPr>
        <p:blipFill>
          <a:blip r:embed="rId4"/>
          <a:stretch>
            <a:fillRect/>
          </a:stretch>
        </p:blipFill>
        <p:spPr>
          <a:xfrm>
            <a:off x="4322660" y="4777739"/>
            <a:ext cx="3546679" cy="2080261"/>
          </a:xfrm>
          <a:prstGeom prst="rect">
            <a:avLst/>
          </a:prstGeom>
        </p:spPr>
      </p:pic>
    </p:spTree>
    <p:extLst>
      <p:ext uri="{BB962C8B-B14F-4D97-AF65-F5344CB8AC3E}">
        <p14:creationId xmlns:p14="http://schemas.microsoft.com/office/powerpoint/2010/main" val="301083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FB6C-0D84-47F1-BDFB-DF7BAFB4C9EF}"/>
              </a:ext>
            </a:extLst>
          </p:cNvPr>
          <p:cNvSpPr>
            <a:spLocks noGrp="1"/>
          </p:cNvSpPr>
          <p:nvPr>
            <p:ph type="title"/>
          </p:nvPr>
        </p:nvSpPr>
        <p:spPr>
          <a:xfrm>
            <a:off x="1066800" y="0"/>
            <a:ext cx="10058400" cy="1609344"/>
          </a:xfrm>
        </p:spPr>
        <p:txBody>
          <a:bodyPr/>
          <a:lstStyle/>
          <a:p>
            <a:r>
              <a:rPr lang="en-US" dirty="0"/>
              <a:t>Billboard Rank Vs. Spotify Popularity</a:t>
            </a:r>
          </a:p>
        </p:txBody>
      </p:sp>
      <p:sp>
        <p:nvSpPr>
          <p:cNvPr id="3" name="Content Placeholder 2">
            <a:extLst>
              <a:ext uri="{FF2B5EF4-FFF2-40B4-BE49-F238E27FC236}">
                <a16:creationId xmlns:a16="http://schemas.microsoft.com/office/drawing/2014/main" id="{21A36BE1-C5C9-4412-9DA4-E98F2AB00C4F}"/>
              </a:ext>
            </a:extLst>
          </p:cNvPr>
          <p:cNvSpPr>
            <a:spLocks noGrp="1"/>
          </p:cNvSpPr>
          <p:nvPr>
            <p:ph idx="1"/>
          </p:nvPr>
        </p:nvSpPr>
        <p:spPr>
          <a:xfrm>
            <a:off x="84895" y="4930386"/>
            <a:ext cx="12107106" cy="1927614"/>
          </a:xfrm>
        </p:spPr>
        <p:txBody>
          <a:bodyPr>
            <a:normAutofit/>
          </a:bodyPr>
          <a:lstStyle/>
          <a:p>
            <a:r>
              <a:rPr lang="en-US" dirty="0"/>
              <a:t>Grouped by Billboard ranks, can see that higher ranked artists have slightly increased popularity</a:t>
            </a:r>
          </a:p>
          <a:p>
            <a:r>
              <a:rPr lang="en-US" dirty="0"/>
              <a:t>Easier to view with reversed Billboard ranks to explore if increased rank towards top arts has a relationship with increased popularity rank via Spotify</a:t>
            </a:r>
          </a:p>
          <a:p>
            <a:r>
              <a:rPr lang="en-US" dirty="0"/>
              <a:t>Some relationship, although not as strong as you might have predicted</a:t>
            </a:r>
          </a:p>
          <a:p>
            <a:r>
              <a:rPr lang="en-US" dirty="0"/>
              <a:t>Correlation is 0.47; When explored with regression model r2 was 0.22</a:t>
            </a:r>
          </a:p>
        </p:txBody>
      </p:sp>
      <p:pic>
        <p:nvPicPr>
          <p:cNvPr id="6" name="Picture 5" descr="Chart, bar chart&#10;&#10;Description automatically generated">
            <a:extLst>
              <a:ext uri="{FF2B5EF4-FFF2-40B4-BE49-F238E27FC236}">
                <a16:creationId xmlns:a16="http://schemas.microsoft.com/office/drawing/2014/main" id="{D5A725FE-CB4E-7B45-871D-598B2DB8D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58" y="1175236"/>
            <a:ext cx="5138690" cy="3425793"/>
          </a:xfrm>
          <a:prstGeom prst="rect">
            <a:avLst/>
          </a:prstGeom>
        </p:spPr>
      </p:pic>
      <p:pic>
        <p:nvPicPr>
          <p:cNvPr id="9" name="Picture 8" descr="Chart, scatter chart&#10;&#10;Description automatically generated">
            <a:extLst>
              <a:ext uri="{FF2B5EF4-FFF2-40B4-BE49-F238E27FC236}">
                <a16:creationId xmlns:a16="http://schemas.microsoft.com/office/drawing/2014/main" id="{229DF94E-45D9-1F45-8494-56A6A7AB0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0" y="1077686"/>
            <a:ext cx="5486400" cy="3657600"/>
          </a:xfrm>
          <a:prstGeom prst="rect">
            <a:avLst/>
          </a:prstGeom>
        </p:spPr>
      </p:pic>
    </p:spTree>
    <p:extLst>
      <p:ext uri="{BB962C8B-B14F-4D97-AF65-F5344CB8AC3E}">
        <p14:creationId xmlns:p14="http://schemas.microsoft.com/office/powerpoint/2010/main" val="124572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FB6C-0D84-47F1-BDFB-DF7BAFB4C9EF}"/>
              </a:ext>
            </a:extLst>
          </p:cNvPr>
          <p:cNvSpPr>
            <a:spLocks noGrp="1"/>
          </p:cNvSpPr>
          <p:nvPr>
            <p:ph type="title"/>
          </p:nvPr>
        </p:nvSpPr>
        <p:spPr>
          <a:xfrm>
            <a:off x="908683" y="0"/>
            <a:ext cx="10058400" cy="1609344"/>
          </a:xfrm>
        </p:spPr>
        <p:txBody>
          <a:bodyPr/>
          <a:lstStyle/>
          <a:p>
            <a:r>
              <a:rPr lang="en-US" dirty="0"/>
              <a:t> Billboard Rank Vs. Spotify Followers</a:t>
            </a:r>
          </a:p>
        </p:txBody>
      </p:sp>
      <p:sp>
        <p:nvSpPr>
          <p:cNvPr id="3" name="TextBox 2">
            <a:extLst>
              <a:ext uri="{FF2B5EF4-FFF2-40B4-BE49-F238E27FC236}">
                <a16:creationId xmlns:a16="http://schemas.microsoft.com/office/drawing/2014/main" id="{9B9A4FF8-3551-984F-9AAB-977A8CD86A34}"/>
              </a:ext>
            </a:extLst>
          </p:cNvPr>
          <p:cNvSpPr txBox="1"/>
          <p:nvPr/>
        </p:nvSpPr>
        <p:spPr>
          <a:xfrm>
            <a:off x="1066800" y="5188857"/>
            <a:ext cx="100583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Grouped by followers, it is clear there is variation in the amount of followers among Billboard ranked artists</a:t>
            </a:r>
          </a:p>
          <a:p>
            <a:pPr marL="285750" indent="-285750">
              <a:buFont typeface="Arial" panose="020B0604020202020204" pitchFamily="34" charset="0"/>
              <a:buChar char="•"/>
            </a:pPr>
            <a:r>
              <a:rPr lang="en-US" dirty="0"/>
              <a:t>While the data is largely skewed to the left with hundreds of thousands to 2 million followers, there are some outliers– Ed Sheeran and the </a:t>
            </a:r>
            <a:r>
              <a:rPr lang="en-US" dirty="0" err="1"/>
              <a:t>Beibs</a:t>
            </a:r>
            <a:r>
              <a:rPr lang="en-US" dirty="0"/>
              <a:t>!</a:t>
            </a:r>
          </a:p>
          <a:p>
            <a:pPr marL="285750" indent="-285750">
              <a:buFont typeface="Arial" panose="020B0604020202020204" pitchFamily="34" charset="0"/>
              <a:buChar char="•"/>
            </a:pPr>
            <a:r>
              <a:rPr lang="en-US" dirty="0"/>
              <a:t>Correlation is 0.43</a:t>
            </a:r>
          </a:p>
        </p:txBody>
      </p:sp>
      <p:pic>
        <p:nvPicPr>
          <p:cNvPr id="5" name="Picture 4" descr="Chart, bar chart&#10;&#10;Description automatically generated">
            <a:extLst>
              <a:ext uri="{FF2B5EF4-FFF2-40B4-BE49-F238E27FC236}">
                <a16:creationId xmlns:a16="http://schemas.microsoft.com/office/drawing/2014/main" id="{A887CD87-383B-2C4C-A315-5BEF0B04C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84" y="1444244"/>
            <a:ext cx="5486400" cy="3657600"/>
          </a:xfrm>
          <a:prstGeom prst="rect">
            <a:avLst/>
          </a:prstGeom>
        </p:spPr>
      </p:pic>
      <p:pic>
        <p:nvPicPr>
          <p:cNvPr id="7" name="Picture 6" descr="Chart, scatter chart&#10;&#10;Description automatically generated">
            <a:extLst>
              <a:ext uri="{FF2B5EF4-FFF2-40B4-BE49-F238E27FC236}">
                <a16:creationId xmlns:a16="http://schemas.microsoft.com/office/drawing/2014/main" id="{6F4BF685-AD89-9B41-B469-619B44721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118" y="1322687"/>
            <a:ext cx="5486400" cy="3657600"/>
          </a:xfrm>
          <a:prstGeom prst="rect">
            <a:avLst/>
          </a:prstGeom>
        </p:spPr>
      </p:pic>
    </p:spTree>
    <p:extLst>
      <p:ext uri="{BB962C8B-B14F-4D97-AF65-F5344CB8AC3E}">
        <p14:creationId xmlns:p14="http://schemas.microsoft.com/office/powerpoint/2010/main" val="212108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825C-ADAA-499F-AE72-F3696254CCD5}"/>
              </a:ext>
            </a:extLst>
          </p:cNvPr>
          <p:cNvSpPr>
            <a:spLocks noGrp="1"/>
          </p:cNvSpPr>
          <p:nvPr>
            <p:ph type="title"/>
          </p:nvPr>
        </p:nvSpPr>
        <p:spPr>
          <a:xfrm>
            <a:off x="1066800" y="0"/>
            <a:ext cx="10058400" cy="1609344"/>
          </a:xfrm>
        </p:spPr>
        <p:txBody>
          <a:bodyPr/>
          <a:lstStyle/>
          <a:p>
            <a:pPr algn="ctr"/>
            <a:r>
              <a:rPr lang="en-US" dirty="0"/>
              <a:t>Key Takeaways</a:t>
            </a:r>
          </a:p>
        </p:txBody>
      </p:sp>
      <p:sp>
        <p:nvSpPr>
          <p:cNvPr id="3" name="Content Placeholder 2">
            <a:extLst>
              <a:ext uri="{FF2B5EF4-FFF2-40B4-BE49-F238E27FC236}">
                <a16:creationId xmlns:a16="http://schemas.microsoft.com/office/drawing/2014/main" id="{E5D5A8C3-92C4-4D55-972F-F838A916929E}"/>
              </a:ext>
            </a:extLst>
          </p:cNvPr>
          <p:cNvSpPr>
            <a:spLocks noGrp="1"/>
          </p:cNvSpPr>
          <p:nvPr>
            <p:ph idx="1"/>
          </p:nvPr>
        </p:nvSpPr>
        <p:spPr>
          <a:xfrm>
            <a:off x="1069848" y="1402080"/>
            <a:ext cx="10058400" cy="4770120"/>
          </a:xfrm>
        </p:spPr>
        <p:txBody>
          <a:bodyPr>
            <a:normAutofit lnSpcReduction="10000"/>
          </a:bodyPr>
          <a:lstStyle/>
          <a:p>
            <a:r>
              <a:rPr lang="en-US" dirty="0"/>
              <a:t>We expected to see that the artists at the top of the Billboard charts would also be the most highly ranked amongst Spotify Popularity ratings. </a:t>
            </a:r>
          </a:p>
          <a:p>
            <a:r>
              <a:rPr lang="en-US" dirty="0"/>
              <a:t>Our graphs showed that there is a positive correlation between popularity on Spotify with Billboard rankings, but it is not a strong correlation. For example, Drake scored 100 on Spotify {Popularity and was 5th on the Billboards.</a:t>
            </a:r>
            <a:br>
              <a:rPr lang="en-US" dirty="0"/>
            </a:br>
            <a:endParaRPr lang="en-US" dirty="0"/>
          </a:p>
          <a:p>
            <a:r>
              <a:rPr lang="en-US" dirty="0"/>
              <a:t>Billboard Ranks and Spotify Follower numbers have greater variation than trends in Spotify Popularity</a:t>
            </a:r>
          </a:p>
          <a:p>
            <a:r>
              <a:rPr lang="en-US" dirty="0"/>
              <a:t>For example, we found that Ed Sheeran had the most followers on Spotify with 71,783,101 followers and only ranked 7th on the Billboards. Also, Justin Bieber had 39,214,943 followers (within the top 10 artists ranked by followers), but was 75 on the Billboard charts. </a:t>
            </a:r>
          </a:p>
          <a:p>
            <a:r>
              <a:rPr lang="en-US" dirty="0"/>
              <a:t>Among the top 100 Billboard Artists of 2019, pop and rap artists are highly represented.</a:t>
            </a:r>
          </a:p>
          <a:p>
            <a:r>
              <a:rPr lang="en-US" dirty="0"/>
              <a:t>Music, like other things in popular culture, has unique sub-genres or types as shown in the Spotify genres typology. </a:t>
            </a:r>
          </a:p>
          <a:p>
            <a:endParaRPr lang="en-US" dirty="0"/>
          </a:p>
        </p:txBody>
      </p:sp>
    </p:spTree>
    <p:extLst>
      <p:ext uri="{BB962C8B-B14F-4D97-AF65-F5344CB8AC3E}">
        <p14:creationId xmlns:p14="http://schemas.microsoft.com/office/powerpoint/2010/main" val="180145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682-74F4-4E1A-8A3C-57E3B19C9403}"/>
              </a:ext>
            </a:extLst>
          </p:cNvPr>
          <p:cNvSpPr>
            <a:spLocks noGrp="1"/>
          </p:cNvSpPr>
          <p:nvPr>
            <p:ph type="title"/>
          </p:nvPr>
        </p:nvSpPr>
        <p:spPr>
          <a:xfrm>
            <a:off x="1066800" y="0"/>
            <a:ext cx="10058400" cy="1609344"/>
          </a:xfrm>
        </p:spPr>
        <p:txBody>
          <a:bodyPr/>
          <a:lstStyle/>
          <a:p>
            <a:r>
              <a:rPr lang="en-US" dirty="0"/>
              <a:t>Lessons Learned &amp; FURTHER RESERACH</a:t>
            </a:r>
          </a:p>
        </p:txBody>
      </p:sp>
      <p:sp>
        <p:nvSpPr>
          <p:cNvPr id="3" name="Content Placeholder 2">
            <a:extLst>
              <a:ext uri="{FF2B5EF4-FFF2-40B4-BE49-F238E27FC236}">
                <a16:creationId xmlns:a16="http://schemas.microsoft.com/office/drawing/2014/main" id="{9D65D074-0F5F-46B7-87D4-531C482E38DD}"/>
              </a:ext>
            </a:extLst>
          </p:cNvPr>
          <p:cNvSpPr>
            <a:spLocks noGrp="1"/>
          </p:cNvSpPr>
          <p:nvPr>
            <p:ph idx="1"/>
          </p:nvPr>
        </p:nvSpPr>
        <p:spPr>
          <a:xfrm>
            <a:off x="893384" y="1588167"/>
            <a:ext cx="10624847" cy="5269833"/>
          </a:xfrm>
        </p:spPr>
        <p:txBody>
          <a:bodyPr>
            <a:normAutofit fontScale="92500" lnSpcReduction="10000"/>
          </a:bodyPr>
          <a:lstStyle/>
          <a:p>
            <a:r>
              <a:rPr lang="en-US" sz="2400" dirty="0"/>
              <a:t>As mentioned, the genres parsing was the most difficult task </a:t>
            </a:r>
          </a:p>
          <a:p>
            <a:pPr lvl="1"/>
            <a:r>
              <a:rPr lang="en-US" sz="2400" dirty="0"/>
              <a:t> DO YOUR RESEARCH! , but know when to ask for HELP!</a:t>
            </a:r>
          </a:p>
          <a:p>
            <a:r>
              <a:rPr lang="en-US" sz="2400" dirty="0"/>
              <a:t>Recognizing reversed scales</a:t>
            </a:r>
          </a:p>
          <a:p>
            <a:r>
              <a:rPr lang="en-US" sz="2400" dirty="0"/>
              <a:t>Little details matter when presenting final tables and graphs </a:t>
            </a:r>
          </a:p>
          <a:p>
            <a:pPr lvl="1"/>
            <a:r>
              <a:rPr lang="en-US" sz="2400" dirty="0"/>
              <a:t> Look through documentation for ways to pretty up charts!</a:t>
            </a:r>
          </a:p>
          <a:p>
            <a:endParaRPr lang="en-US" sz="2400" dirty="0"/>
          </a:p>
          <a:p>
            <a:r>
              <a:rPr lang="en-US" sz="2400" b="1" dirty="0"/>
              <a:t>Future research could include: </a:t>
            </a:r>
          </a:p>
          <a:p>
            <a:pPr lvl="1"/>
            <a:r>
              <a:rPr lang="en-US" sz="2400" dirty="0"/>
              <a:t>Further analysis of the genre data by artist</a:t>
            </a:r>
          </a:p>
          <a:p>
            <a:pPr lvl="1"/>
            <a:r>
              <a:rPr lang="en-US" sz="2400" dirty="0"/>
              <a:t>Billboard has additional rankings of artists that could be included for deeper analysis</a:t>
            </a:r>
          </a:p>
          <a:p>
            <a:pPr lvl="1"/>
            <a:r>
              <a:rPr lang="en-US" sz="2400" dirty="0"/>
              <a:t>Could pull in additional Billboard chart information about the songs each artist had within 2019 to compare with Spotify data about that particular song</a:t>
            </a:r>
          </a:p>
          <a:p>
            <a:pPr lvl="2"/>
            <a:r>
              <a:rPr lang="en-US" sz="2400" dirty="0"/>
              <a:t>SO many other variables to describe songs:</a:t>
            </a:r>
          </a:p>
          <a:p>
            <a:pPr marL="1097280" lvl="4" indent="0">
              <a:buNone/>
            </a:pPr>
            <a:r>
              <a:rPr lang="en-US" sz="2400" dirty="0"/>
              <a:t> Danceability, Energy, </a:t>
            </a:r>
            <a:r>
              <a:rPr lang="en-US" sz="2400" dirty="0" err="1"/>
              <a:t>Speechiness</a:t>
            </a:r>
            <a:r>
              <a:rPr lang="en-US" sz="2400" dirty="0"/>
              <a:t>!</a:t>
            </a:r>
          </a:p>
          <a:p>
            <a:pPr lvl="1"/>
            <a:endParaRPr lang="en-US" dirty="0"/>
          </a:p>
        </p:txBody>
      </p:sp>
    </p:spTree>
    <p:extLst>
      <p:ext uri="{BB962C8B-B14F-4D97-AF65-F5344CB8AC3E}">
        <p14:creationId xmlns:p14="http://schemas.microsoft.com/office/powerpoint/2010/main" val="121454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F74B-635F-4E13-8507-9A4564B025B1}"/>
              </a:ext>
            </a:extLst>
          </p:cNvPr>
          <p:cNvSpPr>
            <a:spLocks noGrp="1"/>
          </p:cNvSpPr>
          <p:nvPr>
            <p:ph type="title"/>
          </p:nvPr>
        </p:nvSpPr>
        <p:spPr>
          <a:xfrm>
            <a:off x="563879" y="987535"/>
            <a:ext cx="10058400" cy="4882929"/>
          </a:xfrm>
        </p:spPr>
        <p:txBody>
          <a:bodyPr>
            <a:noAutofit/>
          </a:bodyPr>
          <a:lstStyle/>
          <a:p>
            <a:pPr algn="ctr"/>
            <a:r>
              <a:rPr lang="en-US" sz="6000" dirty="0">
                <a:solidFill>
                  <a:srgbClr val="C00000"/>
                </a:solidFill>
              </a:rPr>
              <a:t>Q &amp; A?</a:t>
            </a:r>
            <a:br>
              <a:rPr lang="en-US" sz="6000" dirty="0">
                <a:solidFill>
                  <a:srgbClr val="C00000"/>
                </a:solidFill>
              </a:rPr>
            </a:br>
            <a:br>
              <a:rPr lang="en-US" sz="6000" dirty="0">
                <a:solidFill>
                  <a:srgbClr val="C00000"/>
                </a:solidFill>
              </a:rPr>
            </a:br>
            <a:br>
              <a:rPr lang="en-US" sz="6000" dirty="0">
                <a:solidFill>
                  <a:srgbClr val="C00000"/>
                </a:solidFill>
              </a:rPr>
            </a:br>
            <a:br>
              <a:rPr lang="en-US" sz="6000" dirty="0">
                <a:solidFill>
                  <a:srgbClr val="C00000"/>
                </a:solidFill>
              </a:rPr>
            </a:br>
            <a:br>
              <a:rPr lang="en-US" sz="6000" dirty="0">
                <a:solidFill>
                  <a:srgbClr val="C00000"/>
                </a:solidFill>
              </a:rPr>
            </a:br>
            <a:br>
              <a:rPr lang="en-US" sz="6000" dirty="0"/>
            </a:br>
            <a:r>
              <a:rPr lang="en-US" sz="6000" dirty="0"/>
              <a:t>Thank You!</a:t>
            </a:r>
          </a:p>
        </p:txBody>
      </p:sp>
      <p:pic>
        <p:nvPicPr>
          <p:cNvPr id="5" name="Picture 4">
            <a:extLst>
              <a:ext uri="{FF2B5EF4-FFF2-40B4-BE49-F238E27FC236}">
                <a16:creationId xmlns:a16="http://schemas.microsoft.com/office/drawing/2014/main" id="{070621EB-01F1-4B81-93EA-2E26E21AA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626" y="2284626"/>
            <a:ext cx="7020905" cy="1838582"/>
          </a:xfrm>
          <a:prstGeom prst="rect">
            <a:avLst/>
          </a:prstGeom>
        </p:spPr>
      </p:pic>
    </p:spTree>
    <p:extLst>
      <p:ext uri="{BB962C8B-B14F-4D97-AF65-F5344CB8AC3E}">
        <p14:creationId xmlns:p14="http://schemas.microsoft.com/office/powerpoint/2010/main" val="324606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D9A4-DC09-42FF-949C-A9EDFE718C70}"/>
              </a:ext>
            </a:extLst>
          </p:cNvPr>
          <p:cNvSpPr>
            <a:spLocks noGrp="1"/>
          </p:cNvSpPr>
          <p:nvPr>
            <p:ph type="title"/>
          </p:nvPr>
        </p:nvSpPr>
        <p:spPr>
          <a:xfrm>
            <a:off x="1066800" y="0"/>
            <a:ext cx="10058400" cy="1609344"/>
          </a:xfrm>
        </p:spPr>
        <p:txBody>
          <a:bodyPr/>
          <a:lstStyle/>
          <a:p>
            <a:pPr algn="ctr"/>
            <a:r>
              <a:rPr lang="en-US" dirty="0">
                <a:solidFill>
                  <a:srgbClr val="C00000"/>
                </a:solidFill>
              </a:rPr>
              <a:t>Project Team 7 Members</a:t>
            </a:r>
          </a:p>
        </p:txBody>
      </p:sp>
      <p:sp>
        <p:nvSpPr>
          <p:cNvPr id="3" name="Content Placeholder 2">
            <a:extLst>
              <a:ext uri="{FF2B5EF4-FFF2-40B4-BE49-F238E27FC236}">
                <a16:creationId xmlns:a16="http://schemas.microsoft.com/office/drawing/2014/main" id="{E79793CA-7BA4-4DE9-9317-09D9CCDC6D9F}"/>
              </a:ext>
            </a:extLst>
          </p:cNvPr>
          <p:cNvSpPr>
            <a:spLocks noGrp="1"/>
          </p:cNvSpPr>
          <p:nvPr>
            <p:ph idx="1"/>
          </p:nvPr>
        </p:nvSpPr>
        <p:spPr>
          <a:xfrm>
            <a:off x="974155" y="1778508"/>
            <a:ext cx="10058400" cy="4050792"/>
          </a:xfrm>
        </p:spPr>
        <p:txBody>
          <a:bodyPr>
            <a:noAutofit/>
          </a:bodyPr>
          <a:lstStyle/>
          <a:p>
            <a:r>
              <a:rPr lang="en-US" sz="5400" dirty="0"/>
              <a:t>Alejandra </a:t>
            </a:r>
            <a:r>
              <a:rPr lang="en-US" sz="5400" dirty="0" err="1"/>
              <a:t>Herbas</a:t>
            </a:r>
            <a:endParaRPr lang="en-US" sz="5400" dirty="0"/>
          </a:p>
          <a:p>
            <a:r>
              <a:rPr lang="en-US" sz="5400" dirty="0"/>
              <a:t>Sam Smith</a:t>
            </a:r>
          </a:p>
          <a:p>
            <a:r>
              <a:rPr lang="en-US" sz="5400" dirty="0"/>
              <a:t>Katherine Kane</a:t>
            </a:r>
          </a:p>
          <a:p>
            <a:r>
              <a:rPr lang="en-US" sz="5400" dirty="0" err="1"/>
              <a:t>Tsegaye</a:t>
            </a:r>
            <a:r>
              <a:rPr lang="en-US" sz="5400" dirty="0"/>
              <a:t> Mirach</a:t>
            </a:r>
          </a:p>
          <a:p>
            <a:r>
              <a:rPr lang="en-US" sz="5400" dirty="0"/>
              <a:t>Valerie </a:t>
            </a:r>
            <a:r>
              <a:rPr lang="en-US" sz="5400" dirty="0" err="1"/>
              <a:t>Dandar</a:t>
            </a:r>
            <a:endParaRPr lang="en-US" sz="5400" dirty="0"/>
          </a:p>
        </p:txBody>
      </p:sp>
      <p:pic>
        <p:nvPicPr>
          <p:cNvPr id="5" name="Picture 4">
            <a:extLst>
              <a:ext uri="{FF2B5EF4-FFF2-40B4-BE49-F238E27FC236}">
                <a16:creationId xmlns:a16="http://schemas.microsoft.com/office/drawing/2014/main" id="{FE084496-17A0-4D36-8DC2-8653B56C0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768" y="2171700"/>
            <a:ext cx="4940493" cy="3148276"/>
          </a:xfrm>
          <a:prstGeom prst="rect">
            <a:avLst/>
          </a:prstGeom>
        </p:spPr>
      </p:pic>
    </p:spTree>
    <p:extLst>
      <p:ext uri="{BB962C8B-B14F-4D97-AF65-F5344CB8AC3E}">
        <p14:creationId xmlns:p14="http://schemas.microsoft.com/office/powerpoint/2010/main" val="109003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764E-DB37-4776-A3ED-0CEA782650AA}"/>
              </a:ext>
            </a:extLst>
          </p:cNvPr>
          <p:cNvSpPr>
            <a:spLocks noGrp="1"/>
          </p:cNvSpPr>
          <p:nvPr>
            <p:ph type="title"/>
          </p:nvPr>
        </p:nvSpPr>
        <p:spPr>
          <a:xfrm>
            <a:off x="1066799" y="0"/>
            <a:ext cx="10058400" cy="1609344"/>
          </a:xfrm>
        </p:spPr>
        <p:txBody>
          <a:bodyPr/>
          <a:lstStyle/>
          <a:p>
            <a:pPr algn="ctr"/>
            <a:r>
              <a:rPr lang="en-US" dirty="0"/>
              <a:t>WHY the Spotify API?</a:t>
            </a:r>
          </a:p>
        </p:txBody>
      </p:sp>
      <p:sp>
        <p:nvSpPr>
          <p:cNvPr id="3" name="Content Placeholder 2">
            <a:extLst>
              <a:ext uri="{FF2B5EF4-FFF2-40B4-BE49-F238E27FC236}">
                <a16:creationId xmlns:a16="http://schemas.microsoft.com/office/drawing/2014/main" id="{0FDFB5FB-23BC-4860-A46D-98E2E1BFAB55}"/>
              </a:ext>
            </a:extLst>
          </p:cNvPr>
          <p:cNvSpPr>
            <a:spLocks noGrp="1"/>
          </p:cNvSpPr>
          <p:nvPr>
            <p:ph idx="1"/>
          </p:nvPr>
        </p:nvSpPr>
        <p:spPr>
          <a:xfrm>
            <a:off x="544188" y="1553369"/>
            <a:ext cx="11103623" cy="4859683"/>
          </a:xfrm>
        </p:spPr>
        <p:txBody>
          <a:bodyPr>
            <a:normAutofit lnSpcReduction="10000"/>
          </a:bodyPr>
          <a:lstStyle/>
          <a:p>
            <a:r>
              <a:rPr lang="en-US" sz="2400" dirty="0"/>
              <a:t>Word on the street… Spotify has a cool API!</a:t>
            </a:r>
          </a:p>
          <a:p>
            <a:r>
              <a:rPr lang="en-US" sz="2400" dirty="0"/>
              <a:t>Spotify, like other music streaming services, is driven by users’ interests in specific artists and their music (Est. 2008)</a:t>
            </a:r>
          </a:p>
          <a:p>
            <a:r>
              <a:rPr lang="en-US" sz="2400" dirty="0"/>
              <a:t>The Billboard Charts set the music industry standards for ranking the popularity of artists and their songs (Est. 1940)</a:t>
            </a:r>
          </a:p>
          <a:p>
            <a:endParaRPr lang="en-US" dirty="0"/>
          </a:p>
          <a:p>
            <a:pPr marL="0" indent="0" algn="ctr">
              <a:buNone/>
            </a:pPr>
            <a:r>
              <a:rPr lang="en-US" sz="3600" dirty="0"/>
              <a:t>MUSIC ACCESS &amp; CONSUMPTION IS CHANGING!</a:t>
            </a:r>
          </a:p>
          <a:p>
            <a:pPr marL="0" indent="0" algn="ctr">
              <a:buNone/>
            </a:pPr>
            <a:endParaRPr lang="en-US" sz="3600" dirty="0"/>
          </a:p>
          <a:p>
            <a:pPr marL="0" indent="0" algn="ctr">
              <a:buNone/>
            </a:pPr>
            <a:r>
              <a:rPr lang="en-US" sz="3600" dirty="0"/>
              <a:t>How do artists’ rankings on the Billboard Charts compare with the popularity of artists in Spotify?</a:t>
            </a:r>
          </a:p>
          <a:p>
            <a:pPr marL="0" indent="0" algn="ctr">
              <a:buNone/>
            </a:pPr>
            <a:endParaRPr lang="en-US" sz="3600" dirty="0"/>
          </a:p>
        </p:txBody>
      </p:sp>
    </p:spTree>
    <p:extLst>
      <p:ext uri="{BB962C8B-B14F-4D97-AF65-F5344CB8AC3E}">
        <p14:creationId xmlns:p14="http://schemas.microsoft.com/office/powerpoint/2010/main" val="251082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E98A-1D2F-46B0-84C5-CCCD30F048D6}"/>
              </a:ext>
            </a:extLst>
          </p:cNvPr>
          <p:cNvSpPr>
            <a:spLocks noGrp="1"/>
          </p:cNvSpPr>
          <p:nvPr>
            <p:ph type="title"/>
          </p:nvPr>
        </p:nvSpPr>
        <p:spPr>
          <a:xfrm>
            <a:off x="936943" y="139685"/>
            <a:ext cx="10058400" cy="1609344"/>
          </a:xfrm>
        </p:spPr>
        <p:txBody>
          <a:bodyPr/>
          <a:lstStyle/>
          <a:p>
            <a:pPr algn="ctr"/>
            <a:r>
              <a:rPr lang="en-US" dirty="0"/>
              <a:t>Defining RESEARCH QUESTIONS</a:t>
            </a:r>
          </a:p>
        </p:txBody>
      </p:sp>
      <p:sp>
        <p:nvSpPr>
          <p:cNvPr id="3" name="Content Placeholder 2">
            <a:extLst>
              <a:ext uri="{FF2B5EF4-FFF2-40B4-BE49-F238E27FC236}">
                <a16:creationId xmlns:a16="http://schemas.microsoft.com/office/drawing/2014/main" id="{DB5F79C6-5ECB-4383-B14D-BF28748DA68F}"/>
              </a:ext>
            </a:extLst>
          </p:cNvPr>
          <p:cNvSpPr>
            <a:spLocks noGrp="1"/>
          </p:cNvSpPr>
          <p:nvPr>
            <p:ph idx="1"/>
          </p:nvPr>
        </p:nvSpPr>
        <p:spPr>
          <a:xfrm>
            <a:off x="1066800" y="1631853"/>
            <a:ext cx="10061448" cy="4540348"/>
          </a:xfrm>
        </p:spPr>
        <p:txBody>
          <a:bodyPr>
            <a:normAutofit/>
          </a:bodyPr>
          <a:lstStyle/>
          <a:p>
            <a:pPr marL="0" indent="0">
              <a:buNone/>
            </a:pPr>
            <a:r>
              <a:rPr lang="en-US" b="1" dirty="0"/>
              <a:t>DATA SOURCES &amp; VARIABLES:</a:t>
            </a:r>
          </a:p>
          <a:p>
            <a:r>
              <a:rPr lang="en-US" dirty="0"/>
              <a:t>2019 Top 100 Artists Charts from Billboard Charts (pulled .csv data source)</a:t>
            </a:r>
          </a:p>
          <a:p>
            <a:pPr lvl="1"/>
            <a:r>
              <a:rPr lang="en-US" dirty="0"/>
              <a:t>Artist name and rank on Billboard Charts</a:t>
            </a:r>
          </a:p>
          <a:p>
            <a:r>
              <a:rPr lang="en-US" dirty="0"/>
              <a:t>Spotify API (pulled API data source)</a:t>
            </a:r>
          </a:p>
          <a:p>
            <a:pPr lvl="1"/>
            <a:r>
              <a:rPr lang="en-US" dirty="0"/>
              <a:t>Artist name, popularity ranking, number of followers, defined genres</a:t>
            </a:r>
          </a:p>
          <a:p>
            <a:pPr marL="274320" lvl="1" indent="0">
              <a:buNone/>
            </a:pPr>
            <a:endParaRPr lang="en-US" dirty="0"/>
          </a:p>
          <a:p>
            <a:pPr marL="0" indent="0">
              <a:buNone/>
            </a:pPr>
            <a:r>
              <a:rPr lang="en-US" b="1" dirty="0"/>
              <a:t>RESEARCH QUESTIONS:</a:t>
            </a:r>
          </a:p>
          <a:p>
            <a:r>
              <a:rPr lang="en-US" dirty="0"/>
              <a:t>How do Billboard rankings compare with popularity rankings in Spotify? Followers?</a:t>
            </a:r>
          </a:p>
          <a:p>
            <a:r>
              <a:rPr lang="en-US" dirty="0"/>
              <a:t>Among the top 100 artists, what are the average popularity rankings and followers as measured through Spotify?</a:t>
            </a:r>
          </a:p>
          <a:p>
            <a:r>
              <a:rPr lang="en-US" dirty="0"/>
              <a:t>What are the most popular musical genres among the top 100 Billboard artists?</a:t>
            </a:r>
          </a:p>
          <a:p>
            <a:endParaRPr lang="en-US" dirty="0"/>
          </a:p>
          <a:p>
            <a:pPr marL="0" indent="0">
              <a:buNone/>
            </a:pPr>
            <a:endParaRPr lang="en-US" dirty="0"/>
          </a:p>
          <a:p>
            <a:pPr marL="0" indent="0">
              <a:buNone/>
            </a:pPr>
            <a:endParaRPr lang="en-US" dirty="0"/>
          </a:p>
          <a:p>
            <a:pPr marL="274320" lvl="1" indent="0">
              <a:buNone/>
            </a:pPr>
            <a:endParaRPr lang="en-US" dirty="0"/>
          </a:p>
        </p:txBody>
      </p:sp>
    </p:spTree>
    <p:extLst>
      <p:ext uri="{BB962C8B-B14F-4D97-AF65-F5344CB8AC3E}">
        <p14:creationId xmlns:p14="http://schemas.microsoft.com/office/powerpoint/2010/main" val="344216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E98A-1D2F-46B0-84C5-CCCD30F048D6}"/>
              </a:ext>
            </a:extLst>
          </p:cNvPr>
          <p:cNvSpPr>
            <a:spLocks noGrp="1"/>
          </p:cNvSpPr>
          <p:nvPr>
            <p:ph type="title"/>
          </p:nvPr>
        </p:nvSpPr>
        <p:spPr>
          <a:xfrm>
            <a:off x="1066800" y="101600"/>
            <a:ext cx="10058400" cy="1609344"/>
          </a:xfrm>
        </p:spPr>
        <p:txBody>
          <a:bodyPr/>
          <a:lstStyle/>
          <a:p>
            <a:pPr algn="ctr"/>
            <a:r>
              <a:rPr lang="en-US" dirty="0"/>
              <a:t>Defining Key Variables</a:t>
            </a:r>
          </a:p>
        </p:txBody>
      </p:sp>
      <p:sp>
        <p:nvSpPr>
          <p:cNvPr id="3" name="Content Placeholder 2">
            <a:extLst>
              <a:ext uri="{FF2B5EF4-FFF2-40B4-BE49-F238E27FC236}">
                <a16:creationId xmlns:a16="http://schemas.microsoft.com/office/drawing/2014/main" id="{DB5F79C6-5ECB-4383-B14D-BF28748DA68F}"/>
              </a:ext>
            </a:extLst>
          </p:cNvPr>
          <p:cNvSpPr>
            <a:spLocks noGrp="1"/>
          </p:cNvSpPr>
          <p:nvPr>
            <p:ph idx="1"/>
          </p:nvPr>
        </p:nvSpPr>
        <p:spPr>
          <a:xfrm>
            <a:off x="819150" y="1854825"/>
            <a:ext cx="10991850" cy="4425696"/>
          </a:xfrm>
        </p:spPr>
        <p:txBody>
          <a:bodyPr>
            <a:noAutofit/>
          </a:bodyPr>
          <a:lstStyle/>
          <a:p>
            <a:pPr marL="0" indent="0">
              <a:buNone/>
            </a:pPr>
            <a:r>
              <a:rPr lang="en-US" sz="2400" b="1" dirty="0"/>
              <a:t>Billboard Charts Top Artists </a:t>
            </a:r>
            <a:r>
              <a:rPr lang="en-US" sz="2400" dirty="0"/>
              <a:t>= Radio Airplay + Sales Data + Streaming Data</a:t>
            </a:r>
          </a:p>
          <a:p>
            <a:pPr marL="0" indent="0">
              <a:buNone/>
            </a:pPr>
            <a:r>
              <a:rPr lang="en-US" sz="2400" dirty="0"/>
              <a:t>Artists receive a ranking of 1 through 100, with 1 as the highest value</a:t>
            </a:r>
          </a:p>
          <a:p>
            <a:pPr marL="0" indent="0">
              <a:buNone/>
            </a:pPr>
            <a:endParaRPr lang="en-US" sz="2400" dirty="0"/>
          </a:p>
          <a:p>
            <a:pPr marL="0" indent="0">
              <a:buNone/>
            </a:pPr>
            <a:r>
              <a:rPr lang="en-US" sz="2400" b="1" dirty="0"/>
              <a:t>Spotify Popularity </a:t>
            </a:r>
            <a:r>
              <a:rPr lang="en-US" sz="2400" dirty="0"/>
              <a:t>= </a:t>
            </a:r>
            <a:r>
              <a:rPr lang="en-US" sz="2400" b="0" i="0" dirty="0">
                <a:solidFill>
                  <a:srgbClr val="000000"/>
                </a:solidFill>
                <a:effectLst/>
              </a:rPr>
              <a:t>The artist’s popularity is calculated from the popularity of all the artist’s tracks. </a:t>
            </a:r>
            <a:r>
              <a:rPr lang="en-US" sz="2400" dirty="0">
                <a:solidFill>
                  <a:srgbClr val="000000"/>
                </a:solidFill>
              </a:rPr>
              <a:t>Artists receive a </a:t>
            </a:r>
            <a:r>
              <a:rPr lang="en-US" sz="2400" b="0" i="0" dirty="0">
                <a:solidFill>
                  <a:srgbClr val="000000"/>
                </a:solidFill>
                <a:effectLst/>
              </a:rPr>
              <a:t>value will be between 0 and 100, with 100 being the most popular. </a:t>
            </a:r>
            <a:endParaRPr lang="en-US" sz="2400" dirty="0"/>
          </a:p>
          <a:p>
            <a:pPr marL="0" indent="0">
              <a:buNone/>
            </a:pPr>
            <a:endParaRPr lang="en-US" sz="2400" dirty="0"/>
          </a:p>
          <a:p>
            <a:pPr marL="0" indent="0">
              <a:buNone/>
            </a:pPr>
            <a:r>
              <a:rPr lang="en-US" sz="2400" b="1" dirty="0">
                <a:solidFill>
                  <a:srgbClr val="202124"/>
                </a:solidFill>
              </a:rPr>
              <a:t>S</a:t>
            </a:r>
            <a:r>
              <a:rPr lang="en-US" sz="2400" b="1" i="0" dirty="0">
                <a:solidFill>
                  <a:srgbClr val="202124"/>
                </a:solidFill>
                <a:effectLst/>
              </a:rPr>
              <a:t>potify Followers =</a:t>
            </a:r>
            <a:r>
              <a:rPr lang="en-US" sz="2400" b="0" i="0" dirty="0">
                <a:solidFill>
                  <a:srgbClr val="202124"/>
                </a:solidFill>
                <a:effectLst/>
              </a:rPr>
              <a:t> </a:t>
            </a:r>
            <a:r>
              <a:rPr lang="en-US" sz="2400" dirty="0">
                <a:solidFill>
                  <a:srgbClr val="202124"/>
                </a:solidFill>
              </a:rPr>
              <a:t>N</a:t>
            </a:r>
            <a:r>
              <a:rPr lang="en-US" sz="2400" b="0" i="0" dirty="0">
                <a:solidFill>
                  <a:srgbClr val="202124"/>
                </a:solidFill>
                <a:effectLst/>
              </a:rPr>
              <a:t>umber of listeners who hit follow or ❤ on your artist profile.  </a:t>
            </a:r>
            <a:endParaRPr lang="en-US" sz="2400" dirty="0"/>
          </a:p>
        </p:txBody>
      </p:sp>
    </p:spTree>
    <p:extLst>
      <p:ext uri="{BB962C8B-B14F-4D97-AF65-F5344CB8AC3E}">
        <p14:creationId xmlns:p14="http://schemas.microsoft.com/office/powerpoint/2010/main" val="216182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764E-DB37-4776-A3ED-0CEA782650AA}"/>
              </a:ext>
            </a:extLst>
          </p:cNvPr>
          <p:cNvSpPr>
            <a:spLocks noGrp="1"/>
          </p:cNvSpPr>
          <p:nvPr>
            <p:ph type="title"/>
          </p:nvPr>
        </p:nvSpPr>
        <p:spPr>
          <a:xfrm>
            <a:off x="877343" y="156915"/>
            <a:ext cx="10058400" cy="1609344"/>
          </a:xfrm>
        </p:spPr>
        <p:txBody>
          <a:bodyPr/>
          <a:lstStyle/>
          <a:p>
            <a:r>
              <a:rPr lang="en-US" dirty="0"/>
              <a:t>Data Cleaning &amp; Development Process</a:t>
            </a:r>
          </a:p>
        </p:txBody>
      </p:sp>
      <p:sp>
        <p:nvSpPr>
          <p:cNvPr id="3" name="Content Placeholder 2">
            <a:extLst>
              <a:ext uri="{FF2B5EF4-FFF2-40B4-BE49-F238E27FC236}">
                <a16:creationId xmlns:a16="http://schemas.microsoft.com/office/drawing/2014/main" id="{0FDFB5FB-23BC-4860-A46D-98E2E1BFAB55}"/>
              </a:ext>
            </a:extLst>
          </p:cNvPr>
          <p:cNvSpPr>
            <a:spLocks noGrp="1"/>
          </p:cNvSpPr>
          <p:nvPr>
            <p:ph idx="1"/>
          </p:nvPr>
        </p:nvSpPr>
        <p:spPr>
          <a:xfrm>
            <a:off x="1161528" y="1526589"/>
            <a:ext cx="9868943" cy="3804822"/>
          </a:xfrm>
        </p:spPr>
        <p:txBody>
          <a:bodyPr>
            <a:normAutofit/>
          </a:bodyPr>
          <a:lstStyle/>
          <a:p>
            <a:r>
              <a:rPr lang="en-US" dirty="0"/>
              <a:t>Reading the documentation! What variables would address our question?</a:t>
            </a:r>
          </a:p>
          <a:p>
            <a:r>
              <a:rPr lang="en-US" dirty="0"/>
              <a:t>Data was joined between CSV file and Spotify API</a:t>
            </a:r>
          </a:p>
          <a:p>
            <a:r>
              <a:rPr lang="en-US" dirty="0"/>
              <a:t>Developers also created a Spotify Library via Python</a:t>
            </a:r>
          </a:p>
          <a:p>
            <a:r>
              <a:rPr lang="en-US" dirty="0"/>
              <a:t>Data cleaning involved converting variables to integers, recodes of rankings, and converting genres string to be counted</a:t>
            </a:r>
          </a:p>
          <a:p>
            <a:r>
              <a:rPr lang="en-US" dirty="0"/>
              <a:t>Used Group By Function and  Plotting &amp; Statistics functions</a:t>
            </a:r>
          </a:p>
          <a:p>
            <a:r>
              <a:rPr lang="en-US" dirty="0"/>
              <a:t>Most challenging analysis involved understanding the genres variable – AST Library (Abstract Syntax Trees) to parse string text (THANKS, DART!)</a:t>
            </a:r>
          </a:p>
        </p:txBody>
      </p:sp>
      <p:pic>
        <p:nvPicPr>
          <p:cNvPr id="7" name="Picture 6">
            <a:extLst>
              <a:ext uri="{FF2B5EF4-FFF2-40B4-BE49-F238E27FC236}">
                <a16:creationId xmlns:a16="http://schemas.microsoft.com/office/drawing/2014/main" id="{22644C62-E795-4096-AD69-B6FFAD619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540" y="4696785"/>
            <a:ext cx="9104006" cy="1794413"/>
          </a:xfrm>
          <a:prstGeom prst="rect">
            <a:avLst/>
          </a:prstGeom>
        </p:spPr>
      </p:pic>
    </p:spTree>
    <p:extLst>
      <p:ext uri="{BB962C8B-B14F-4D97-AF65-F5344CB8AC3E}">
        <p14:creationId xmlns:p14="http://schemas.microsoft.com/office/powerpoint/2010/main" val="166121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14E3-DBF4-4078-B8BE-A187EDAD9D91}"/>
              </a:ext>
            </a:extLst>
          </p:cNvPr>
          <p:cNvSpPr>
            <a:spLocks noGrp="1"/>
          </p:cNvSpPr>
          <p:nvPr>
            <p:ph type="title"/>
          </p:nvPr>
        </p:nvSpPr>
        <p:spPr>
          <a:xfrm>
            <a:off x="-2815389" y="4158274"/>
            <a:ext cx="10058400" cy="1609344"/>
          </a:xfrm>
        </p:spPr>
        <p:txBody>
          <a:bodyPr>
            <a:normAutofit fontScale="90000"/>
          </a:bodyPr>
          <a:lstStyle/>
          <a:p>
            <a:pPr algn="ctr"/>
            <a:r>
              <a:rPr lang="en-US" dirty="0"/>
              <a:t>Using</a:t>
            </a:r>
            <a:br>
              <a:rPr lang="en-US" dirty="0"/>
            </a:br>
            <a:br>
              <a:rPr lang="en-US" dirty="0"/>
            </a:br>
            <a:r>
              <a:rPr lang="en-US" dirty="0"/>
              <a:t>AST</a:t>
            </a:r>
            <a:br>
              <a:rPr lang="en-US" dirty="0"/>
            </a:br>
            <a:r>
              <a:rPr lang="en-US" dirty="0"/>
              <a:t> </a:t>
            </a:r>
            <a:br>
              <a:rPr lang="en-US" dirty="0"/>
            </a:br>
            <a:r>
              <a:rPr lang="en-US" dirty="0"/>
              <a:t>Library</a:t>
            </a:r>
          </a:p>
        </p:txBody>
      </p:sp>
      <p:pic>
        <p:nvPicPr>
          <p:cNvPr id="5" name="Picture 4">
            <a:extLst>
              <a:ext uri="{FF2B5EF4-FFF2-40B4-BE49-F238E27FC236}">
                <a16:creationId xmlns:a16="http://schemas.microsoft.com/office/drawing/2014/main" id="{5BF84FC2-CCA4-4349-A47C-A7B9191B6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206" y="365013"/>
            <a:ext cx="6404657" cy="5113780"/>
          </a:xfrm>
          <a:prstGeom prst="rect">
            <a:avLst/>
          </a:prstGeom>
        </p:spPr>
      </p:pic>
      <p:pic>
        <p:nvPicPr>
          <p:cNvPr id="7" name="Picture 6">
            <a:extLst>
              <a:ext uri="{FF2B5EF4-FFF2-40B4-BE49-F238E27FC236}">
                <a16:creationId xmlns:a16="http://schemas.microsoft.com/office/drawing/2014/main" id="{0A6D1D81-945A-40E9-9F03-F7574D98A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37" y="365013"/>
            <a:ext cx="4027406" cy="1714896"/>
          </a:xfrm>
          <a:prstGeom prst="rect">
            <a:avLst/>
          </a:prstGeom>
        </p:spPr>
      </p:pic>
    </p:spTree>
    <p:extLst>
      <p:ext uri="{BB962C8B-B14F-4D97-AF65-F5344CB8AC3E}">
        <p14:creationId xmlns:p14="http://schemas.microsoft.com/office/powerpoint/2010/main" val="209082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FB6C-0D84-47F1-BDFB-DF7BAFB4C9EF}"/>
              </a:ext>
            </a:extLst>
          </p:cNvPr>
          <p:cNvSpPr>
            <a:spLocks noGrp="1"/>
          </p:cNvSpPr>
          <p:nvPr>
            <p:ph type="title"/>
          </p:nvPr>
        </p:nvSpPr>
        <p:spPr>
          <a:xfrm>
            <a:off x="76200" y="14514"/>
            <a:ext cx="12039600" cy="1694688"/>
          </a:xfrm>
        </p:spPr>
        <p:txBody>
          <a:bodyPr/>
          <a:lstStyle/>
          <a:p>
            <a:pPr algn="ctr"/>
            <a:r>
              <a:rPr lang="en-US" dirty="0"/>
              <a:t>Most popular Genres Among Top 100 Artists</a:t>
            </a:r>
          </a:p>
        </p:txBody>
      </p:sp>
      <p:sp>
        <p:nvSpPr>
          <p:cNvPr id="3" name="Content Placeholder 2">
            <a:extLst>
              <a:ext uri="{FF2B5EF4-FFF2-40B4-BE49-F238E27FC236}">
                <a16:creationId xmlns:a16="http://schemas.microsoft.com/office/drawing/2014/main" id="{21A36BE1-C5C9-4412-9DA4-E98F2AB00C4F}"/>
              </a:ext>
            </a:extLst>
          </p:cNvPr>
          <p:cNvSpPr>
            <a:spLocks noGrp="1"/>
          </p:cNvSpPr>
          <p:nvPr>
            <p:ph idx="1"/>
          </p:nvPr>
        </p:nvSpPr>
        <p:spPr>
          <a:xfrm>
            <a:off x="7315200" y="2121408"/>
            <a:ext cx="3813048" cy="2642617"/>
          </a:xfrm>
        </p:spPr>
        <p:txBody>
          <a:bodyPr>
            <a:normAutofit fontScale="92500" lnSpcReduction="20000"/>
          </a:bodyPr>
          <a:lstStyle/>
          <a:p>
            <a:r>
              <a:rPr lang="en-US" dirty="0"/>
              <a:t>Spotify has so many genres !     (e.g. Atlanta Rap, Dallas Rap, Teen Pop)</a:t>
            </a:r>
          </a:p>
          <a:p>
            <a:r>
              <a:rPr lang="en-US" dirty="0"/>
              <a:t>91 unique combinations of tags amongst 100 artists</a:t>
            </a:r>
          </a:p>
          <a:p>
            <a:r>
              <a:rPr lang="en-US" dirty="0"/>
              <a:t>These are the most popular amongst artists! </a:t>
            </a:r>
          </a:p>
          <a:p>
            <a:r>
              <a:rPr lang="en-US" dirty="0"/>
              <a:t>With more time, we could have recoded and refined these a bit further. </a:t>
            </a:r>
          </a:p>
        </p:txBody>
      </p:sp>
      <p:pic>
        <p:nvPicPr>
          <p:cNvPr id="5" name="Picture 4" descr="Chart, bar chart&#10;&#10;Description automatically generated">
            <a:extLst>
              <a:ext uri="{FF2B5EF4-FFF2-40B4-BE49-F238E27FC236}">
                <a16:creationId xmlns:a16="http://schemas.microsoft.com/office/drawing/2014/main" id="{75AD399C-5BD5-A549-BFC2-BF10D7CE7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94688"/>
            <a:ext cx="6275397" cy="4183598"/>
          </a:xfrm>
          <a:prstGeom prst="rect">
            <a:avLst/>
          </a:prstGeom>
        </p:spPr>
      </p:pic>
    </p:spTree>
    <p:extLst>
      <p:ext uri="{BB962C8B-B14F-4D97-AF65-F5344CB8AC3E}">
        <p14:creationId xmlns:p14="http://schemas.microsoft.com/office/powerpoint/2010/main" val="397290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FB6C-0D84-47F1-BDFB-DF7BAFB4C9EF}"/>
              </a:ext>
            </a:extLst>
          </p:cNvPr>
          <p:cNvSpPr>
            <a:spLocks noGrp="1"/>
          </p:cNvSpPr>
          <p:nvPr>
            <p:ph type="title"/>
          </p:nvPr>
        </p:nvSpPr>
        <p:spPr>
          <a:xfrm>
            <a:off x="795527" y="-320216"/>
            <a:ext cx="10058400" cy="1609344"/>
          </a:xfrm>
        </p:spPr>
        <p:txBody>
          <a:bodyPr/>
          <a:lstStyle/>
          <a:p>
            <a:pPr algn="ctr"/>
            <a:r>
              <a:rPr lang="en-US" dirty="0"/>
              <a:t>Top &amp; BOTTOM TEN Artists of 2019</a:t>
            </a:r>
          </a:p>
        </p:txBody>
      </p:sp>
      <p:sp>
        <p:nvSpPr>
          <p:cNvPr id="7" name="Content Placeholder 2">
            <a:extLst>
              <a:ext uri="{FF2B5EF4-FFF2-40B4-BE49-F238E27FC236}">
                <a16:creationId xmlns:a16="http://schemas.microsoft.com/office/drawing/2014/main" id="{94CA5798-DD62-4A10-B992-A31EA0485578}"/>
              </a:ext>
            </a:extLst>
          </p:cNvPr>
          <p:cNvSpPr>
            <a:spLocks noGrp="1"/>
          </p:cNvSpPr>
          <p:nvPr>
            <p:ph idx="1"/>
          </p:nvPr>
        </p:nvSpPr>
        <p:spPr>
          <a:xfrm>
            <a:off x="958717" y="911002"/>
            <a:ext cx="10043112" cy="1264919"/>
          </a:xfrm>
        </p:spPr>
        <p:txBody>
          <a:bodyPr>
            <a:normAutofit fontScale="92500"/>
          </a:bodyPr>
          <a:lstStyle/>
          <a:p>
            <a:r>
              <a:rPr lang="en-US" sz="2400" dirty="0"/>
              <a:t>Mean Spotify follower count across 100 artists =11,254,196 (Range 161,775 -71,783,101)</a:t>
            </a:r>
          </a:p>
          <a:p>
            <a:r>
              <a:rPr lang="en-US" sz="2400" dirty="0"/>
              <a:t>Mean Spotify popularity ranking across 100 artists = 86.6 (Range 71-100)</a:t>
            </a:r>
            <a:endParaRPr lang="en-US" sz="3600" dirty="0"/>
          </a:p>
        </p:txBody>
      </p:sp>
      <p:pic>
        <p:nvPicPr>
          <p:cNvPr id="9" name="Picture 8">
            <a:extLst>
              <a:ext uri="{FF2B5EF4-FFF2-40B4-BE49-F238E27FC236}">
                <a16:creationId xmlns:a16="http://schemas.microsoft.com/office/drawing/2014/main" id="{F0F64E17-C93B-46FB-9D6D-3F8612779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781" y="2175921"/>
            <a:ext cx="3607263" cy="4682079"/>
          </a:xfrm>
          <a:prstGeom prst="rect">
            <a:avLst/>
          </a:prstGeom>
        </p:spPr>
      </p:pic>
      <p:pic>
        <p:nvPicPr>
          <p:cNvPr id="11" name="Picture 10">
            <a:extLst>
              <a:ext uri="{FF2B5EF4-FFF2-40B4-BE49-F238E27FC236}">
                <a16:creationId xmlns:a16="http://schemas.microsoft.com/office/drawing/2014/main" id="{50B05D34-63ED-443E-8483-471FC7124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75921"/>
            <a:ext cx="2979504" cy="4682079"/>
          </a:xfrm>
          <a:prstGeom prst="rect">
            <a:avLst/>
          </a:prstGeom>
        </p:spPr>
      </p:pic>
      <p:sp>
        <p:nvSpPr>
          <p:cNvPr id="12" name="Arrow: Down 11">
            <a:extLst>
              <a:ext uri="{FF2B5EF4-FFF2-40B4-BE49-F238E27FC236}">
                <a16:creationId xmlns:a16="http://schemas.microsoft.com/office/drawing/2014/main" id="{8F6E036B-6E29-4AC6-90F6-DBE5F699E76C}"/>
              </a:ext>
            </a:extLst>
          </p:cNvPr>
          <p:cNvSpPr/>
          <p:nvPr/>
        </p:nvSpPr>
        <p:spPr>
          <a:xfrm rot="10800000">
            <a:off x="211956" y="2684588"/>
            <a:ext cx="746760" cy="204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D87EF1D6-3738-4955-9231-3272BDA9C64A}"/>
              </a:ext>
            </a:extLst>
          </p:cNvPr>
          <p:cNvSpPr/>
          <p:nvPr/>
        </p:nvSpPr>
        <p:spPr>
          <a:xfrm>
            <a:off x="8670156" y="4616843"/>
            <a:ext cx="746760" cy="204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918441D2-8460-4C3D-B154-F94B73CF40B9}"/>
              </a:ext>
            </a:extLst>
          </p:cNvPr>
          <p:cNvSpPr txBox="1">
            <a:spLocks/>
          </p:cNvSpPr>
          <p:nvPr/>
        </p:nvSpPr>
        <p:spPr>
          <a:xfrm>
            <a:off x="3903128" y="2520346"/>
            <a:ext cx="3886081" cy="389569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TOP TEN ARTISTS:</a:t>
            </a:r>
          </a:p>
          <a:p>
            <a:r>
              <a:rPr lang="en-US" dirty="0"/>
              <a:t>Mean Popularity=93.5 (79-100)</a:t>
            </a:r>
          </a:p>
          <a:p>
            <a:r>
              <a:rPr lang="en-US" dirty="0"/>
              <a:t>Mean Followers=31,505,637 </a:t>
            </a:r>
          </a:p>
          <a:p>
            <a:pPr marL="0" indent="0">
              <a:buNone/>
            </a:pPr>
            <a:br>
              <a:rPr lang="en-US" dirty="0"/>
            </a:br>
            <a:br>
              <a:rPr lang="en-US" dirty="0"/>
            </a:br>
            <a:r>
              <a:rPr lang="en-US" dirty="0"/>
              <a:t>BOTTOM TEN ARTISTS:</a:t>
            </a:r>
          </a:p>
          <a:p>
            <a:r>
              <a:rPr lang="en-US" dirty="0"/>
              <a:t>Mean Popularity=84.5 (71-96)</a:t>
            </a:r>
          </a:p>
          <a:p>
            <a:r>
              <a:rPr lang="en-US" dirty="0"/>
              <a:t>Mean Followers=7,471,609</a:t>
            </a:r>
          </a:p>
        </p:txBody>
      </p:sp>
      <p:sp>
        <p:nvSpPr>
          <p:cNvPr id="14" name="Oval 13">
            <a:extLst>
              <a:ext uri="{FF2B5EF4-FFF2-40B4-BE49-F238E27FC236}">
                <a16:creationId xmlns:a16="http://schemas.microsoft.com/office/drawing/2014/main" id="{878A4809-66BE-4A59-88A1-1896C92114A0}"/>
              </a:ext>
            </a:extLst>
          </p:cNvPr>
          <p:cNvSpPr/>
          <p:nvPr/>
        </p:nvSpPr>
        <p:spPr>
          <a:xfrm>
            <a:off x="1995221" y="4227225"/>
            <a:ext cx="1010394" cy="461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02BE1E6-8AD8-411F-9C3F-25FD7D464568}"/>
              </a:ext>
            </a:extLst>
          </p:cNvPr>
          <p:cNvSpPr/>
          <p:nvPr/>
        </p:nvSpPr>
        <p:spPr>
          <a:xfrm>
            <a:off x="1676399" y="5013083"/>
            <a:ext cx="1229953" cy="473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CB004C8-C57E-493A-A515-8D35810138AF}"/>
              </a:ext>
            </a:extLst>
          </p:cNvPr>
          <p:cNvSpPr/>
          <p:nvPr/>
        </p:nvSpPr>
        <p:spPr>
          <a:xfrm>
            <a:off x="10332719" y="5163729"/>
            <a:ext cx="1647325" cy="473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711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317</TotalTime>
  <Words>1176</Words>
  <Application>Microsoft Macintosh PowerPoint</Application>
  <PresentationFormat>Widescreen</PresentationFormat>
  <Paragraphs>99</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Helvetica Neue</vt:lpstr>
      <vt:lpstr>Rockwell</vt:lpstr>
      <vt:lpstr>Rockwell Condensed</vt:lpstr>
      <vt:lpstr>Wingdings</vt:lpstr>
      <vt:lpstr>Wood Type</vt:lpstr>
      <vt:lpstr> Kickin’ It Old School</vt:lpstr>
      <vt:lpstr>Project Team 7 Members</vt:lpstr>
      <vt:lpstr>WHY the Spotify API?</vt:lpstr>
      <vt:lpstr>Defining RESEARCH QUESTIONS</vt:lpstr>
      <vt:lpstr>Defining Key Variables</vt:lpstr>
      <vt:lpstr>Data Cleaning &amp; Development Process</vt:lpstr>
      <vt:lpstr>Using  AST   Library</vt:lpstr>
      <vt:lpstr>Most popular Genres Among Top 100 Artists</vt:lpstr>
      <vt:lpstr>Top &amp; BOTTOM TEN Artists of 2019</vt:lpstr>
      <vt:lpstr>Billboard Rank Vs. Spotify Popularity</vt:lpstr>
      <vt:lpstr> Billboard Rank Vs. Spotify Followers</vt:lpstr>
      <vt:lpstr>Key Takeaways</vt:lpstr>
      <vt:lpstr>Lessons Learned &amp; FURTHER RESERACH</vt:lpstr>
      <vt:lpstr>Q &amp; A?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Team 7</dc:title>
  <dc:creator>Valerie</dc:creator>
  <cp:lastModifiedBy>Katherine Kane</cp:lastModifiedBy>
  <cp:revision>41</cp:revision>
  <dcterms:created xsi:type="dcterms:W3CDTF">2020-11-10T23:04:15Z</dcterms:created>
  <dcterms:modified xsi:type="dcterms:W3CDTF">2020-11-14T02:25:22Z</dcterms:modified>
</cp:coreProperties>
</file>