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39e15da76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39e15da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39e15da76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39e15da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9e15da76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9e15da7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9e15da76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9e15da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39e15da76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39e15da7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39e15da76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39e15da7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39e15da76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39e15da7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39e15da76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39e15da7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39e15da76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39e15da7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39e15da76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39e15da7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39e15da76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39e15da7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39e15da76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39e15da7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39e15da76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39e15da7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39e15da76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39e15da7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39e15da76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39e15da7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9e15da76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39e15da7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39e15da7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39e15da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39e15da7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39e15da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9e15da76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39e15da7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9e15da7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9e15da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Katherinebpriet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mt="92000"/>
          </a:blip>
          <a:stretch>
            <a:fillRect/>
          </a:stretch>
        </p:blipFill>
        <p:spPr>
          <a:xfrm>
            <a:off x="0" y="5508"/>
            <a:ext cx="9143999" cy="5132484"/>
          </a:xfrm>
          <a:prstGeom prst="rect">
            <a:avLst/>
          </a:prstGeom>
          <a:noFill/>
          <a:ln>
            <a:noFill/>
          </a:ln>
        </p:spPr>
      </p:pic>
      <p:sp>
        <p:nvSpPr>
          <p:cNvPr id="60" name="Google Shape;60;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Heart Failure Prediction</a:t>
            </a:r>
            <a:endParaRPr b="1"/>
          </a:p>
        </p:txBody>
      </p:sp>
      <p:sp>
        <p:nvSpPr>
          <p:cNvPr id="61" name="Google Shape;61;p13"/>
          <p:cNvSpPr txBox="1"/>
          <p:nvPr>
            <p:ph idx="1" type="subTitle"/>
          </p:nvPr>
        </p:nvSpPr>
        <p:spPr>
          <a:xfrm>
            <a:off x="671250" y="305455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March 9, 2022</a:t>
            </a:r>
            <a:endParaRPr b="1">
              <a:solidFill>
                <a:schemeClr val="dk1"/>
              </a:solidFill>
            </a:endParaRPr>
          </a:p>
          <a:p>
            <a:pPr indent="0" lvl="0" marL="0" rtl="0" algn="ctr">
              <a:spcBef>
                <a:spcPts val="0"/>
              </a:spcBef>
              <a:spcAft>
                <a:spcPts val="0"/>
              </a:spcAft>
              <a:buNone/>
            </a:pPr>
            <a:r>
              <a:rPr b="1" lang="en" sz="1000">
                <a:solidFill>
                  <a:schemeClr val="dk1"/>
                </a:solidFill>
              </a:rPr>
              <a:t>Katherine Prieto</a:t>
            </a:r>
            <a:endParaRPr b="1" sz="1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22"/>
          <p:cNvPicPr preferRelativeResize="0"/>
          <p:nvPr/>
        </p:nvPicPr>
        <p:blipFill>
          <a:blip r:embed="rId3">
            <a:alphaModFix/>
          </a:blip>
          <a:stretch>
            <a:fillRect/>
          </a:stretch>
        </p:blipFill>
        <p:spPr>
          <a:xfrm>
            <a:off x="1057018" y="0"/>
            <a:ext cx="702996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Cleaning up the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0" y="1091725"/>
            <a:ext cx="9143999" cy="296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5"/>
          <p:cNvPicPr preferRelativeResize="0"/>
          <p:nvPr/>
        </p:nvPicPr>
        <p:blipFill>
          <a:blip r:embed="rId3">
            <a:alphaModFix/>
          </a:blip>
          <a:stretch>
            <a:fillRect/>
          </a:stretch>
        </p:blipFill>
        <p:spPr>
          <a:xfrm>
            <a:off x="20725" y="569928"/>
            <a:ext cx="9144001" cy="877045"/>
          </a:xfrm>
          <a:prstGeom prst="rect">
            <a:avLst/>
          </a:prstGeom>
          <a:noFill/>
          <a:ln>
            <a:noFill/>
          </a:ln>
        </p:spPr>
      </p:pic>
      <p:pic>
        <p:nvPicPr>
          <p:cNvPr id="143" name="Google Shape;143;p25"/>
          <p:cNvPicPr preferRelativeResize="0"/>
          <p:nvPr/>
        </p:nvPicPr>
        <p:blipFill>
          <a:blip r:embed="rId4">
            <a:alphaModFix/>
          </a:blip>
          <a:stretch>
            <a:fillRect/>
          </a:stretch>
        </p:blipFill>
        <p:spPr>
          <a:xfrm>
            <a:off x="0" y="2145685"/>
            <a:ext cx="9143999" cy="852129"/>
          </a:xfrm>
          <a:prstGeom prst="rect">
            <a:avLst/>
          </a:prstGeom>
          <a:noFill/>
          <a:ln>
            <a:noFill/>
          </a:ln>
        </p:spPr>
      </p:pic>
      <p:pic>
        <p:nvPicPr>
          <p:cNvPr id="144" name="Google Shape;144;p25"/>
          <p:cNvPicPr preferRelativeResize="0"/>
          <p:nvPr/>
        </p:nvPicPr>
        <p:blipFill>
          <a:blip r:embed="rId5">
            <a:alphaModFix/>
          </a:blip>
          <a:stretch>
            <a:fillRect/>
          </a:stretch>
        </p:blipFill>
        <p:spPr>
          <a:xfrm>
            <a:off x="0" y="3635119"/>
            <a:ext cx="9143999" cy="8841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Building Our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ph type="title"/>
          </p:nvPr>
        </p:nvSpPr>
        <p:spPr>
          <a:xfrm>
            <a:off x="645900" y="173700"/>
            <a:ext cx="7852200" cy="60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Logistic Regression</a:t>
            </a:r>
            <a:endParaRPr sz="2500"/>
          </a:p>
        </p:txBody>
      </p:sp>
      <p:pic>
        <p:nvPicPr>
          <p:cNvPr id="157" name="Google Shape;157;p27"/>
          <p:cNvPicPr preferRelativeResize="0"/>
          <p:nvPr/>
        </p:nvPicPr>
        <p:blipFill>
          <a:blip r:embed="rId3">
            <a:alphaModFix/>
          </a:blip>
          <a:stretch>
            <a:fillRect/>
          </a:stretch>
        </p:blipFill>
        <p:spPr>
          <a:xfrm>
            <a:off x="20725" y="678649"/>
            <a:ext cx="9144000" cy="350751"/>
          </a:xfrm>
          <a:prstGeom prst="rect">
            <a:avLst/>
          </a:prstGeom>
          <a:noFill/>
          <a:ln>
            <a:noFill/>
          </a:ln>
        </p:spPr>
      </p:pic>
      <p:pic>
        <p:nvPicPr>
          <p:cNvPr id="158" name="Google Shape;158;p27"/>
          <p:cNvPicPr preferRelativeResize="0"/>
          <p:nvPr/>
        </p:nvPicPr>
        <p:blipFill>
          <a:blip r:embed="rId4">
            <a:alphaModFix/>
          </a:blip>
          <a:stretch>
            <a:fillRect/>
          </a:stretch>
        </p:blipFill>
        <p:spPr>
          <a:xfrm>
            <a:off x="1360675" y="1084200"/>
            <a:ext cx="6012901" cy="400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8"/>
          <p:cNvPicPr preferRelativeResize="0"/>
          <p:nvPr/>
        </p:nvPicPr>
        <p:blipFill>
          <a:blip r:embed="rId3">
            <a:alphaModFix/>
          </a:blip>
          <a:stretch>
            <a:fillRect/>
          </a:stretch>
        </p:blipFill>
        <p:spPr>
          <a:xfrm>
            <a:off x="109606" y="0"/>
            <a:ext cx="2096487" cy="5143500"/>
          </a:xfrm>
          <a:prstGeom prst="rect">
            <a:avLst/>
          </a:prstGeom>
          <a:noFill/>
          <a:ln>
            <a:noFill/>
          </a:ln>
        </p:spPr>
      </p:pic>
      <p:pic>
        <p:nvPicPr>
          <p:cNvPr id="165" name="Google Shape;165;p28"/>
          <p:cNvPicPr preferRelativeResize="0"/>
          <p:nvPr/>
        </p:nvPicPr>
        <p:blipFill rotWithShape="1">
          <a:blip r:embed="rId4">
            <a:alphaModFix/>
          </a:blip>
          <a:srcRect b="0" l="0" r="25931" t="0"/>
          <a:stretch/>
        </p:blipFill>
        <p:spPr>
          <a:xfrm>
            <a:off x="2358500" y="1089600"/>
            <a:ext cx="6772950" cy="296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9"/>
          <p:cNvPicPr preferRelativeResize="0"/>
          <p:nvPr/>
        </p:nvPicPr>
        <p:blipFill>
          <a:blip r:embed="rId3">
            <a:alphaModFix/>
          </a:blip>
          <a:stretch>
            <a:fillRect/>
          </a:stretch>
        </p:blipFill>
        <p:spPr>
          <a:xfrm>
            <a:off x="0" y="1227772"/>
            <a:ext cx="9143999" cy="26879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txBox="1"/>
          <p:nvPr>
            <p:ph type="title"/>
          </p:nvPr>
        </p:nvSpPr>
        <p:spPr>
          <a:xfrm>
            <a:off x="645900" y="173700"/>
            <a:ext cx="7852200" cy="60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K nearest neighbors</a:t>
            </a:r>
            <a:endParaRPr sz="2500"/>
          </a:p>
        </p:txBody>
      </p:sp>
      <p:pic>
        <p:nvPicPr>
          <p:cNvPr id="178" name="Google Shape;178;p30"/>
          <p:cNvPicPr preferRelativeResize="0"/>
          <p:nvPr/>
        </p:nvPicPr>
        <p:blipFill>
          <a:blip r:embed="rId3">
            <a:alphaModFix/>
          </a:blip>
          <a:stretch>
            <a:fillRect/>
          </a:stretch>
        </p:blipFill>
        <p:spPr>
          <a:xfrm>
            <a:off x="0" y="1039622"/>
            <a:ext cx="9144000" cy="30642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31"/>
          <p:cNvPicPr preferRelativeResize="0"/>
          <p:nvPr/>
        </p:nvPicPr>
        <p:blipFill>
          <a:blip r:embed="rId3">
            <a:alphaModFix/>
          </a:blip>
          <a:stretch>
            <a:fillRect/>
          </a:stretch>
        </p:blipFill>
        <p:spPr>
          <a:xfrm>
            <a:off x="0" y="682660"/>
            <a:ext cx="9143999" cy="37781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Introduction/Problem Statement</a:t>
            </a:r>
            <a:endParaRPr b="1"/>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Congestive heart failure is the most common diagnosis in the United States. Currently, more than 5 million people in the US have congestive heart failure. This number is only projected to increase as our population continues to expand and it is said that one in nine deaths is caused by heart failure. </a:t>
            </a:r>
            <a:endParaRPr sz="3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32"/>
          <p:cNvPicPr preferRelativeResize="0"/>
          <p:nvPr/>
        </p:nvPicPr>
        <p:blipFill>
          <a:blip r:embed="rId3">
            <a:alphaModFix/>
          </a:blip>
          <a:stretch>
            <a:fillRect/>
          </a:stretch>
        </p:blipFill>
        <p:spPr>
          <a:xfrm>
            <a:off x="0" y="1152284"/>
            <a:ext cx="9144000" cy="28389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33"/>
          <p:cNvPicPr preferRelativeResize="0"/>
          <p:nvPr/>
        </p:nvPicPr>
        <p:blipFill rotWithShape="1">
          <a:blip r:embed="rId3">
            <a:alphaModFix amt="30000"/>
          </a:blip>
          <a:srcRect b="4579" l="0" r="0" t="-779"/>
          <a:stretch/>
        </p:blipFill>
        <p:spPr>
          <a:xfrm>
            <a:off x="115325" y="0"/>
            <a:ext cx="8964049" cy="5969800"/>
          </a:xfrm>
          <a:prstGeom prst="rect">
            <a:avLst/>
          </a:prstGeom>
          <a:noFill/>
          <a:ln>
            <a:noFill/>
          </a:ln>
        </p:spPr>
      </p:pic>
      <p:sp>
        <p:nvSpPr>
          <p:cNvPr id="197" name="Google Shape;197;p3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We want to be able to </a:t>
            </a:r>
            <a:r>
              <a:rPr lang="en" sz="2100">
                <a:solidFill>
                  <a:schemeClr val="dk1"/>
                </a:solidFill>
              </a:rPr>
              <a:t>predict</a:t>
            </a:r>
            <a:r>
              <a:rPr lang="en" sz="2100">
                <a:solidFill>
                  <a:schemeClr val="dk1"/>
                </a:solidFill>
              </a:rPr>
              <a:t> whether a patient has heart failure or not with a certain level of accuracy. This will ultimately aid the healthcare field because having a minimized </a:t>
            </a:r>
            <a:r>
              <a:rPr lang="en" sz="2100">
                <a:solidFill>
                  <a:schemeClr val="dk1"/>
                </a:solidFill>
              </a:rPr>
              <a:t>feature</a:t>
            </a:r>
            <a:r>
              <a:rPr lang="en" sz="2100">
                <a:solidFill>
                  <a:schemeClr val="dk1"/>
                </a:solidFill>
              </a:rPr>
              <a:t> set to </a:t>
            </a:r>
            <a:r>
              <a:rPr lang="en" sz="2100">
                <a:solidFill>
                  <a:schemeClr val="dk1"/>
                </a:solidFill>
              </a:rPr>
              <a:t>predict</a:t>
            </a:r>
            <a:r>
              <a:rPr lang="en" sz="2100">
                <a:solidFill>
                  <a:schemeClr val="dk1"/>
                </a:solidFill>
              </a:rPr>
              <a:t> heart failure cuts down on examination/testing costs for clinics. Congestive heart failure is the most common health issue in the U.S. With the pandemic </a:t>
            </a:r>
            <a:r>
              <a:rPr lang="en" sz="2100">
                <a:solidFill>
                  <a:schemeClr val="dk1"/>
                </a:solidFill>
              </a:rPr>
              <a:t>continuing</a:t>
            </a:r>
            <a:r>
              <a:rPr lang="en" sz="2100">
                <a:solidFill>
                  <a:schemeClr val="dk1"/>
                </a:solidFill>
              </a:rPr>
              <a:t> to spiral in infection rates, and more and more employers opting for a work from home model, increases in congestive heart failure is only expected to increase.</a:t>
            </a:r>
            <a:endParaRPr sz="2800">
              <a:solidFill>
                <a:schemeClr val="dk1"/>
              </a:solidFill>
            </a:endParaRPr>
          </a:p>
        </p:txBody>
      </p:sp>
      <p:sp>
        <p:nvSpPr>
          <p:cNvPr id="204" name="Google Shape;204;p34"/>
          <p:cNvSpPr txBox="1"/>
          <p:nvPr>
            <p:ph type="title"/>
          </p:nvPr>
        </p:nvSpPr>
        <p:spPr>
          <a:xfrm>
            <a:off x="666625" y="291475"/>
            <a:ext cx="78522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thoughts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Comparing both models, I would opt to use the logistic regression model in predicting whether or not an individual has heart failure or not. The model’s results show high accuracy rates in </a:t>
            </a:r>
            <a:r>
              <a:rPr lang="en" sz="2400">
                <a:solidFill>
                  <a:schemeClr val="dk1"/>
                </a:solidFill>
              </a:rPr>
              <a:t>predictability</a:t>
            </a:r>
            <a:r>
              <a:rPr lang="en" sz="2400">
                <a:solidFill>
                  <a:schemeClr val="dk1"/>
                </a:solidFill>
              </a:rPr>
              <a:t> and although the model has a lower ROC score, the trade off to </a:t>
            </a:r>
            <a:r>
              <a:rPr lang="en" sz="2400">
                <a:solidFill>
                  <a:schemeClr val="dk1"/>
                </a:solidFill>
              </a:rPr>
              <a:t>roughly</a:t>
            </a:r>
            <a:r>
              <a:rPr lang="en" sz="2400">
                <a:solidFill>
                  <a:schemeClr val="dk1"/>
                </a:solidFill>
              </a:rPr>
              <a:t> a 10% increase in the precision score is reasonable in my opinion. </a:t>
            </a:r>
            <a:endParaRPr sz="3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Going back to our </a:t>
            </a:r>
            <a:r>
              <a:rPr lang="en" sz="2200">
                <a:solidFill>
                  <a:schemeClr val="dk1"/>
                </a:solidFill>
              </a:rPr>
              <a:t>condensed</a:t>
            </a:r>
            <a:r>
              <a:rPr lang="en" sz="2200">
                <a:solidFill>
                  <a:schemeClr val="dk1"/>
                </a:solidFill>
              </a:rPr>
              <a:t> feature set all we need is age, blood pressure, cholesterol, blood sugar levels, heart rate, sex, chest pain type, and the electrocardiogram to be able to predict the </a:t>
            </a:r>
            <a:r>
              <a:rPr lang="en" sz="2200">
                <a:solidFill>
                  <a:schemeClr val="dk1"/>
                </a:solidFill>
              </a:rPr>
              <a:t>presence</a:t>
            </a:r>
            <a:r>
              <a:rPr lang="en" sz="2200">
                <a:solidFill>
                  <a:schemeClr val="dk1"/>
                </a:solidFill>
              </a:rPr>
              <a:t> of heart failure with a ~94% level of accuracy. This will ultimately aide in testing because on average uninsured patients pay roughly $5,000 for the cardiovascular stress test analysis. I’m assuming in California the average should be much higher. Our results in our model show promising results within the field of </a:t>
            </a:r>
            <a:r>
              <a:rPr lang="en" sz="2200">
                <a:solidFill>
                  <a:schemeClr val="dk1"/>
                </a:solidFill>
              </a:rPr>
              <a:t>obtaining</a:t>
            </a:r>
            <a:r>
              <a:rPr lang="en" sz="2200">
                <a:solidFill>
                  <a:schemeClr val="dk1"/>
                </a:solidFill>
              </a:rPr>
              <a:t> 7 to 8 </a:t>
            </a:r>
            <a:r>
              <a:rPr lang="en" sz="2200">
                <a:solidFill>
                  <a:schemeClr val="dk1"/>
                </a:solidFill>
              </a:rPr>
              <a:t>characteristics</a:t>
            </a:r>
            <a:r>
              <a:rPr lang="en" sz="2200">
                <a:solidFill>
                  <a:schemeClr val="dk1"/>
                </a:solidFill>
              </a:rPr>
              <a:t> of every patient to be able to predict whether or not they have heart failure.</a:t>
            </a:r>
            <a:endParaRPr sz="29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txBox="1"/>
          <p:nvPr>
            <p:ph idx="1" type="body"/>
          </p:nvPr>
        </p:nvSpPr>
        <p:spPr>
          <a:xfrm>
            <a:off x="311700" y="2199725"/>
            <a:ext cx="8520600" cy="208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Github: </a:t>
            </a:r>
            <a:r>
              <a:rPr b="1" lang="en" sz="3200" u="sng">
                <a:solidFill>
                  <a:schemeClr val="hlink"/>
                </a:solidFill>
                <a:hlinkClick r:id="rId3"/>
              </a:rPr>
              <a:t>https://github.com/Katherinebprieto</a:t>
            </a:r>
            <a:endParaRPr b="1" sz="3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That being said, the focus of our study revolves around the question of, can we build a model that can help us determine that given a certain feature set will a patient be diagnosed with myocardial infarction? Our study will focus on specific features like the age of the patient, blood pressure, and sex to predict whether or not a patient will experience heart failure. </a:t>
            </a:r>
            <a:endParaRPr sz="3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mt="40000"/>
          </a:blip>
          <a:stretch>
            <a:fillRect/>
          </a:stretch>
        </p:blipFill>
        <p:spPr>
          <a:xfrm>
            <a:off x="20725" y="-147562"/>
            <a:ext cx="9144000" cy="5438626"/>
          </a:xfrm>
          <a:prstGeom prst="rect">
            <a:avLst/>
          </a:prstGeom>
          <a:noFill/>
          <a:ln>
            <a:noFill/>
          </a:ln>
        </p:spPr>
      </p:pic>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Background</a:t>
            </a:r>
            <a:endParaRPr b="1"/>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Congestive heart failure happens when the heart doesn’t pump blood effectively to the heart as it normally should. There is a common misconception that heart failure means it is about to stop working altogether. In general, heart failure means that the muscle gradually has become less able to contract to provide enough blood to exit the heart. This results in a blockage as the heart is getting blood pumped in faster than it can pump out -- hence congestion.</a:t>
            </a:r>
            <a:endParaRPr sz="3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p:nvPr/>
        </p:nvSpPr>
        <p:spPr>
          <a:xfrm>
            <a:off x="0" y="0"/>
            <a:ext cx="4572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ph idx="2" type="body"/>
          </p:nvPr>
        </p:nvSpPr>
        <p:spPr>
          <a:xfrm>
            <a:off x="367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chemeClr val="dk1"/>
                </a:solidFill>
              </a:rPr>
              <a:t>The following dataset was obtained by the UC Irvine Machine Learning Repository. The dataset contains a total of 76 attributes from the </a:t>
            </a:r>
            <a:r>
              <a:rPr lang="en">
                <a:solidFill>
                  <a:schemeClr val="dk1"/>
                </a:solidFill>
              </a:rPr>
              <a:t>Cleveland</a:t>
            </a:r>
            <a:r>
              <a:rPr lang="en">
                <a:solidFill>
                  <a:schemeClr val="dk1"/>
                </a:solidFill>
              </a:rPr>
              <a:t> database that aims to predict the </a:t>
            </a:r>
            <a:r>
              <a:rPr lang="en">
                <a:solidFill>
                  <a:schemeClr val="dk1"/>
                </a:solidFill>
              </a:rPr>
              <a:t>presence</a:t>
            </a:r>
            <a:r>
              <a:rPr lang="en">
                <a:solidFill>
                  <a:schemeClr val="dk1"/>
                </a:solidFill>
              </a:rPr>
              <a:t> of heart disease in patients. We narrow down our attributes to 12 and perform exploratory analysis on the following variables. </a:t>
            </a:r>
            <a:endParaRPr>
              <a:solidFill>
                <a:schemeClr val="dk1"/>
              </a:solidFill>
            </a:endParaRPr>
          </a:p>
        </p:txBody>
      </p:sp>
      <p:pic>
        <p:nvPicPr>
          <p:cNvPr id="96" name="Google Shape;96;p18"/>
          <p:cNvPicPr preferRelativeResize="0"/>
          <p:nvPr/>
        </p:nvPicPr>
        <p:blipFill>
          <a:blip r:embed="rId3">
            <a:alphaModFix/>
          </a:blip>
          <a:stretch>
            <a:fillRect/>
          </a:stretch>
        </p:blipFill>
        <p:spPr>
          <a:xfrm>
            <a:off x="4629550" y="1609763"/>
            <a:ext cx="4399800" cy="1923975"/>
          </a:xfrm>
          <a:prstGeom prst="rect">
            <a:avLst/>
          </a:prstGeom>
          <a:noFill/>
          <a:ln>
            <a:noFill/>
          </a:ln>
        </p:spPr>
      </p:pic>
      <p:sp>
        <p:nvSpPr>
          <p:cNvPr id="97" name="Google Shape;97;p18"/>
          <p:cNvSpPr txBox="1"/>
          <p:nvPr/>
        </p:nvSpPr>
        <p:spPr>
          <a:xfrm>
            <a:off x="6323975" y="2571750"/>
            <a:ext cx="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98" name="Google Shape;98;p18"/>
          <p:cNvSpPr/>
          <p:nvPr/>
        </p:nvSpPr>
        <p:spPr>
          <a:xfrm>
            <a:off x="4858925" y="3994650"/>
            <a:ext cx="1549500" cy="790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Initial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20"/>
          <p:cNvPicPr preferRelativeResize="0"/>
          <p:nvPr/>
        </p:nvPicPr>
        <p:blipFill>
          <a:blip r:embed="rId3">
            <a:alphaModFix/>
          </a:blip>
          <a:stretch>
            <a:fillRect/>
          </a:stretch>
        </p:blipFill>
        <p:spPr>
          <a:xfrm>
            <a:off x="52388" y="1690688"/>
            <a:ext cx="903922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p:nvPr/>
        </p:nvSpPr>
        <p:spPr>
          <a:xfrm>
            <a:off x="20725" y="0"/>
            <a:ext cx="9144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1"/>
          <p:cNvPicPr preferRelativeResize="0"/>
          <p:nvPr/>
        </p:nvPicPr>
        <p:blipFill>
          <a:blip r:embed="rId3">
            <a:alphaModFix/>
          </a:blip>
          <a:stretch>
            <a:fillRect/>
          </a:stretch>
        </p:blipFill>
        <p:spPr>
          <a:xfrm>
            <a:off x="210800" y="136275"/>
            <a:ext cx="3815476" cy="1487150"/>
          </a:xfrm>
          <a:prstGeom prst="rect">
            <a:avLst/>
          </a:prstGeom>
          <a:noFill/>
          <a:ln>
            <a:noFill/>
          </a:ln>
        </p:spPr>
      </p:pic>
      <p:pic>
        <p:nvPicPr>
          <p:cNvPr id="117" name="Google Shape;117;p21"/>
          <p:cNvPicPr preferRelativeResize="0"/>
          <p:nvPr/>
        </p:nvPicPr>
        <p:blipFill>
          <a:blip r:embed="rId4">
            <a:alphaModFix/>
          </a:blip>
          <a:stretch>
            <a:fillRect/>
          </a:stretch>
        </p:blipFill>
        <p:spPr>
          <a:xfrm>
            <a:off x="2684988" y="1813950"/>
            <a:ext cx="3815475" cy="1515598"/>
          </a:xfrm>
          <a:prstGeom prst="rect">
            <a:avLst/>
          </a:prstGeom>
          <a:noFill/>
          <a:ln>
            <a:noFill/>
          </a:ln>
        </p:spPr>
      </p:pic>
      <p:pic>
        <p:nvPicPr>
          <p:cNvPr id="118" name="Google Shape;118;p21"/>
          <p:cNvPicPr preferRelativeResize="0"/>
          <p:nvPr/>
        </p:nvPicPr>
        <p:blipFill>
          <a:blip r:embed="rId5">
            <a:alphaModFix/>
          </a:blip>
          <a:stretch>
            <a:fillRect/>
          </a:stretch>
        </p:blipFill>
        <p:spPr>
          <a:xfrm>
            <a:off x="5038100" y="3466876"/>
            <a:ext cx="3901007" cy="148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