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3" r:id="rId16"/>
    <p:sldId id="259" r:id="rId17"/>
    <p:sldId id="261" r:id="rId18"/>
    <p:sldId id="262" r:id="rId19"/>
    <p:sldId id="277" r:id="rId20"/>
    <p:sldId id="279" r:id="rId21"/>
    <p:sldId id="281" r:id="rId22"/>
    <p:sldId id="280" r:id="rId23"/>
    <p:sldId id="266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8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19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5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8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0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58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6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74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0109-BF53-4425-96C9-EE0E9652D2E6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F49B-311D-432A-93E6-BE7AA09062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7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box.com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is.ufu.br/images/users/gerson/PhysComp/FisComp.pdf" TargetMode="External"/><Relationship Id="rId4" Type="http://schemas.openxmlformats.org/officeDocument/2006/relationships/hyperlink" Target="http://julia-ptbr.readthedocs.io/pt_BR/latest/manual/introduc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296143"/>
          </a:xfrm>
        </p:spPr>
        <p:txBody>
          <a:bodyPr>
            <a:normAutofit/>
          </a:bodyPr>
          <a:lstStyle/>
          <a:p>
            <a:r>
              <a:rPr lang="pt-B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Universidade Federal de Roraima - UFRR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/>
            </a:r>
            <a:b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</a:b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Departamento de 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Ciências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da </a:t>
            </a:r>
            <a:r>
              <a:rPr lang="pt-B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Computação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17232"/>
            <a:ext cx="7448872" cy="1080120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Katherine Halabi</a:t>
            </a:r>
          </a:p>
          <a:p>
            <a:pPr algn="r"/>
            <a:r>
              <a:rPr lang="pt-B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M</a:t>
            </a: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cs typeface="Arial" pitchFamily="34" charset="0"/>
              </a:rPr>
              <a:t>itchelson Villanueva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2762"/>
            <a:ext cx="5472608" cy="3602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21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CONVERSÃO DE TIPOS</a:t>
            </a:r>
            <a:endParaRPr lang="pt-BR" sz="3200" b="1" dirty="0">
              <a:latin typeface="Century Gothic" pitchFamily="34" charset="0"/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5110042" cy="4579862"/>
          </a:xfrm>
        </p:spPr>
      </p:pic>
    </p:spTree>
    <p:extLst>
      <p:ext uri="{BB962C8B-B14F-4D97-AF65-F5344CB8AC3E}">
        <p14:creationId xmlns:p14="http://schemas.microsoft.com/office/powerpoint/2010/main" val="190753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CONVERSÃO DE TIPOS</a:t>
            </a:r>
            <a:endParaRPr lang="pt-BR" sz="3200" b="1" dirty="0">
              <a:latin typeface="Century Gothic" pitchFamily="34" charset="0"/>
            </a:endParaRP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5110042" cy="4579862"/>
          </a:xfrm>
        </p:spPr>
      </p:pic>
    </p:spTree>
    <p:extLst>
      <p:ext uri="{BB962C8B-B14F-4D97-AF65-F5344CB8AC3E}">
        <p14:creationId xmlns:p14="http://schemas.microsoft.com/office/powerpoint/2010/main" val="290887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pt-BR" dirty="0" smtClean="0"/>
              <a:t>CARACTERES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STRINGS</a:t>
            </a:r>
            <a:endParaRPr lang="pt-BR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0768"/>
            <a:ext cx="3672408" cy="219827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221088"/>
            <a:ext cx="676082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2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VETORES E MATRIZES</a:t>
            </a:r>
            <a:endParaRPr lang="pt-BR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</a:t>
            </a:r>
            <a:r>
              <a:rPr lang="pt-BR" dirty="0"/>
              <a:t>muitas funções úteis para trabalhar com vetores e matrizes em </a:t>
            </a:r>
            <a:r>
              <a:rPr lang="pt-BR" dirty="0" smtClean="0"/>
              <a:t>Julia </a:t>
            </a:r>
            <a:r>
              <a:rPr lang="en-US" dirty="0" smtClean="0"/>
              <a:t>size </a:t>
            </a:r>
            <a:r>
              <a:rPr lang="en-US" dirty="0"/>
              <a:t>length zeros ones </a:t>
            </a:r>
            <a:r>
              <a:rPr lang="en-US" dirty="0" err="1"/>
              <a:t>linspace</a:t>
            </a:r>
            <a:endParaRPr lang="en-US" dirty="0"/>
          </a:p>
          <a:p>
            <a:r>
              <a:rPr lang="pt-BR" dirty="0"/>
              <a:t>e muitas outras</a:t>
            </a:r>
            <a:endParaRPr lang="pt-BR" dirty="0"/>
          </a:p>
        </p:txBody>
      </p:sp>
      <p:pic>
        <p:nvPicPr>
          <p:cNvPr id="6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" y="3140968"/>
            <a:ext cx="90935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TIPO COMPOSTO</a:t>
            </a:r>
            <a:endParaRPr lang="pt-BR" sz="3200" b="1" dirty="0">
              <a:latin typeface="Century Gothic" pitchFamily="34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7139743" cy="4752528"/>
          </a:xfrm>
        </p:spPr>
      </p:pic>
    </p:spTree>
    <p:extLst>
      <p:ext uri="{BB962C8B-B14F-4D97-AF65-F5344CB8AC3E}">
        <p14:creationId xmlns:p14="http://schemas.microsoft.com/office/powerpoint/2010/main" val="193018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pt-BR" sz="3100" b="1" dirty="0" smtClean="0">
                <a:latin typeface="Century Gothic" pitchFamily="34" charset="0"/>
              </a:rPr>
              <a:t>ESCOPO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24936" cy="48965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Escopo global: arquivos .jl, módulos ou variáveis do prompt interativo</a:t>
            </a:r>
          </a:p>
          <a:p>
            <a:pPr algn="just"/>
            <a:r>
              <a:rPr lang="en-US" dirty="0" err="1" smtClean="0"/>
              <a:t>Escopo</a:t>
            </a:r>
            <a:r>
              <a:rPr lang="en-US" dirty="0" smtClean="0"/>
              <a:t> local Soft: for, while, try-catch.</a:t>
            </a:r>
            <a:endParaRPr lang="pt-BR" dirty="0" smtClean="0"/>
          </a:p>
          <a:p>
            <a:pPr algn="just"/>
            <a:r>
              <a:rPr lang="en-US" dirty="0" err="1" smtClean="0"/>
              <a:t>Escopo</a:t>
            </a:r>
            <a:r>
              <a:rPr lang="en-US" dirty="0" smtClean="0"/>
              <a:t> local Hard: function.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pt-BR" sz="3000" b="1" dirty="0" smtClean="0"/>
              <a:t>*Soft</a:t>
            </a:r>
            <a:endParaRPr lang="pt-BR" sz="3000" b="1" dirty="0"/>
          </a:p>
          <a:p>
            <a:pPr marL="0" indent="0" algn="just">
              <a:buNone/>
            </a:pPr>
            <a:r>
              <a:rPr lang="pt-BR" sz="3000" i="1" dirty="0"/>
              <a:t>Variáveis são herdadas do escopo </a:t>
            </a:r>
            <a:r>
              <a:rPr lang="pt-BR" sz="3000" i="1" dirty="0" smtClean="0"/>
              <a:t>pai podendo </a:t>
            </a:r>
            <a:r>
              <a:rPr lang="pt-BR" sz="3000" i="1" dirty="0"/>
              <a:t>ser lidas e modificadas.</a:t>
            </a:r>
          </a:p>
          <a:p>
            <a:pPr marL="0" indent="0" algn="just">
              <a:buNone/>
            </a:pPr>
            <a:r>
              <a:rPr lang="pt-BR" sz="3000" b="1" dirty="0" smtClean="0"/>
              <a:t>*Hard</a:t>
            </a:r>
            <a:endParaRPr lang="pt-BR" sz="3000" b="1" dirty="0"/>
          </a:p>
          <a:p>
            <a:pPr marL="0" indent="0" algn="just">
              <a:buNone/>
            </a:pPr>
            <a:r>
              <a:rPr lang="pt-BR" sz="3000" i="1" dirty="0"/>
              <a:t>Variáveis são herdadas do escopo </a:t>
            </a:r>
            <a:r>
              <a:rPr lang="pt-BR" sz="3000" i="1" dirty="0" smtClean="0"/>
              <a:t>pai podendo </a:t>
            </a:r>
            <a:r>
              <a:rPr lang="pt-BR" sz="3000" i="1" dirty="0"/>
              <a:t>ser lidas porém não podem </a:t>
            </a:r>
            <a:r>
              <a:rPr lang="pt-BR" sz="3000" i="1" dirty="0" smtClean="0"/>
              <a:t>ser modificadas.</a:t>
            </a:r>
            <a:endParaRPr lang="pt-BR" sz="3000" i="1" dirty="0"/>
          </a:p>
        </p:txBody>
      </p:sp>
    </p:spTree>
    <p:extLst>
      <p:ext uri="{BB962C8B-B14F-4D97-AF65-F5344CB8AC3E}">
        <p14:creationId xmlns:p14="http://schemas.microsoft.com/office/powerpoint/2010/main" val="95452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>
                <a:latin typeface="Century Gothic" pitchFamily="34" charset="0"/>
              </a:rPr>
              <a:t>COMPARAÇÃO COM </a:t>
            </a:r>
            <a:r>
              <a:rPr lang="pt-BR" sz="3100" b="1" dirty="0">
                <a:latin typeface="Century Gothic" pitchFamily="34" charset="0"/>
              </a:rPr>
              <a:t>OUTROS SOFTWARES DE COMPUTAÇÃO CIENTÍFICA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48965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3500" dirty="0" smtClean="0"/>
              <a:t>JULIA X MATLAB</a:t>
            </a:r>
          </a:p>
          <a:p>
            <a:pPr algn="just">
              <a:lnSpc>
                <a:spcPct val="120000"/>
              </a:lnSpc>
            </a:pPr>
            <a:r>
              <a:rPr lang="pt-BR" sz="3500" dirty="0" smtClean="0"/>
              <a:t>Possui </a:t>
            </a:r>
            <a:r>
              <a:rPr lang="pt-BR" sz="3500" dirty="0"/>
              <a:t>sintaxe muito próxima do MATLAB </a:t>
            </a:r>
            <a:r>
              <a:rPr lang="pt-BR" sz="3500" dirty="0" smtClean="0"/>
              <a:t>de </a:t>
            </a:r>
            <a:r>
              <a:rPr lang="pt-BR" sz="3500" dirty="0"/>
              <a:t>forma que os nomes da maioria das funções em Julia correspondem aos nomes do </a:t>
            </a:r>
            <a:r>
              <a:rPr lang="pt-BR" sz="3500" dirty="0" smtClean="0"/>
              <a:t>MATLAB. </a:t>
            </a:r>
          </a:p>
          <a:p>
            <a:pPr algn="just">
              <a:lnSpc>
                <a:spcPct val="120000"/>
              </a:lnSpc>
            </a:pPr>
            <a:r>
              <a:rPr lang="pt-BR" sz="3500" dirty="0" smtClean="0"/>
              <a:t>Quanto </a:t>
            </a:r>
            <a:r>
              <a:rPr lang="pt-BR" sz="3500" dirty="0"/>
              <a:t>ao processamento, os parâmetros de referência mostram que Julia é mais rápida, dependendo do tipo de operação. </a:t>
            </a:r>
            <a:endParaRPr lang="pt-BR" sz="3500" dirty="0" smtClean="0"/>
          </a:p>
          <a:p>
            <a:pPr algn="just">
              <a:lnSpc>
                <a:spcPct val="120000"/>
              </a:lnSpc>
            </a:pPr>
            <a:r>
              <a:rPr lang="pt-BR" sz="3500" dirty="0" smtClean="0"/>
              <a:t>Julia </a:t>
            </a:r>
            <a:r>
              <a:rPr lang="pt-BR" sz="3500" dirty="0"/>
              <a:t>fornece uma interface para a linguagem MATLAB com o pacote MATLAB.jl </a:t>
            </a:r>
          </a:p>
        </p:txBody>
      </p:sp>
    </p:spTree>
    <p:extLst>
      <p:ext uri="{BB962C8B-B14F-4D97-AF65-F5344CB8AC3E}">
        <p14:creationId xmlns:p14="http://schemas.microsoft.com/office/powerpoint/2010/main" val="139904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>
                <a:latin typeface="Century Gothic" pitchFamily="34" charset="0"/>
              </a:rPr>
              <a:t>COMPARAÇÃO COM </a:t>
            </a:r>
            <a:r>
              <a:rPr lang="pt-BR" sz="3100" b="1" dirty="0">
                <a:latin typeface="Century Gothic" pitchFamily="34" charset="0"/>
              </a:rPr>
              <a:t>OUTROS SOFTWARES DE COMPUTAÇÃO CIENTÍFICA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2493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JULIA X PYTHON</a:t>
            </a:r>
          </a:p>
          <a:p>
            <a:pPr algn="just"/>
            <a:r>
              <a:rPr lang="pt-BR" dirty="0" smtClean="0"/>
              <a:t>Tem </a:t>
            </a:r>
            <a:r>
              <a:rPr lang="pt-BR" dirty="0"/>
              <a:t>uma vantagem significativa de </a:t>
            </a:r>
            <a:r>
              <a:rPr lang="pt-BR" dirty="0" smtClean="0"/>
              <a:t>desempenho em </a:t>
            </a:r>
            <a:r>
              <a:rPr lang="pt-BR" dirty="0"/>
              <a:t>relação ao </a:t>
            </a:r>
            <a:r>
              <a:rPr lang="pt-BR" dirty="0" smtClean="0"/>
              <a:t>Python.</a:t>
            </a:r>
          </a:p>
          <a:p>
            <a:pPr algn="just"/>
            <a:r>
              <a:rPr lang="pt-BR" dirty="0" smtClean="0"/>
              <a:t>Julia </a:t>
            </a:r>
            <a:r>
              <a:rPr lang="pt-BR" dirty="0"/>
              <a:t>fornece uma interface para a linguagem ao Python com o pacote Py­Call. </a:t>
            </a:r>
          </a:p>
        </p:txBody>
      </p:sp>
    </p:spTree>
    <p:extLst>
      <p:ext uri="{BB962C8B-B14F-4D97-AF65-F5344CB8AC3E}">
        <p14:creationId xmlns:p14="http://schemas.microsoft.com/office/powerpoint/2010/main" val="390561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pt-BR" sz="3100" b="1" dirty="0" smtClean="0">
                <a:latin typeface="Century Gothic" pitchFamily="34" charset="0"/>
              </a:rPr>
              <a:t>COMPARAÇÃO COM </a:t>
            </a:r>
            <a:r>
              <a:rPr lang="pt-BR" sz="3100" b="1" dirty="0">
                <a:latin typeface="Century Gothic" pitchFamily="34" charset="0"/>
              </a:rPr>
              <a:t>OUTROS SOFTWARES DE COMPUTAÇÃO CIENTÍFICA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2493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JULIA X R</a:t>
            </a:r>
          </a:p>
          <a:p>
            <a:pPr algn="just"/>
            <a:r>
              <a:rPr lang="pt-BR" dirty="0" smtClean="0"/>
              <a:t>Julia </a:t>
            </a:r>
            <a:r>
              <a:rPr lang="pt-BR" dirty="0"/>
              <a:t>revela-se bem superior em desempenho e tem um conjunto de tipo muito mais rico os tipos baseados em vetores de R. </a:t>
            </a:r>
            <a:endParaRPr lang="pt-BR" dirty="0" smtClean="0"/>
          </a:p>
          <a:p>
            <a:pPr algn="just"/>
            <a:r>
              <a:rPr lang="pt-BR" dirty="0" smtClean="0"/>
              <a:t>Julia </a:t>
            </a:r>
            <a:r>
              <a:rPr lang="pt-BR" dirty="0"/>
              <a:t>fornece uma interface para a linguagem R com o pacote de Rif.jl</a:t>
            </a:r>
          </a:p>
        </p:txBody>
      </p:sp>
    </p:spTree>
    <p:extLst>
      <p:ext uri="{BB962C8B-B14F-4D97-AF65-F5344CB8AC3E}">
        <p14:creationId xmlns:p14="http://schemas.microsoft.com/office/powerpoint/2010/main" val="278973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Century Gothic" pitchFamily="34" charset="0"/>
              </a:rPr>
              <a:t>PROJETO</a:t>
            </a:r>
            <a:endParaRPr lang="pt-BR" sz="4000" b="1" dirty="0">
              <a:latin typeface="Century Gothic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t="6229" r="16878" b="9839"/>
          <a:stretch/>
        </p:blipFill>
        <p:spPr>
          <a:xfrm>
            <a:off x="323528" y="1340768"/>
            <a:ext cx="8518826" cy="5184575"/>
          </a:xfrm>
        </p:spPr>
      </p:pic>
    </p:spTree>
    <p:extLst>
      <p:ext uri="{BB962C8B-B14F-4D97-AF65-F5344CB8AC3E}">
        <p14:creationId xmlns:p14="http://schemas.microsoft.com/office/powerpoint/2010/main" val="337119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Century Gothic" pitchFamily="34" charset="0"/>
              </a:rPr>
              <a:t>HISTÓRICO</a:t>
            </a:r>
            <a:endParaRPr lang="pt-BR" sz="36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000" dirty="0" smtClean="0">
                <a:ea typeface="Microsoft JhengHei" pitchFamily="34" charset="-120"/>
              </a:rPr>
              <a:t>Desenvolvida por </a:t>
            </a:r>
            <a:r>
              <a:rPr lang="pt-BR" sz="3000" dirty="0">
                <a:ea typeface="Microsoft JhengHei" pitchFamily="34" charset="-120"/>
              </a:rPr>
              <a:t>Jeff Bezanson, Stefan Karpinski, Viral B. Shah, Alan </a:t>
            </a:r>
            <a:r>
              <a:rPr lang="pt-BR" sz="3000" dirty="0" smtClean="0">
                <a:ea typeface="Microsoft JhengHei" pitchFamily="34" charset="-120"/>
              </a:rPr>
              <a:t>Edelman, teve início </a:t>
            </a:r>
            <a:r>
              <a:rPr lang="pt-BR" sz="3000" dirty="0">
                <a:ea typeface="Microsoft JhengHei" pitchFamily="34" charset="-120"/>
              </a:rPr>
              <a:t>no MIT em agosto de </a:t>
            </a:r>
            <a:r>
              <a:rPr lang="pt-BR" sz="3000" dirty="0" smtClean="0">
                <a:ea typeface="Microsoft JhengHei" pitchFamily="34" charset="-120"/>
              </a:rPr>
              <a:t>2009.</a:t>
            </a:r>
          </a:p>
          <a:p>
            <a:pPr algn="just"/>
            <a:r>
              <a:rPr lang="pt-BR" sz="3000" dirty="0">
                <a:ea typeface="Microsoft JhengHei" pitchFamily="34" charset="-120"/>
              </a:rPr>
              <a:t>Gratuita, Open Source e licenciada sob a Licença </a:t>
            </a:r>
            <a:r>
              <a:rPr lang="pt-BR" sz="3000" dirty="0" smtClean="0">
                <a:ea typeface="Microsoft JhengHei" pitchFamily="34" charset="-120"/>
              </a:rPr>
              <a:t>MIT em 2012.</a:t>
            </a:r>
          </a:p>
          <a:p>
            <a:pPr algn="just"/>
            <a:r>
              <a:rPr lang="pt-BR" sz="3000" dirty="0" smtClean="0">
                <a:ea typeface="Microsoft JhengHei" pitchFamily="34" charset="-120"/>
              </a:rPr>
              <a:t>Versão atual 0.7.0</a:t>
            </a:r>
          </a:p>
          <a:p>
            <a:pPr marL="0" indent="0">
              <a:buNone/>
            </a:pPr>
            <a:endParaRPr lang="pt-BR" sz="2400" dirty="0" smtClean="0">
              <a:latin typeface="Microsoft JhengHei" pitchFamily="34" charset="-120"/>
              <a:ea typeface="Microsoft JhengHei" pitchFamily="34" charset="-12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527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949078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Century Gothic" pitchFamily="34" charset="0"/>
              </a:rPr>
              <a:t>PROJETO</a:t>
            </a:r>
            <a:endParaRPr lang="pt-BR" sz="4000" b="1" dirty="0">
              <a:latin typeface="Century Gothic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" t="5664" r="30896" b="8932"/>
          <a:stretch/>
        </p:blipFill>
        <p:spPr>
          <a:xfrm>
            <a:off x="827584" y="836712"/>
            <a:ext cx="7632849" cy="5740065"/>
          </a:xfrm>
        </p:spPr>
      </p:pic>
    </p:spTree>
    <p:extLst>
      <p:ext uri="{BB962C8B-B14F-4D97-AF65-F5344CB8AC3E}">
        <p14:creationId xmlns:p14="http://schemas.microsoft.com/office/powerpoint/2010/main" val="2094129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772816"/>
            <a:ext cx="7211144" cy="2520280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Century Gothic" pitchFamily="34" charset="0"/>
              </a:rPr>
              <a:t>DADOS</a:t>
            </a:r>
            <a:endParaRPr lang="pt-BR" sz="4000" b="1" dirty="0">
              <a:latin typeface="Century Gothic" pitchFamily="34" charset="0"/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2592288" cy="6557720"/>
          </a:xfrm>
        </p:spPr>
      </p:pic>
    </p:spTree>
    <p:extLst>
      <p:ext uri="{BB962C8B-B14F-4D97-AF65-F5344CB8AC3E}">
        <p14:creationId xmlns:p14="http://schemas.microsoft.com/office/powerpoint/2010/main" val="45586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5" y="188640"/>
            <a:ext cx="8562901" cy="6408712"/>
          </a:xfrm>
        </p:spPr>
      </p:pic>
    </p:spTree>
    <p:extLst>
      <p:ext uri="{BB962C8B-B14F-4D97-AF65-F5344CB8AC3E}">
        <p14:creationId xmlns:p14="http://schemas.microsoft.com/office/powerpoint/2010/main" val="263960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r>
              <a:rPr lang="pt-BR" sz="3100" b="1" dirty="0" smtClean="0">
                <a:latin typeface="Century Gothic" pitchFamily="34" charset="0"/>
              </a:rPr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424936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Sites oficiais da linguagem.</a:t>
            </a:r>
          </a:p>
          <a:p>
            <a:pPr marL="0" indent="0">
              <a:buNone/>
            </a:pPr>
            <a:r>
              <a:rPr lang="pt-BR" u="sng" dirty="0">
                <a:hlinkClick r:id="rId2"/>
              </a:rPr>
              <a:t>https://julialang.org/</a:t>
            </a:r>
            <a:endParaRPr lang="pt-BR" dirty="0"/>
          </a:p>
          <a:p>
            <a:pPr marL="0" indent="0">
              <a:buNone/>
            </a:pPr>
            <a:r>
              <a:rPr lang="pt-BR" u="sng" dirty="0">
                <a:hlinkClick r:id="rId3"/>
              </a:rPr>
              <a:t>https://juliabox.com/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pt-BR" dirty="0"/>
              <a:t>O manual de julia.</a:t>
            </a:r>
          </a:p>
          <a:p>
            <a:pPr marL="0" indent="0">
              <a:buNone/>
            </a:pPr>
            <a:r>
              <a:rPr lang="pt-BR" u="sng" dirty="0">
                <a:hlinkClick r:id="rId4"/>
              </a:rPr>
              <a:t>http://julia-ptbr.readthedocs.io/pt_BR/latest/manual/introduction.html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r>
              <a:rPr lang="en-US" dirty="0"/>
              <a:t>Introduction to Computational Physics </a:t>
            </a:r>
            <a:r>
              <a:rPr lang="en-US" u="sng" dirty="0">
                <a:hlinkClick r:id="rId5"/>
              </a:rPr>
              <a:t>http://www.infis.ufu.br/images/users/gerson/PhysComp/FisComp.pdf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11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Century Gothic" pitchFamily="34" charset="0"/>
              </a:rPr>
              <a:t>CARACTERÍSTICAS</a:t>
            </a:r>
            <a:endParaRPr lang="pt-BR" sz="36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504056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</a:t>
            </a:r>
            <a:r>
              <a:rPr lang="pt-BR" dirty="0" smtClean="0"/>
              <a:t>oco </a:t>
            </a:r>
            <a:r>
              <a:rPr lang="pt-BR" dirty="0"/>
              <a:t>na computação científica e numérica </a:t>
            </a:r>
            <a:r>
              <a:rPr lang="pt-BR" dirty="0" smtClean="0"/>
              <a:t>além de ser eficaz para programação de uso geral</a:t>
            </a:r>
            <a:endParaRPr lang="pt-BR" dirty="0" smtClean="0"/>
          </a:p>
          <a:p>
            <a:pPr algn="just"/>
            <a:r>
              <a:rPr lang="pt-BR" dirty="0" smtClean="0"/>
              <a:t>Alto </a:t>
            </a:r>
            <a:r>
              <a:rPr lang="pt-BR" dirty="0" smtClean="0"/>
              <a:t>nível</a:t>
            </a:r>
          </a:p>
          <a:p>
            <a:pPr algn="just"/>
            <a:r>
              <a:rPr lang="pt-BR" dirty="0" smtClean="0"/>
              <a:t>C</a:t>
            </a:r>
            <a:r>
              <a:rPr lang="pt-BR" dirty="0" smtClean="0"/>
              <a:t>ompilada </a:t>
            </a:r>
            <a:r>
              <a:rPr lang="pt-BR" dirty="0"/>
              <a:t>(</a:t>
            </a:r>
            <a:r>
              <a:rPr lang="pt-BR" dirty="0" smtClean="0"/>
              <a:t>JIT)</a:t>
            </a:r>
          </a:p>
          <a:p>
            <a:pPr algn="just"/>
            <a:r>
              <a:rPr lang="pt-BR" dirty="0" smtClean="0"/>
              <a:t>Chamadas </a:t>
            </a:r>
            <a:r>
              <a:rPr lang="pt-BR" dirty="0"/>
              <a:t>de funções em C de forma </a:t>
            </a:r>
            <a:r>
              <a:rPr lang="pt-BR" dirty="0" smtClean="0"/>
              <a:t>direta</a:t>
            </a:r>
          </a:p>
          <a:p>
            <a:pPr algn="just"/>
            <a:r>
              <a:rPr lang="pt-BR" dirty="0" smtClean="0"/>
              <a:t>Ausência da necessidade de vetorizar códigos por desempenho</a:t>
            </a:r>
          </a:p>
          <a:p>
            <a:pPr algn="just"/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/>
              <a:t>biblioteca padrão é escrita utilizando a própria linguagem Julia</a:t>
            </a:r>
          </a:p>
        </p:txBody>
      </p:sp>
    </p:spTree>
    <p:extLst>
      <p:ext uri="{BB962C8B-B14F-4D97-AF65-F5344CB8AC3E}">
        <p14:creationId xmlns:p14="http://schemas.microsoft.com/office/powerpoint/2010/main" val="325896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PARADIGMAS SUPORTADOS PELA LINGUAGEM</a:t>
            </a:r>
            <a:endParaRPr lang="pt-BR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Multiparadigma</a:t>
            </a:r>
            <a:r>
              <a:rPr lang="pt-BR" dirty="0"/>
              <a:t>, contendo características de </a:t>
            </a:r>
            <a:r>
              <a:rPr lang="pt-BR" b="1" dirty="0"/>
              <a:t>Funcional</a:t>
            </a:r>
            <a:r>
              <a:rPr lang="pt-BR" dirty="0"/>
              <a:t>, </a:t>
            </a:r>
            <a:r>
              <a:rPr lang="pt-BR" b="1" dirty="0"/>
              <a:t>Imperativo</a:t>
            </a:r>
            <a:r>
              <a:rPr lang="pt-BR" dirty="0"/>
              <a:t> e </a:t>
            </a:r>
            <a:r>
              <a:rPr lang="pt-BR" b="1" dirty="0"/>
              <a:t>Orientação a Objetos</a:t>
            </a:r>
            <a:r>
              <a:rPr lang="pt-BR" dirty="0"/>
              <a:t>. Porém não é necessariamente uma orientação a objetos já que em Julia, todos os valores são objetos, mas as funções não são atreladas aos objetos em que operam.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7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VARIÁVEIS E TIPOS DE DADOS</a:t>
            </a:r>
            <a:endParaRPr lang="pt-BR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dirty="0"/>
              <a:t>Fortemente e dinamicamente </a:t>
            </a:r>
            <a:r>
              <a:rPr lang="pt-BR" dirty="0" smtClean="0"/>
              <a:t>tipada</a:t>
            </a:r>
          </a:p>
          <a:p>
            <a:r>
              <a:rPr lang="pt-BR" dirty="0"/>
              <a:t>P</a:t>
            </a:r>
            <a:r>
              <a:rPr lang="pt-BR" dirty="0" smtClean="0"/>
              <a:t>ossui constantes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073393" cy="36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VARIÁVEIS E TIPOS DE DADOS</a:t>
            </a:r>
            <a:endParaRPr lang="pt-BR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dirty="0" smtClean="0"/>
              <a:t>TIPOS INTEIROS</a:t>
            </a:r>
            <a:endParaRPr lang="pt-BR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88840"/>
            <a:ext cx="687349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VARIÁVEIS E TIPOS DE DADOS</a:t>
            </a:r>
            <a:endParaRPr lang="pt-BR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dirty="0" smtClean="0"/>
              <a:t>TIPOS FLOAT</a:t>
            </a:r>
            <a:endParaRPr lang="pt-BR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661680" cy="27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1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VARIÁVEIS E TIPOS DE DADOS</a:t>
            </a:r>
            <a:endParaRPr lang="pt-BR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BR" dirty="0" smtClean="0"/>
              <a:t>NÚMEROS COMPLEXOS E RACIONAIS</a:t>
            </a:r>
          </a:p>
          <a:p>
            <a:pPr marL="0" indent="0">
              <a:buNone/>
            </a:pPr>
            <a:r>
              <a:rPr lang="pt-BR" sz="2800" dirty="0" smtClean="0"/>
              <a:t>Os </a:t>
            </a:r>
            <a:r>
              <a:rPr lang="pt-BR" sz="2800" dirty="0"/>
              <a:t>tipos primitivos int e float possuem suporte para números complexos e racionais.</a:t>
            </a:r>
            <a:endParaRPr lang="pt-BR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140968"/>
            <a:ext cx="724039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>
                <a:latin typeface="Century Gothic" pitchFamily="34" charset="0"/>
              </a:rPr>
              <a:t>DECLARAÇÃO DE  TIPOS</a:t>
            </a:r>
            <a:endParaRPr lang="pt-BR" sz="3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algn="just"/>
            <a:r>
              <a:rPr lang="pt-BR" sz="2800" dirty="0"/>
              <a:t>Pode ser inferido pelo compilador ou atribuído pelo programador a fim de </a:t>
            </a:r>
            <a:r>
              <a:rPr lang="pt-BR" sz="2800" dirty="0" smtClean="0"/>
              <a:t>melhorar a eficiência e confiabilidade</a:t>
            </a:r>
            <a:r>
              <a:rPr lang="pt-BR" sz="2800" dirty="0"/>
              <a:t>.</a:t>
            </a:r>
          </a:p>
          <a:p>
            <a:r>
              <a:rPr lang="pt-BR" sz="2800" dirty="0" smtClean="0"/>
              <a:t>A </a:t>
            </a:r>
            <a:r>
              <a:rPr lang="pt-BR" sz="2800" dirty="0"/>
              <a:t>declaração de tipo é feita utilizando o operador : </a:t>
            </a:r>
            <a:r>
              <a:rPr lang="pt-BR" sz="2800" dirty="0" smtClean="0"/>
              <a:t>:</a:t>
            </a:r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077073"/>
            <a:ext cx="4752528" cy="13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486</Words>
  <Application>Microsoft Office PowerPoint</Application>
  <PresentationFormat>On-screen Show (4:3)</PresentationFormat>
  <Paragraphs>75</Paragraphs>
  <Slides>23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Universidade Federal de Roraima - UFRR Departamento de Ciências da Computação</vt:lpstr>
      <vt:lpstr>HISTÓRICO</vt:lpstr>
      <vt:lpstr>CARACTERÍSTICAS</vt:lpstr>
      <vt:lpstr>PARADIGMAS SUPORTADOS PELA LINGUAGEM</vt:lpstr>
      <vt:lpstr>VARIÁVEIS E TIPOS DE DADOS</vt:lpstr>
      <vt:lpstr>VARIÁVEIS E TIPOS DE DADOS</vt:lpstr>
      <vt:lpstr>VARIÁVEIS E TIPOS DE DADOS</vt:lpstr>
      <vt:lpstr>VARIÁVEIS E TIPOS DE DADOS</vt:lpstr>
      <vt:lpstr>DECLARAÇÃO DE  TIPOS</vt:lpstr>
      <vt:lpstr>CONVERSÃO DE TIPOS</vt:lpstr>
      <vt:lpstr>CONVERSÃO DE TIPOS</vt:lpstr>
      <vt:lpstr>PowerPoint Presentation</vt:lpstr>
      <vt:lpstr>VETORES E MATRIZES</vt:lpstr>
      <vt:lpstr>TIPO COMPOSTO</vt:lpstr>
      <vt:lpstr>ESCOPO </vt:lpstr>
      <vt:lpstr>COMPARAÇÃO COM OUTROS SOFTWARES DE COMPUTAÇÃO CIENTÍFICA </vt:lpstr>
      <vt:lpstr>COMPARAÇÃO COM OUTROS SOFTWARES DE COMPUTAÇÃO CIENTÍFICA </vt:lpstr>
      <vt:lpstr>COMPARAÇÃO COM OUTROS SOFTWARES DE COMPUTAÇÃO CIENTÍFICA </vt:lpstr>
      <vt:lpstr>PROJETO</vt:lpstr>
      <vt:lpstr>PROJETO</vt:lpstr>
      <vt:lpstr>DADOS</vt:lpstr>
      <vt:lpstr>PowerPoint Presentation</vt:lpstr>
      <vt:lpstr>REFERÊNCIAS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Halabi</dc:creator>
  <cp:lastModifiedBy>Katherine Halabi</cp:lastModifiedBy>
  <cp:revision>12</cp:revision>
  <dcterms:created xsi:type="dcterms:W3CDTF">2017-07-19T20:57:08Z</dcterms:created>
  <dcterms:modified xsi:type="dcterms:W3CDTF">2017-07-20T12:37:36Z</dcterms:modified>
</cp:coreProperties>
</file>