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8/14/2023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53887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09897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05738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8007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151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051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761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00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04943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4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8/14/2023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60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8/14/2023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512559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uzles en figuras de plástico">
            <a:extLst>
              <a:ext uri="{FF2B5EF4-FFF2-40B4-BE49-F238E27FC236}">
                <a16:creationId xmlns:a16="http://schemas.microsoft.com/office/drawing/2014/main" id="{E5B37191-68AC-660D-5EBA-E0DBD5BD25B0}"/>
              </a:ext>
            </a:extLst>
          </p:cNvPr>
          <p:cNvPicPr>
            <a:picLocks noChangeAspect="1"/>
          </p:cNvPicPr>
          <p:nvPr/>
        </p:nvPicPr>
        <p:blipFill rotWithShape="1">
          <a:blip r:embed="rId2">
            <a:alphaModFix amt="50000"/>
          </a:blip>
          <a:srcRect t="9376" r="-1" b="9375"/>
          <a:stretch/>
        </p:blipFill>
        <p:spPr>
          <a:xfrm>
            <a:off x="0" y="10"/>
            <a:ext cx="12188930" cy="6857990"/>
          </a:xfrm>
          <a:prstGeom prst="rect">
            <a:avLst/>
          </a:prstGeom>
        </p:spPr>
      </p:pic>
      <p:sp>
        <p:nvSpPr>
          <p:cNvPr id="2" name="Título 1">
            <a:extLst>
              <a:ext uri="{FF2B5EF4-FFF2-40B4-BE49-F238E27FC236}">
                <a16:creationId xmlns:a16="http://schemas.microsoft.com/office/drawing/2014/main" id="{777AE52E-CCBB-E7D0-59F3-D48AB46F0B42}"/>
              </a:ext>
            </a:extLst>
          </p:cNvPr>
          <p:cNvSpPr>
            <a:spLocks noGrp="1"/>
          </p:cNvSpPr>
          <p:nvPr>
            <p:ph type="ctrTitle"/>
          </p:nvPr>
        </p:nvSpPr>
        <p:spPr>
          <a:xfrm>
            <a:off x="1524000" y="1122363"/>
            <a:ext cx="9144000" cy="3063240"/>
          </a:xfrm>
        </p:spPr>
        <p:txBody>
          <a:bodyPr>
            <a:normAutofit/>
          </a:bodyPr>
          <a:lstStyle/>
          <a:p>
            <a:pPr algn="ctr"/>
            <a:r>
              <a:rPr lang="en-US" sz="10800"/>
              <a:t>Matplotlib</a:t>
            </a:r>
          </a:p>
        </p:txBody>
      </p:sp>
      <p:sp>
        <p:nvSpPr>
          <p:cNvPr id="3" name="Subtítulo 2">
            <a:extLst>
              <a:ext uri="{FF2B5EF4-FFF2-40B4-BE49-F238E27FC236}">
                <a16:creationId xmlns:a16="http://schemas.microsoft.com/office/drawing/2014/main" id="{3F3C47D5-49E5-4F0D-FB95-73E094912691}"/>
              </a:ext>
            </a:extLst>
          </p:cNvPr>
          <p:cNvSpPr>
            <a:spLocks noGrp="1"/>
          </p:cNvSpPr>
          <p:nvPr>
            <p:ph type="subTitle" idx="1"/>
          </p:nvPr>
        </p:nvSpPr>
        <p:spPr>
          <a:xfrm>
            <a:off x="1527048" y="4599432"/>
            <a:ext cx="9144000" cy="1536192"/>
          </a:xfrm>
        </p:spPr>
        <p:txBody>
          <a:bodyPr>
            <a:normAutofit/>
          </a:bodyPr>
          <a:lstStyle/>
          <a:p>
            <a:pPr algn="ctr"/>
            <a:r>
              <a:rPr lang="en-US" sz="3200"/>
              <a:t>Tips para dar formato al texto</a:t>
            </a:r>
          </a:p>
        </p:txBody>
      </p:sp>
      <p:sp>
        <p:nvSpPr>
          <p:cNvPr id="1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7832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192CBE-BEAD-20FE-5525-D8494118D799}"/>
              </a:ext>
            </a:extLst>
          </p:cNvPr>
          <p:cNvSpPr>
            <a:spLocks noGrp="1"/>
          </p:cNvSpPr>
          <p:nvPr>
            <p:ph type="title"/>
          </p:nvPr>
        </p:nvSpPr>
        <p:spPr/>
        <p:txBody>
          <a:bodyPr>
            <a:normAutofit/>
          </a:bodyPr>
          <a:lstStyle/>
          <a:p>
            <a:r>
              <a:rPr lang="es-CR" dirty="0">
                <a:solidFill>
                  <a:schemeClr val="tx2">
                    <a:lumMod val="50000"/>
                    <a:lumOff val="50000"/>
                  </a:schemeClr>
                </a:solidFill>
              </a:rPr>
              <a:t>Modificar peso fuente se usa </a:t>
            </a:r>
            <a:r>
              <a:rPr lang="es-CR" dirty="0" err="1">
                <a:solidFill>
                  <a:schemeClr val="accent3"/>
                </a:solidFill>
                <a:latin typeface="+mn-lt"/>
              </a:rPr>
              <a:t>fontweight</a:t>
            </a:r>
            <a:endParaRPr lang="en-US" dirty="0">
              <a:solidFill>
                <a:schemeClr val="accent3"/>
              </a:solidFill>
              <a:latin typeface="+mn-lt"/>
            </a:endParaRPr>
          </a:p>
        </p:txBody>
      </p:sp>
      <p:pic>
        <p:nvPicPr>
          <p:cNvPr id="5" name="Marcador de contenido 4">
            <a:extLst>
              <a:ext uri="{FF2B5EF4-FFF2-40B4-BE49-F238E27FC236}">
                <a16:creationId xmlns:a16="http://schemas.microsoft.com/office/drawing/2014/main" id="{074E27B1-F9E4-AE96-8425-8C2B9E0E65D7}"/>
              </a:ext>
            </a:extLst>
          </p:cNvPr>
          <p:cNvPicPr>
            <a:picLocks noGrp="1" noChangeAspect="1"/>
          </p:cNvPicPr>
          <p:nvPr>
            <p:ph idx="1"/>
          </p:nvPr>
        </p:nvPicPr>
        <p:blipFill>
          <a:blip r:embed="rId2"/>
          <a:stretch>
            <a:fillRect/>
          </a:stretch>
        </p:blipFill>
        <p:spPr>
          <a:xfrm>
            <a:off x="3473315" y="2267652"/>
            <a:ext cx="5245370" cy="3575234"/>
          </a:xfrm>
        </p:spPr>
      </p:pic>
    </p:spTree>
    <p:extLst>
      <p:ext uri="{BB962C8B-B14F-4D97-AF65-F5344CB8AC3E}">
        <p14:creationId xmlns:p14="http://schemas.microsoft.com/office/powerpoint/2010/main" val="254031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90538-D4C3-B3C5-3BB4-931817ADA060}"/>
              </a:ext>
            </a:extLst>
          </p:cNvPr>
          <p:cNvSpPr>
            <a:spLocks noGrp="1"/>
          </p:cNvSpPr>
          <p:nvPr>
            <p:ph type="title"/>
          </p:nvPr>
        </p:nvSpPr>
        <p:spPr/>
        <p:txBody>
          <a:bodyPr>
            <a:normAutofit fontScale="90000"/>
          </a:bodyPr>
          <a:lstStyle/>
          <a:p>
            <a:r>
              <a:rPr lang="es-CR" dirty="0">
                <a:solidFill>
                  <a:schemeClr val="tx2">
                    <a:lumMod val="50000"/>
                    <a:lumOff val="50000"/>
                  </a:schemeClr>
                </a:solidFill>
              </a:rPr>
              <a:t>Emparejamiento de fuente se usa</a:t>
            </a:r>
            <a:br>
              <a:rPr lang="es-CR" dirty="0">
                <a:solidFill>
                  <a:schemeClr val="tx2">
                    <a:lumMod val="50000"/>
                    <a:lumOff val="50000"/>
                  </a:schemeClr>
                </a:solidFill>
              </a:rPr>
            </a:br>
            <a:r>
              <a:rPr lang="es-CR" b="1" dirty="0" err="1">
                <a:solidFill>
                  <a:schemeClr val="accent3"/>
                </a:solidFill>
                <a:latin typeface="+mn-lt"/>
              </a:rPr>
              <a:t>fontfamily</a:t>
            </a:r>
            <a:endParaRPr lang="en-US" b="1" dirty="0">
              <a:solidFill>
                <a:schemeClr val="accent3"/>
              </a:solidFill>
              <a:latin typeface="+mn-lt"/>
            </a:endParaRPr>
          </a:p>
        </p:txBody>
      </p:sp>
      <p:pic>
        <p:nvPicPr>
          <p:cNvPr id="5" name="Marcador de contenido 4">
            <a:extLst>
              <a:ext uri="{FF2B5EF4-FFF2-40B4-BE49-F238E27FC236}">
                <a16:creationId xmlns:a16="http://schemas.microsoft.com/office/drawing/2014/main" id="{CC64940A-F43F-9AAA-13D7-FCB0209B1174}"/>
              </a:ext>
            </a:extLst>
          </p:cNvPr>
          <p:cNvPicPr>
            <a:picLocks noGrp="1" noChangeAspect="1"/>
          </p:cNvPicPr>
          <p:nvPr>
            <p:ph idx="1"/>
          </p:nvPr>
        </p:nvPicPr>
        <p:blipFill>
          <a:blip r:embed="rId2"/>
          <a:stretch>
            <a:fillRect/>
          </a:stretch>
        </p:blipFill>
        <p:spPr>
          <a:xfrm>
            <a:off x="1518920" y="2395804"/>
            <a:ext cx="3479979" cy="2336920"/>
          </a:xfrm>
        </p:spPr>
      </p:pic>
      <p:pic>
        <p:nvPicPr>
          <p:cNvPr id="7" name="Imagen 6">
            <a:extLst>
              <a:ext uri="{FF2B5EF4-FFF2-40B4-BE49-F238E27FC236}">
                <a16:creationId xmlns:a16="http://schemas.microsoft.com/office/drawing/2014/main" id="{6271B6EB-EAEF-2747-3228-34CE251218B5}"/>
              </a:ext>
            </a:extLst>
          </p:cNvPr>
          <p:cNvPicPr>
            <a:picLocks noChangeAspect="1"/>
          </p:cNvPicPr>
          <p:nvPr/>
        </p:nvPicPr>
        <p:blipFill>
          <a:blip r:embed="rId3"/>
          <a:stretch>
            <a:fillRect/>
          </a:stretch>
        </p:blipFill>
        <p:spPr>
          <a:xfrm>
            <a:off x="5789366" y="2132888"/>
            <a:ext cx="4168914" cy="2862752"/>
          </a:xfrm>
          <a:prstGeom prst="rect">
            <a:avLst/>
          </a:prstGeom>
        </p:spPr>
      </p:pic>
    </p:spTree>
    <p:extLst>
      <p:ext uri="{BB962C8B-B14F-4D97-AF65-F5344CB8AC3E}">
        <p14:creationId xmlns:p14="http://schemas.microsoft.com/office/powerpoint/2010/main" val="313532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EA0B43DB-1595-73F1-EF3D-985BBCF415EB}"/>
              </a:ext>
            </a:extLst>
          </p:cNvPr>
          <p:cNvPicPr>
            <a:picLocks noGrp="1" noChangeAspect="1"/>
          </p:cNvPicPr>
          <p:nvPr>
            <p:ph idx="1"/>
          </p:nvPr>
        </p:nvPicPr>
        <p:blipFill>
          <a:blip r:embed="rId2"/>
          <a:stretch>
            <a:fillRect/>
          </a:stretch>
        </p:blipFill>
        <p:spPr>
          <a:xfrm>
            <a:off x="677041" y="2468880"/>
            <a:ext cx="5418959" cy="3667760"/>
          </a:xfrm>
        </p:spPr>
      </p:pic>
      <p:pic>
        <p:nvPicPr>
          <p:cNvPr id="5" name="Imagen 4">
            <a:extLst>
              <a:ext uri="{FF2B5EF4-FFF2-40B4-BE49-F238E27FC236}">
                <a16:creationId xmlns:a16="http://schemas.microsoft.com/office/drawing/2014/main" id="{B8B27584-EB16-0784-9D59-BFB82157ABF7}"/>
              </a:ext>
            </a:extLst>
          </p:cNvPr>
          <p:cNvPicPr>
            <a:picLocks noChangeAspect="1"/>
          </p:cNvPicPr>
          <p:nvPr/>
        </p:nvPicPr>
        <p:blipFill rotWithShape="1">
          <a:blip r:embed="rId3"/>
          <a:srcRect t="12422"/>
          <a:stretch/>
        </p:blipFill>
        <p:spPr>
          <a:xfrm>
            <a:off x="6421120" y="2397760"/>
            <a:ext cx="5201920" cy="3667760"/>
          </a:xfrm>
          <a:prstGeom prst="rect">
            <a:avLst/>
          </a:prstGeom>
        </p:spPr>
      </p:pic>
    </p:spTree>
    <p:extLst>
      <p:ext uri="{BB962C8B-B14F-4D97-AF65-F5344CB8AC3E}">
        <p14:creationId xmlns:p14="http://schemas.microsoft.com/office/powerpoint/2010/main" val="392844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FD883-A329-D553-5BBF-1B166618BC57}"/>
              </a:ext>
            </a:extLst>
          </p:cNvPr>
          <p:cNvSpPr>
            <a:spLocks noGrp="1"/>
          </p:cNvSpPr>
          <p:nvPr>
            <p:ph type="title"/>
          </p:nvPr>
        </p:nvSpPr>
        <p:spPr/>
        <p:txBody>
          <a:bodyPr/>
          <a:lstStyle/>
          <a:p>
            <a:r>
              <a:rPr lang="en-US" dirty="0" err="1">
                <a:solidFill>
                  <a:schemeClr val="tx2">
                    <a:lumMod val="50000"/>
                    <a:lumOff val="50000"/>
                  </a:schemeClr>
                </a:solidFill>
              </a:rPr>
              <a:t>Texto</a:t>
            </a:r>
            <a:endParaRPr lang="en-US" dirty="0">
              <a:solidFill>
                <a:schemeClr val="tx2">
                  <a:lumMod val="50000"/>
                  <a:lumOff val="50000"/>
                </a:schemeClr>
              </a:solidFill>
            </a:endParaRPr>
          </a:p>
        </p:txBody>
      </p:sp>
      <p:sp>
        <p:nvSpPr>
          <p:cNvPr id="3" name="Marcador de contenido 2">
            <a:extLst>
              <a:ext uri="{FF2B5EF4-FFF2-40B4-BE49-F238E27FC236}">
                <a16:creationId xmlns:a16="http://schemas.microsoft.com/office/drawing/2014/main" id="{9864C9B4-86DF-5FFA-24C6-607847FCA87D}"/>
              </a:ext>
            </a:extLst>
          </p:cNvPr>
          <p:cNvSpPr>
            <a:spLocks noGrp="1"/>
          </p:cNvSpPr>
          <p:nvPr>
            <p:ph idx="1"/>
          </p:nvPr>
        </p:nvSpPr>
        <p:spPr/>
        <p:txBody>
          <a:bodyPr>
            <a:normAutofit/>
          </a:bodyPr>
          <a:lstStyle/>
          <a:p>
            <a:r>
              <a:rPr lang="es-ES" sz="2400" b="0" dirty="0">
                <a:solidFill>
                  <a:srgbClr val="242424"/>
                </a:solidFill>
                <a:effectLst/>
                <a:latin typeface="source-serif-pro"/>
              </a:rPr>
              <a:t>El texto es un elemento fundamental en la visualización de datos. Ayuda a establecer un contexto, profundizar una idea, o resaltar un aspecto importante alusivo al contenido de un gráfico</a:t>
            </a:r>
            <a:endParaRPr lang="en-US" sz="2400" dirty="0"/>
          </a:p>
        </p:txBody>
      </p:sp>
    </p:spTree>
    <p:extLst>
      <p:ext uri="{BB962C8B-B14F-4D97-AF65-F5344CB8AC3E}">
        <p14:creationId xmlns:p14="http://schemas.microsoft.com/office/powerpoint/2010/main" val="392916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E921A-A0FD-95E2-842A-70C1309ECAB9}"/>
              </a:ext>
            </a:extLst>
          </p:cNvPr>
          <p:cNvSpPr>
            <a:spLocks noGrp="1"/>
          </p:cNvSpPr>
          <p:nvPr>
            <p:ph type="title"/>
          </p:nvPr>
        </p:nvSpPr>
        <p:spPr/>
        <p:txBody>
          <a:bodyPr>
            <a:normAutofit/>
          </a:bodyPr>
          <a:lstStyle/>
          <a:p>
            <a:r>
              <a:rPr lang="en-US" sz="1800" dirty="0">
                <a:latin typeface="source-serif-pro"/>
                <a:cs typeface="Aharoni" panose="02010803020104030203" pitchFamily="2" charset="-79"/>
              </a:rPr>
              <a:t>Como </a:t>
            </a:r>
            <a:r>
              <a:rPr lang="en-US" sz="1800" dirty="0" err="1">
                <a:latin typeface="source-serif-pro"/>
                <a:cs typeface="Aharoni" panose="02010803020104030203" pitchFamily="2" charset="-79"/>
              </a:rPr>
              <a:t>analistas</a:t>
            </a:r>
            <a:r>
              <a:rPr lang="en-US" sz="1800" dirty="0">
                <a:latin typeface="source-serif-pro"/>
                <a:cs typeface="Aharoni" panose="02010803020104030203" pitchFamily="2" charset="-79"/>
              </a:rPr>
              <a:t> de </a:t>
            </a:r>
            <a:r>
              <a:rPr lang="en-US" sz="1800" dirty="0" err="1">
                <a:latin typeface="source-serif-pro"/>
                <a:cs typeface="Aharoni" panose="02010803020104030203" pitchFamily="2" charset="-79"/>
              </a:rPr>
              <a:t>datos</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debemos</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tomar</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en</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cuenta</a:t>
            </a:r>
            <a:r>
              <a:rPr lang="en-US" sz="1800" dirty="0">
                <a:latin typeface="source-serif-pro"/>
                <a:cs typeface="Aharoni" panose="02010803020104030203" pitchFamily="2" charset="-79"/>
              </a:rPr>
              <a:t> que un </a:t>
            </a:r>
            <a:r>
              <a:rPr lang="en-US" sz="1800" dirty="0" err="1">
                <a:latin typeface="source-serif-pro"/>
                <a:cs typeface="Aharoni" panose="02010803020104030203" pitchFamily="2" charset="-79"/>
              </a:rPr>
              <a:t>grafico</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tiene</a:t>
            </a:r>
            <a:r>
              <a:rPr lang="en-US" sz="1800" dirty="0">
                <a:latin typeface="source-serif-pro"/>
                <a:cs typeface="Aharoni" panose="02010803020104030203" pitchFamily="2" charset="-79"/>
              </a:rPr>
              <a:t> que </a:t>
            </a:r>
            <a:r>
              <a:rPr lang="en-US" sz="1800" dirty="0" err="1">
                <a:latin typeface="source-serif-pro"/>
                <a:cs typeface="Aharoni" panose="02010803020104030203" pitchFamily="2" charset="-79"/>
              </a:rPr>
              <a:t>hablar</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por</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si</a:t>
            </a:r>
            <a:r>
              <a:rPr lang="en-US" sz="1800" dirty="0">
                <a:latin typeface="source-serif-pro"/>
                <a:cs typeface="Aharoni" panose="02010803020104030203" pitchFamily="2" charset="-79"/>
              </a:rPr>
              <a:t> solo, </a:t>
            </a:r>
            <a:r>
              <a:rPr lang="en-US" sz="1800" dirty="0" err="1">
                <a:latin typeface="source-serif-pro"/>
                <a:cs typeface="Aharoni" panose="02010803020104030203" pitchFamily="2" charset="-79"/>
              </a:rPr>
              <a:t>debe</a:t>
            </a:r>
            <a:r>
              <a:rPr lang="en-US" sz="1800" dirty="0">
                <a:latin typeface="source-serif-pro"/>
                <a:cs typeface="Aharoni" panose="02010803020104030203" pitchFamily="2" charset="-79"/>
              </a:rPr>
              <a:t> ser </a:t>
            </a:r>
            <a:r>
              <a:rPr lang="en-US" sz="1800" dirty="0" err="1">
                <a:latin typeface="source-serif-pro"/>
                <a:cs typeface="Aharoni" panose="02010803020104030203" pitchFamily="2" charset="-79"/>
              </a:rPr>
              <a:t>facil</a:t>
            </a:r>
            <a:r>
              <a:rPr lang="en-US" sz="1800" dirty="0">
                <a:latin typeface="source-serif-pro"/>
                <a:cs typeface="Aharoni" panose="02010803020104030203" pitchFamily="2" charset="-79"/>
              </a:rPr>
              <a:t> de </a:t>
            </a:r>
            <a:r>
              <a:rPr lang="en-US" sz="1800" dirty="0" err="1">
                <a:latin typeface="source-serif-pro"/>
                <a:cs typeface="Aharoni" panose="02010803020104030203" pitchFamily="2" charset="-79"/>
              </a:rPr>
              <a:t>entender</a:t>
            </a:r>
            <a:r>
              <a:rPr lang="en-US" sz="1800" dirty="0">
                <a:latin typeface="source-serif-pro"/>
                <a:cs typeface="Aharoni" panose="02010803020104030203" pitchFamily="2" charset="-79"/>
              </a:rPr>
              <a:t> para </a:t>
            </a:r>
            <a:r>
              <a:rPr lang="en-US" sz="1800" dirty="0" err="1">
                <a:latin typeface="source-serif-pro"/>
                <a:cs typeface="Aharoni" panose="02010803020104030203" pitchFamily="2" charset="-79"/>
              </a:rPr>
              <a:t>aquellas</a:t>
            </a:r>
            <a:r>
              <a:rPr lang="en-US" sz="1800" dirty="0">
                <a:latin typeface="source-serif-pro"/>
                <a:cs typeface="Aharoni" panose="02010803020104030203" pitchFamily="2" charset="-79"/>
              </a:rPr>
              <a:t> personas que no lo </a:t>
            </a:r>
            <a:r>
              <a:rPr lang="en-US" sz="1800" dirty="0" err="1">
                <a:latin typeface="source-serif-pro"/>
                <a:cs typeface="Aharoni" panose="02010803020104030203" pitchFamily="2" charset="-79"/>
              </a:rPr>
              <a:t>construyeron</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por</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ende</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darle</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formarte</a:t>
            </a:r>
            <a:r>
              <a:rPr lang="en-US" sz="1800" dirty="0">
                <a:latin typeface="source-serif-pro"/>
                <a:cs typeface="Aharoni" panose="02010803020104030203" pitchFamily="2" charset="-79"/>
              </a:rPr>
              <a:t> al </a:t>
            </a:r>
            <a:r>
              <a:rPr lang="en-US" sz="1800" dirty="0" err="1">
                <a:latin typeface="source-serif-pro"/>
                <a:cs typeface="Aharoni" panose="02010803020104030203" pitchFamily="2" charset="-79"/>
              </a:rPr>
              <a:t>texto</a:t>
            </a:r>
            <a:r>
              <a:rPr lang="en-US" sz="1800" dirty="0">
                <a:latin typeface="source-serif-pro"/>
                <a:cs typeface="Aharoni" panose="02010803020104030203" pitchFamily="2" charset="-79"/>
              </a:rPr>
              <a:t> y </a:t>
            </a:r>
            <a:r>
              <a:rPr lang="en-US" sz="1800" dirty="0" err="1">
                <a:latin typeface="source-serif-pro"/>
                <a:cs typeface="Aharoni" panose="02010803020104030203" pitchFamily="2" charset="-79"/>
              </a:rPr>
              <a:t>tener</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buenas</a:t>
            </a:r>
            <a:r>
              <a:rPr lang="en-US" sz="1800" dirty="0">
                <a:latin typeface="source-serif-pro"/>
                <a:cs typeface="Aharoni" panose="02010803020104030203" pitchFamily="2" charset="-79"/>
              </a:rPr>
              <a:t> </a:t>
            </a:r>
            <a:r>
              <a:rPr lang="en-US" sz="1800" dirty="0" err="1">
                <a:latin typeface="source-serif-pro"/>
                <a:cs typeface="Aharoni" panose="02010803020104030203" pitchFamily="2" charset="-79"/>
              </a:rPr>
              <a:t>practicas</a:t>
            </a:r>
            <a:r>
              <a:rPr lang="en-US" sz="1800" dirty="0">
                <a:latin typeface="source-serif-pro"/>
                <a:cs typeface="Aharoni" panose="02010803020104030203" pitchFamily="2" charset="-79"/>
              </a:rPr>
              <a:t> de </a:t>
            </a:r>
            <a:r>
              <a:rPr lang="en-US" sz="1800" dirty="0" err="1">
                <a:latin typeface="source-serif-pro"/>
                <a:cs typeface="Aharoni" panose="02010803020104030203" pitchFamily="2" charset="-79"/>
              </a:rPr>
              <a:t>diseño</a:t>
            </a:r>
            <a:r>
              <a:rPr lang="en-US" sz="1800" dirty="0">
                <a:latin typeface="source-serif-pro"/>
                <a:cs typeface="Aharoni" panose="02010803020104030203" pitchFamily="2" charset="-79"/>
              </a:rPr>
              <a:t> es un factor vital</a:t>
            </a:r>
          </a:p>
        </p:txBody>
      </p:sp>
      <p:pic>
        <p:nvPicPr>
          <p:cNvPr id="5" name="Marcador de contenido 4">
            <a:extLst>
              <a:ext uri="{FF2B5EF4-FFF2-40B4-BE49-F238E27FC236}">
                <a16:creationId xmlns:a16="http://schemas.microsoft.com/office/drawing/2014/main" id="{1B8C7986-B8CB-A674-D393-863930DC0E7B}"/>
              </a:ext>
            </a:extLst>
          </p:cNvPr>
          <p:cNvPicPr>
            <a:picLocks noGrp="1" noChangeAspect="1"/>
          </p:cNvPicPr>
          <p:nvPr>
            <p:ph idx="1"/>
          </p:nvPr>
        </p:nvPicPr>
        <p:blipFill>
          <a:blip r:embed="rId2"/>
          <a:stretch>
            <a:fillRect/>
          </a:stretch>
        </p:blipFill>
        <p:spPr>
          <a:xfrm>
            <a:off x="1163320" y="2507933"/>
            <a:ext cx="4504559" cy="3191827"/>
          </a:xfrm>
        </p:spPr>
      </p:pic>
      <p:pic>
        <p:nvPicPr>
          <p:cNvPr id="7" name="Imagen 6">
            <a:extLst>
              <a:ext uri="{FF2B5EF4-FFF2-40B4-BE49-F238E27FC236}">
                <a16:creationId xmlns:a16="http://schemas.microsoft.com/office/drawing/2014/main" id="{3E1504E0-6963-AFDD-E2F9-3ED181032A26}"/>
              </a:ext>
            </a:extLst>
          </p:cNvPr>
          <p:cNvPicPr>
            <a:picLocks noChangeAspect="1"/>
          </p:cNvPicPr>
          <p:nvPr/>
        </p:nvPicPr>
        <p:blipFill>
          <a:blip r:embed="rId3"/>
          <a:stretch>
            <a:fillRect/>
          </a:stretch>
        </p:blipFill>
        <p:spPr>
          <a:xfrm>
            <a:off x="6096000" y="2165773"/>
            <a:ext cx="3951120" cy="3421721"/>
          </a:xfrm>
          <a:prstGeom prst="rect">
            <a:avLst/>
          </a:prstGeom>
        </p:spPr>
      </p:pic>
    </p:spTree>
    <p:extLst>
      <p:ext uri="{BB962C8B-B14F-4D97-AF65-F5344CB8AC3E}">
        <p14:creationId xmlns:p14="http://schemas.microsoft.com/office/powerpoint/2010/main" val="12801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F580A-90E7-798A-A783-BBD5E4D73B7A}"/>
              </a:ext>
            </a:extLst>
          </p:cNvPr>
          <p:cNvSpPr>
            <a:spLocks noGrp="1"/>
          </p:cNvSpPr>
          <p:nvPr>
            <p:ph type="title"/>
          </p:nvPr>
        </p:nvSpPr>
        <p:spPr/>
        <p:txBody>
          <a:bodyPr/>
          <a:lstStyle/>
          <a:p>
            <a:r>
              <a:rPr lang="es-CR">
                <a:solidFill>
                  <a:schemeClr val="tx2">
                    <a:lumMod val="50000"/>
                    <a:lumOff val="50000"/>
                  </a:schemeClr>
                </a:solidFill>
              </a:rPr>
              <a:t>Configuración por defecto</a:t>
            </a:r>
            <a:endParaRPr lang="en-US" dirty="0">
              <a:solidFill>
                <a:schemeClr val="tx2">
                  <a:lumMod val="50000"/>
                  <a:lumOff val="50000"/>
                </a:schemeClr>
              </a:solidFill>
            </a:endParaRPr>
          </a:p>
        </p:txBody>
      </p:sp>
      <p:pic>
        <p:nvPicPr>
          <p:cNvPr id="5" name="Marcador de contenido 4">
            <a:extLst>
              <a:ext uri="{FF2B5EF4-FFF2-40B4-BE49-F238E27FC236}">
                <a16:creationId xmlns:a16="http://schemas.microsoft.com/office/drawing/2014/main" id="{2F6DEA22-5DBD-972C-5F0F-77540D7D7FB7}"/>
              </a:ext>
            </a:extLst>
          </p:cNvPr>
          <p:cNvPicPr>
            <a:picLocks noGrp="1" noChangeAspect="1"/>
          </p:cNvPicPr>
          <p:nvPr>
            <p:ph idx="1"/>
          </p:nvPr>
        </p:nvPicPr>
        <p:blipFill>
          <a:blip r:embed="rId2"/>
          <a:stretch>
            <a:fillRect/>
          </a:stretch>
        </p:blipFill>
        <p:spPr>
          <a:xfrm>
            <a:off x="754213" y="1906546"/>
            <a:ext cx="4107267" cy="2695934"/>
          </a:xfrm>
        </p:spPr>
      </p:pic>
      <p:pic>
        <p:nvPicPr>
          <p:cNvPr id="7" name="Imagen 6">
            <a:extLst>
              <a:ext uri="{FF2B5EF4-FFF2-40B4-BE49-F238E27FC236}">
                <a16:creationId xmlns:a16="http://schemas.microsoft.com/office/drawing/2014/main" id="{2778F9EE-D026-3AF7-18DA-FC76D9F0E275}"/>
              </a:ext>
            </a:extLst>
          </p:cNvPr>
          <p:cNvPicPr>
            <a:picLocks noChangeAspect="1"/>
          </p:cNvPicPr>
          <p:nvPr/>
        </p:nvPicPr>
        <p:blipFill>
          <a:blip r:embed="rId3"/>
          <a:stretch>
            <a:fillRect/>
          </a:stretch>
        </p:blipFill>
        <p:spPr>
          <a:xfrm>
            <a:off x="4861481" y="1906547"/>
            <a:ext cx="3662760" cy="2695934"/>
          </a:xfrm>
          <a:prstGeom prst="rect">
            <a:avLst/>
          </a:prstGeom>
        </p:spPr>
      </p:pic>
      <p:pic>
        <p:nvPicPr>
          <p:cNvPr id="9" name="Imagen 8">
            <a:extLst>
              <a:ext uri="{FF2B5EF4-FFF2-40B4-BE49-F238E27FC236}">
                <a16:creationId xmlns:a16="http://schemas.microsoft.com/office/drawing/2014/main" id="{0472C3B6-C287-CFB6-CC44-6F25345FF98F}"/>
              </a:ext>
            </a:extLst>
          </p:cNvPr>
          <p:cNvPicPr>
            <a:picLocks noChangeAspect="1"/>
          </p:cNvPicPr>
          <p:nvPr/>
        </p:nvPicPr>
        <p:blipFill>
          <a:blip r:embed="rId4"/>
          <a:stretch>
            <a:fillRect/>
          </a:stretch>
        </p:blipFill>
        <p:spPr>
          <a:xfrm>
            <a:off x="8383735" y="1979815"/>
            <a:ext cx="3564426" cy="2622665"/>
          </a:xfrm>
          <a:prstGeom prst="rect">
            <a:avLst/>
          </a:prstGeom>
        </p:spPr>
      </p:pic>
    </p:spTree>
    <p:extLst>
      <p:ext uri="{BB962C8B-B14F-4D97-AF65-F5344CB8AC3E}">
        <p14:creationId xmlns:p14="http://schemas.microsoft.com/office/powerpoint/2010/main" val="169748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BE3C03-EFED-8F71-7288-4A8B92E134CE}"/>
              </a:ext>
            </a:extLst>
          </p:cNvPr>
          <p:cNvSpPr>
            <a:spLocks noGrp="1"/>
          </p:cNvSpPr>
          <p:nvPr>
            <p:ph type="title"/>
          </p:nvPr>
        </p:nvSpPr>
        <p:spPr/>
        <p:txBody>
          <a:bodyPr>
            <a:normAutofit fontScale="90000"/>
          </a:bodyPr>
          <a:lstStyle/>
          <a:p>
            <a:pPr algn="ctr"/>
            <a:r>
              <a:rPr lang="es-CR" dirty="0">
                <a:solidFill>
                  <a:schemeClr val="tx2">
                    <a:lumMod val="50000"/>
                    <a:lumOff val="50000"/>
                  </a:schemeClr>
                </a:solidFill>
              </a:rPr>
              <a:t>Alineación de encabezado y titulo de los ejes</a:t>
            </a:r>
            <a:endParaRPr lang="en-US" dirty="0">
              <a:solidFill>
                <a:schemeClr val="tx2">
                  <a:lumMod val="50000"/>
                  <a:lumOff val="50000"/>
                </a:schemeClr>
              </a:solidFill>
            </a:endParaRPr>
          </a:p>
        </p:txBody>
      </p:sp>
      <p:pic>
        <p:nvPicPr>
          <p:cNvPr id="5" name="Marcador de contenido 4">
            <a:extLst>
              <a:ext uri="{FF2B5EF4-FFF2-40B4-BE49-F238E27FC236}">
                <a16:creationId xmlns:a16="http://schemas.microsoft.com/office/drawing/2014/main" id="{2A46F6E8-BAA1-C4E7-1269-B1CA78BE7D86}"/>
              </a:ext>
            </a:extLst>
          </p:cNvPr>
          <p:cNvPicPr>
            <a:picLocks noGrp="1" noChangeAspect="1"/>
          </p:cNvPicPr>
          <p:nvPr>
            <p:ph idx="1"/>
          </p:nvPr>
        </p:nvPicPr>
        <p:blipFill>
          <a:blip r:embed="rId2"/>
          <a:stretch>
            <a:fillRect/>
          </a:stretch>
        </p:blipFill>
        <p:spPr>
          <a:xfrm>
            <a:off x="980440" y="2480006"/>
            <a:ext cx="5796280" cy="1126539"/>
          </a:xfrm>
        </p:spPr>
      </p:pic>
      <p:sp>
        <p:nvSpPr>
          <p:cNvPr id="6" name="CuadroTexto 5">
            <a:extLst>
              <a:ext uri="{FF2B5EF4-FFF2-40B4-BE49-F238E27FC236}">
                <a16:creationId xmlns:a16="http://schemas.microsoft.com/office/drawing/2014/main" id="{2A5C238C-6A83-3BB4-EB58-F771245D1AAD}"/>
              </a:ext>
            </a:extLst>
          </p:cNvPr>
          <p:cNvSpPr txBox="1"/>
          <p:nvPr/>
        </p:nvSpPr>
        <p:spPr>
          <a:xfrm>
            <a:off x="6776720" y="2651760"/>
            <a:ext cx="3962400" cy="584775"/>
          </a:xfrm>
          <a:prstGeom prst="rect">
            <a:avLst/>
          </a:prstGeom>
          <a:noFill/>
        </p:spPr>
        <p:txBody>
          <a:bodyPr wrap="square" rtlCol="0">
            <a:spAutoFit/>
          </a:bodyPr>
          <a:lstStyle/>
          <a:p>
            <a:r>
              <a:rPr lang="es-CR" sz="3200" dirty="0"/>
              <a:t>Alineación de título a la izquierda</a:t>
            </a:r>
            <a:endParaRPr lang="en-US" sz="3200" dirty="0"/>
          </a:p>
        </p:txBody>
      </p:sp>
      <p:pic>
        <p:nvPicPr>
          <p:cNvPr id="8" name="Imagen 7">
            <a:extLst>
              <a:ext uri="{FF2B5EF4-FFF2-40B4-BE49-F238E27FC236}">
                <a16:creationId xmlns:a16="http://schemas.microsoft.com/office/drawing/2014/main" id="{CE2CB55E-6C5D-96D4-F868-08E4383F7747}"/>
              </a:ext>
            </a:extLst>
          </p:cNvPr>
          <p:cNvPicPr>
            <a:picLocks noChangeAspect="1"/>
          </p:cNvPicPr>
          <p:nvPr/>
        </p:nvPicPr>
        <p:blipFill>
          <a:blip r:embed="rId3"/>
          <a:stretch>
            <a:fillRect/>
          </a:stretch>
        </p:blipFill>
        <p:spPr>
          <a:xfrm>
            <a:off x="980439" y="3778299"/>
            <a:ext cx="5796281" cy="1485976"/>
          </a:xfrm>
          <a:prstGeom prst="rect">
            <a:avLst/>
          </a:prstGeom>
        </p:spPr>
      </p:pic>
      <p:sp>
        <p:nvSpPr>
          <p:cNvPr id="10" name="CuadroTexto 9">
            <a:extLst>
              <a:ext uri="{FF2B5EF4-FFF2-40B4-BE49-F238E27FC236}">
                <a16:creationId xmlns:a16="http://schemas.microsoft.com/office/drawing/2014/main" id="{7C49FC38-0614-C190-2B4D-180EE020F1B7}"/>
              </a:ext>
            </a:extLst>
          </p:cNvPr>
          <p:cNvSpPr txBox="1"/>
          <p:nvPr/>
        </p:nvSpPr>
        <p:spPr>
          <a:xfrm>
            <a:off x="6929120" y="4170669"/>
            <a:ext cx="3190240" cy="1815882"/>
          </a:xfrm>
          <a:prstGeom prst="rect">
            <a:avLst/>
          </a:prstGeom>
          <a:noFill/>
        </p:spPr>
        <p:txBody>
          <a:bodyPr wrap="square" rtlCol="0">
            <a:spAutoFit/>
          </a:bodyPr>
          <a:lstStyle/>
          <a:p>
            <a:r>
              <a:rPr lang="es-CR" sz="2800" dirty="0"/>
              <a:t>Manejo de coordenadas x, y</a:t>
            </a:r>
          </a:p>
          <a:p>
            <a:r>
              <a:rPr lang="es-CR" sz="2800" dirty="0"/>
              <a:t>Van de 0 a 1</a:t>
            </a:r>
          </a:p>
          <a:p>
            <a:r>
              <a:rPr lang="es-CR" sz="2800" dirty="0"/>
              <a:t>Eje x posición horizontal</a:t>
            </a:r>
          </a:p>
          <a:p>
            <a:r>
              <a:rPr lang="es-CR" sz="2800" dirty="0"/>
              <a:t>Eje x vertical</a:t>
            </a:r>
          </a:p>
        </p:txBody>
      </p:sp>
      <p:pic>
        <p:nvPicPr>
          <p:cNvPr id="12" name="Imagen 11">
            <a:extLst>
              <a:ext uri="{FF2B5EF4-FFF2-40B4-BE49-F238E27FC236}">
                <a16:creationId xmlns:a16="http://schemas.microsoft.com/office/drawing/2014/main" id="{DEC9EB64-1362-A52C-BACC-54DBA5BFEB2A}"/>
              </a:ext>
            </a:extLst>
          </p:cNvPr>
          <p:cNvPicPr>
            <a:picLocks noChangeAspect="1"/>
          </p:cNvPicPr>
          <p:nvPr/>
        </p:nvPicPr>
        <p:blipFill>
          <a:blip r:embed="rId4"/>
          <a:stretch>
            <a:fillRect/>
          </a:stretch>
        </p:blipFill>
        <p:spPr>
          <a:xfrm>
            <a:off x="1000759" y="5268964"/>
            <a:ext cx="5704841" cy="1435174"/>
          </a:xfrm>
          <a:prstGeom prst="rect">
            <a:avLst/>
          </a:prstGeom>
        </p:spPr>
      </p:pic>
    </p:spTree>
    <p:extLst>
      <p:ext uri="{BB962C8B-B14F-4D97-AF65-F5344CB8AC3E}">
        <p14:creationId xmlns:p14="http://schemas.microsoft.com/office/powerpoint/2010/main" val="72670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ED944-7AB6-85A6-0A8F-2719B4450D27}"/>
              </a:ext>
            </a:extLst>
          </p:cNvPr>
          <p:cNvSpPr>
            <a:spLocks noGrp="1"/>
          </p:cNvSpPr>
          <p:nvPr>
            <p:ph type="title"/>
          </p:nvPr>
        </p:nvSpPr>
        <p:spPr>
          <a:xfrm>
            <a:off x="838200" y="365125"/>
            <a:ext cx="10114280" cy="1325563"/>
          </a:xfrm>
        </p:spPr>
        <p:txBody>
          <a:bodyPr>
            <a:normAutofit fontScale="90000"/>
          </a:bodyPr>
          <a:lstStyle/>
          <a:p>
            <a:r>
              <a:rPr lang="es-CR" dirty="0">
                <a:solidFill>
                  <a:schemeClr val="tx2">
                    <a:lumMod val="50000"/>
                    <a:lumOff val="50000"/>
                  </a:schemeClr>
                </a:solidFill>
              </a:rPr>
              <a:t>Los títulos de los ejes los podemos alinear de la siguiente manera</a:t>
            </a:r>
            <a:endParaRPr lang="en-US" dirty="0">
              <a:solidFill>
                <a:schemeClr val="tx2">
                  <a:lumMod val="50000"/>
                  <a:lumOff val="50000"/>
                </a:schemeClr>
              </a:solidFill>
            </a:endParaRPr>
          </a:p>
        </p:txBody>
      </p:sp>
      <p:pic>
        <p:nvPicPr>
          <p:cNvPr id="5" name="Marcador de contenido 4">
            <a:extLst>
              <a:ext uri="{FF2B5EF4-FFF2-40B4-BE49-F238E27FC236}">
                <a16:creationId xmlns:a16="http://schemas.microsoft.com/office/drawing/2014/main" id="{6536016D-34DB-A4B4-A19C-446A70CBE81A}"/>
              </a:ext>
            </a:extLst>
          </p:cNvPr>
          <p:cNvPicPr>
            <a:picLocks noGrp="1" noChangeAspect="1"/>
          </p:cNvPicPr>
          <p:nvPr>
            <p:ph idx="1"/>
          </p:nvPr>
        </p:nvPicPr>
        <p:blipFill>
          <a:blip r:embed="rId2"/>
          <a:stretch>
            <a:fillRect/>
          </a:stretch>
        </p:blipFill>
        <p:spPr>
          <a:xfrm>
            <a:off x="3822700" y="1994944"/>
            <a:ext cx="4546600" cy="1739900"/>
          </a:xfrm>
        </p:spPr>
      </p:pic>
      <p:sp>
        <p:nvSpPr>
          <p:cNvPr id="6" name="CuadroTexto 5">
            <a:extLst>
              <a:ext uri="{FF2B5EF4-FFF2-40B4-BE49-F238E27FC236}">
                <a16:creationId xmlns:a16="http://schemas.microsoft.com/office/drawing/2014/main" id="{6BBF9EAC-1B0E-86B7-395F-FFD604716553}"/>
              </a:ext>
            </a:extLst>
          </p:cNvPr>
          <p:cNvSpPr txBox="1"/>
          <p:nvPr/>
        </p:nvSpPr>
        <p:spPr>
          <a:xfrm>
            <a:off x="838200" y="3734844"/>
            <a:ext cx="10114280" cy="646331"/>
          </a:xfrm>
          <a:prstGeom prst="rect">
            <a:avLst/>
          </a:prstGeom>
          <a:noFill/>
        </p:spPr>
        <p:txBody>
          <a:bodyPr wrap="square" rtlCol="0">
            <a:spAutoFit/>
          </a:bodyPr>
          <a:lstStyle/>
          <a:p>
            <a:r>
              <a:rPr lang="es-CR" dirty="0">
                <a:solidFill>
                  <a:srgbClr val="FF0000"/>
                </a:solidFill>
                <a:latin typeface="source-serif-pro"/>
              </a:rPr>
              <a:t>Es importante </a:t>
            </a:r>
            <a:r>
              <a:rPr lang="es-ES" b="0" i="0" dirty="0">
                <a:solidFill>
                  <a:srgbClr val="FF0000"/>
                </a:solidFill>
                <a:effectLst/>
                <a:latin typeface="source-serif-pro"/>
              </a:rPr>
              <a:t>configurar la alineación (</a:t>
            </a:r>
            <a:r>
              <a:rPr lang="es-ES" b="0" i="1" dirty="0" err="1">
                <a:solidFill>
                  <a:srgbClr val="FF0000"/>
                </a:solidFill>
                <a:effectLst/>
                <a:latin typeface="source-serif-pro"/>
              </a:rPr>
              <a:t>horizontalalignment</a:t>
            </a:r>
            <a:r>
              <a:rPr lang="es-ES" b="0" i="0" dirty="0">
                <a:solidFill>
                  <a:srgbClr val="FF0000"/>
                </a:solidFill>
                <a:effectLst/>
                <a:latin typeface="source-serif-pro"/>
              </a:rPr>
              <a:t> o </a:t>
            </a:r>
            <a:r>
              <a:rPr lang="es-ES" b="0" i="1" dirty="0">
                <a:solidFill>
                  <a:srgbClr val="FF0000"/>
                </a:solidFill>
                <a:effectLst/>
                <a:latin typeface="source-serif-pro"/>
              </a:rPr>
              <a:t>ha</a:t>
            </a:r>
            <a:r>
              <a:rPr lang="es-ES" b="0" i="0" dirty="0">
                <a:solidFill>
                  <a:srgbClr val="FF0000"/>
                </a:solidFill>
                <a:effectLst/>
                <a:latin typeface="source-serif-pro"/>
              </a:rPr>
              <a:t>) de cada uno de estos elementos, alineación </a:t>
            </a:r>
            <a:r>
              <a:rPr lang="es-ES" b="0" i="1" dirty="0">
                <a:solidFill>
                  <a:srgbClr val="FF0000"/>
                </a:solidFill>
                <a:effectLst/>
                <a:latin typeface="source-serif-pro"/>
              </a:rPr>
              <a:t>izquierda </a:t>
            </a:r>
            <a:r>
              <a:rPr lang="es-ES" b="0" i="0" dirty="0">
                <a:solidFill>
                  <a:srgbClr val="FF0000"/>
                </a:solidFill>
                <a:effectLst/>
                <a:latin typeface="source-serif-pro"/>
              </a:rPr>
              <a:t>para el </a:t>
            </a:r>
            <a:r>
              <a:rPr lang="es-ES" b="0" i="1" dirty="0">
                <a:solidFill>
                  <a:srgbClr val="FF0000"/>
                </a:solidFill>
                <a:effectLst/>
                <a:latin typeface="source-serif-pro"/>
              </a:rPr>
              <a:t>eje-x</a:t>
            </a:r>
            <a:r>
              <a:rPr lang="es-ES" b="0" i="0" dirty="0">
                <a:solidFill>
                  <a:srgbClr val="FF0000"/>
                </a:solidFill>
                <a:effectLst/>
                <a:latin typeface="source-serif-pro"/>
              </a:rPr>
              <a:t>, alineación </a:t>
            </a:r>
            <a:r>
              <a:rPr lang="es-ES" b="0" i="1" dirty="0">
                <a:solidFill>
                  <a:srgbClr val="FF0000"/>
                </a:solidFill>
                <a:effectLst/>
                <a:latin typeface="source-serif-pro"/>
              </a:rPr>
              <a:t>derecha</a:t>
            </a:r>
            <a:r>
              <a:rPr lang="es-ES" b="0" i="0" dirty="0">
                <a:solidFill>
                  <a:srgbClr val="FF0000"/>
                </a:solidFill>
                <a:effectLst/>
                <a:latin typeface="source-serif-pro"/>
              </a:rPr>
              <a:t> para el </a:t>
            </a:r>
            <a:r>
              <a:rPr lang="es-ES" b="0" i="1" dirty="0">
                <a:solidFill>
                  <a:srgbClr val="FF0000"/>
                </a:solidFill>
                <a:effectLst/>
                <a:latin typeface="source-serif-pro"/>
              </a:rPr>
              <a:t>eje-y</a:t>
            </a:r>
            <a:r>
              <a:rPr lang="es-ES" b="0" i="0" dirty="0">
                <a:solidFill>
                  <a:srgbClr val="FF0000"/>
                </a:solidFill>
                <a:effectLst/>
                <a:latin typeface="source-serif-pro"/>
              </a:rPr>
              <a:t>.</a:t>
            </a:r>
            <a:endParaRPr lang="en-US" dirty="0">
              <a:solidFill>
                <a:srgbClr val="FF0000"/>
              </a:solidFill>
              <a:latin typeface="source-serif-pro"/>
            </a:endParaRPr>
          </a:p>
        </p:txBody>
      </p:sp>
      <p:pic>
        <p:nvPicPr>
          <p:cNvPr id="8" name="Imagen 7">
            <a:extLst>
              <a:ext uri="{FF2B5EF4-FFF2-40B4-BE49-F238E27FC236}">
                <a16:creationId xmlns:a16="http://schemas.microsoft.com/office/drawing/2014/main" id="{77529C08-15B5-26B8-DB59-70EEED82C096}"/>
              </a:ext>
            </a:extLst>
          </p:cNvPr>
          <p:cNvPicPr>
            <a:picLocks noChangeAspect="1"/>
          </p:cNvPicPr>
          <p:nvPr/>
        </p:nvPicPr>
        <p:blipFill>
          <a:blip r:embed="rId3"/>
          <a:stretch>
            <a:fillRect/>
          </a:stretch>
        </p:blipFill>
        <p:spPr>
          <a:xfrm>
            <a:off x="2984969" y="4381175"/>
            <a:ext cx="6445581" cy="1943200"/>
          </a:xfrm>
          <a:prstGeom prst="rect">
            <a:avLst/>
          </a:prstGeom>
        </p:spPr>
      </p:pic>
    </p:spTree>
    <p:extLst>
      <p:ext uri="{BB962C8B-B14F-4D97-AF65-F5344CB8AC3E}">
        <p14:creationId xmlns:p14="http://schemas.microsoft.com/office/powerpoint/2010/main" val="390486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E11B2-A253-E2FA-D3F0-4323406CEB4A}"/>
              </a:ext>
            </a:extLst>
          </p:cNvPr>
          <p:cNvSpPr>
            <a:spLocks noGrp="1"/>
          </p:cNvSpPr>
          <p:nvPr>
            <p:ph type="title"/>
          </p:nvPr>
        </p:nvSpPr>
        <p:spPr/>
        <p:txBody>
          <a:bodyPr>
            <a:normAutofit fontScale="90000"/>
          </a:bodyPr>
          <a:lstStyle/>
          <a:p>
            <a:r>
              <a:rPr lang="es-CR" dirty="0">
                <a:solidFill>
                  <a:schemeClr val="tx2">
                    <a:lumMod val="50000"/>
                    <a:lumOff val="50000"/>
                  </a:schemeClr>
                </a:solidFill>
              </a:rPr>
              <a:t>VALOR POR DEFECTO DEL ENCABEZADO Y NUESTRA GRAFICA ES 0.9</a:t>
            </a:r>
            <a:endParaRPr lang="en-US" dirty="0">
              <a:solidFill>
                <a:schemeClr val="tx2">
                  <a:lumMod val="50000"/>
                  <a:lumOff val="50000"/>
                </a:schemeClr>
              </a:solidFill>
            </a:endParaRPr>
          </a:p>
        </p:txBody>
      </p:sp>
      <p:pic>
        <p:nvPicPr>
          <p:cNvPr id="5" name="Marcador de contenido 4">
            <a:extLst>
              <a:ext uri="{FF2B5EF4-FFF2-40B4-BE49-F238E27FC236}">
                <a16:creationId xmlns:a16="http://schemas.microsoft.com/office/drawing/2014/main" id="{5617D7FB-0411-1D85-6E49-BA5700505E13}"/>
              </a:ext>
            </a:extLst>
          </p:cNvPr>
          <p:cNvPicPr>
            <a:picLocks noGrp="1" noChangeAspect="1"/>
          </p:cNvPicPr>
          <p:nvPr>
            <p:ph idx="1"/>
          </p:nvPr>
        </p:nvPicPr>
        <p:blipFill>
          <a:blip r:embed="rId2"/>
          <a:stretch>
            <a:fillRect/>
          </a:stretch>
        </p:blipFill>
        <p:spPr>
          <a:xfrm>
            <a:off x="1645829" y="2014361"/>
            <a:ext cx="4450171" cy="1414637"/>
          </a:xfrm>
        </p:spPr>
      </p:pic>
      <p:sp>
        <p:nvSpPr>
          <p:cNvPr id="6" name="CuadroTexto 5">
            <a:extLst>
              <a:ext uri="{FF2B5EF4-FFF2-40B4-BE49-F238E27FC236}">
                <a16:creationId xmlns:a16="http://schemas.microsoft.com/office/drawing/2014/main" id="{524ED97E-B445-FE63-B876-A144D2E4A625}"/>
              </a:ext>
            </a:extLst>
          </p:cNvPr>
          <p:cNvSpPr txBox="1"/>
          <p:nvPr/>
        </p:nvSpPr>
        <p:spPr>
          <a:xfrm>
            <a:off x="6014720" y="2490848"/>
            <a:ext cx="3220720" cy="461665"/>
          </a:xfrm>
          <a:prstGeom prst="rect">
            <a:avLst/>
          </a:prstGeom>
          <a:noFill/>
        </p:spPr>
        <p:txBody>
          <a:bodyPr wrap="square" rtlCol="0">
            <a:spAutoFit/>
          </a:bodyPr>
          <a:lstStyle/>
          <a:p>
            <a:r>
              <a:rPr lang="es-CR" sz="2400" dirty="0"/>
              <a:t>TOP ES EL VALOR QUE PODEMOS MODIFAR </a:t>
            </a:r>
            <a:endParaRPr lang="en-US" sz="2400" dirty="0"/>
          </a:p>
        </p:txBody>
      </p:sp>
      <p:pic>
        <p:nvPicPr>
          <p:cNvPr id="8" name="Imagen 7">
            <a:extLst>
              <a:ext uri="{FF2B5EF4-FFF2-40B4-BE49-F238E27FC236}">
                <a16:creationId xmlns:a16="http://schemas.microsoft.com/office/drawing/2014/main" id="{BF028556-35E8-B94F-F734-2EFA3BCE0833}"/>
              </a:ext>
            </a:extLst>
          </p:cNvPr>
          <p:cNvPicPr>
            <a:picLocks noChangeAspect="1"/>
          </p:cNvPicPr>
          <p:nvPr/>
        </p:nvPicPr>
        <p:blipFill>
          <a:blip r:embed="rId3"/>
          <a:stretch>
            <a:fillRect/>
          </a:stretch>
        </p:blipFill>
        <p:spPr>
          <a:xfrm>
            <a:off x="3870914" y="3752671"/>
            <a:ext cx="4687734" cy="2881809"/>
          </a:xfrm>
          <a:prstGeom prst="rect">
            <a:avLst/>
          </a:prstGeom>
        </p:spPr>
      </p:pic>
    </p:spTree>
    <p:extLst>
      <p:ext uri="{BB962C8B-B14F-4D97-AF65-F5344CB8AC3E}">
        <p14:creationId xmlns:p14="http://schemas.microsoft.com/office/powerpoint/2010/main" val="230324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95CF88-2E0C-393F-6BBD-E381E55D7E1D}"/>
              </a:ext>
            </a:extLst>
          </p:cNvPr>
          <p:cNvSpPr>
            <a:spLocks noGrp="1"/>
          </p:cNvSpPr>
          <p:nvPr>
            <p:ph type="title"/>
          </p:nvPr>
        </p:nvSpPr>
        <p:spPr/>
        <p:txBody>
          <a:bodyPr>
            <a:normAutofit/>
          </a:bodyPr>
          <a:lstStyle/>
          <a:p>
            <a:r>
              <a:rPr lang="es-CR" sz="3600" dirty="0">
                <a:solidFill>
                  <a:schemeClr val="tx2">
                    <a:lumMod val="50000"/>
                    <a:lumOff val="50000"/>
                  </a:schemeClr>
                </a:solidFill>
              </a:rPr>
              <a:t>Para modificar el tamaño de nuestra fuente debemos utilizar el atributo </a:t>
            </a:r>
            <a:r>
              <a:rPr lang="es-CR" sz="3600" dirty="0" err="1">
                <a:solidFill>
                  <a:schemeClr val="accent3"/>
                </a:solidFill>
                <a:latin typeface="+mn-lt"/>
              </a:rPr>
              <a:t>Fontsize</a:t>
            </a:r>
            <a:endParaRPr lang="en-US" sz="3600" dirty="0">
              <a:solidFill>
                <a:schemeClr val="accent3"/>
              </a:solidFill>
              <a:latin typeface="+mn-lt"/>
            </a:endParaRPr>
          </a:p>
        </p:txBody>
      </p:sp>
      <p:pic>
        <p:nvPicPr>
          <p:cNvPr id="5" name="Marcador de contenido 4">
            <a:extLst>
              <a:ext uri="{FF2B5EF4-FFF2-40B4-BE49-F238E27FC236}">
                <a16:creationId xmlns:a16="http://schemas.microsoft.com/office/drawing/2014/main" id="{9EA1BB08-8BEA-6DA0-410E-A79966E12DAD}"/>
              </a:ext>
            </a:extLst>
          </p:cNvPr>
          <p:cNvPicPr>
            <a:picLocks noGrp="1" noChangeAspect="1"/>
          </p:cNvPicPr>
          <p:nvPr>
            <p:ph idx="1"/>
          </p:nvPr>
        </p:nvPicPr>
        <p:blipFill>
          <a:blip r:embed="rId2"/>
          <a:stretch>
            <a:fillRect/>
          </a:stretch>
        </p:blipFill>
        <p:spPr>
          <a:xfrm>
            <a:off x="3955940" y="2895464"/>
            <a:ext cx="5177900" cy="2174376"/>
          </a:xfrm>
        </p:spPr>
      </p:pic>
    </p:spTree>
    <p:extLst>
      <p:ext uri="{BB962C8B-B14F-4D97-AF65-F5344CB8AC3E}">
        <p14:creationId xmlns:p14="http://schemas.microsoft.com/office/powerpoint/2010/main" val="242508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A25A3-F0E8-FF40-0D1C-AA8FB5F78957}"/>
              </a:ext>
            </a:extLst>
          </p:cNvPr>
          <p:cNvSpPr>
            <a:spLocks noGrp="1"/>
          </p:cNvSpPr>
          <p:nvPr>
            <p:ph type="title"/>
          </p:nvPr>
        </p:nvSpPr>
        <p:spPr/>
        <p:txBody>
          <a:bodyPr>
            <a:normAutofit/>
          </a:bodyPr>
          <a:lstStyle/>
          <a:p>
            <a:r>
              <a:rPr lang="es-CR" dirty="0">
                <a:solidFill>
                  <a:schemeClr val="tx2">
                    <a:lumMod val="50000"/>
                    <a:lumOff val="50000"/>
                  </a:schemeClr>
                </a:solidFill>
              </a:rPr>
              <a:t>Para las anotaciones se usa </a:t>
            </a:r>
            <a:r>
              <a:rPr lang="es-CR" dirty="0" err="1">
                <a:solidFill>
                  <a:schemeClr val="accent3"/>
                </a:solidFill>
                <a:latin typeface="+mn-lt"/>
              </a:rPr>
              <a:t>labelsize</a:t>
            </a:r>
            <a:endParaRPr lang="en-US" dirty="0">
              <a:solidFill>
                <a:schemeClr val="accent3"/>
              </a:solidFill>
              <a:latin typeface="+mn-lt"/>
            </a:endParaRPr>
          </a:p>
        </p:txBody>
      </p:sp>
      <p:pic>
        <p:nvPicPr>
          <p:cNvPr id="7" name="Marcador de contenido 6">
            <a:extLst>
              <a:ext uri="{FF2B5EF4-FFF2-40B4-BE49-F238E27FC236}">
                <a16:creationId xmlns:a16="http://schemas.microsoft.com/office/drawing/2014/main" id="{DCEB2C36-BB94-4237-E1A3-556288C45BF5}"/>
              </a:ext>
            </a:extLst>
          </p:cNvPr>
          <p:cNvPicPr>
            <a:picLocks noGrp="1" noChangeAspect="1"/>
          </p:cNvPicPr>
          <p:nvPr>
            <p:ph idx="1"/>
          </p:nvPr>
        </p:nvPicPr>
        <p:blipFill>
          <a:blip r:embed="rId2"/>
          <a:stretch>
            <a:fillRect/>
          </a:stretch>
        </p:blipFill>
        <p:spPr>
          <a:xfrm>
            <a:off x="4267106" y="2914150"/>
            <a:ext cx="4236814" cy="1820410"/>
          </a:xfrm>
        </p:spPr>
      </p:pic>
    </p:spTree>
    <p:extLst>
      <p:ext uri="{BB962C8B-B14F-4D97-AF65-F5344CB8AC3E}">
        <p14:creationId xmlns:p14="http://schemas.microsoft.com/office/powerpoint/2010/main" val="2711771576"/>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47844254FDDF4FB4DC5AC3E222D2FE" ma:contentTypeVersion="10" ma:contentTypeDescription="Create a new document." ma:contentTypeScope="" ma:versionID="4ced4d68f25b4b8f893b9367ac00d853">
  <xsd:schema xmlns:xsd="http://www.w3.org/2001/XMLSchema" xmlns:xs="http://www.w3.org/2001/XMLSchema" xmlns:p="http://schemas.microsoft.com/office/2006/metadata/properties" xmlns:ns3="949f6dc2-1e21-4759-b0ea-244a9bcf93a9" xmlns:ns4="95e53d2c-3516-4984-8a1f-9d64c6f1c181" targetNamespace="http://schemas.microsoft.com/office/2006/metadata/properties" ma:root="true" ma:fieldsID="c56d44a6252b906606f6c86df3d93bf8" ns3:_="" ns4:_="">
    <xsd:import namespace="949f6dc2-1e21-4759-b0ea-244a9bcf93a9"/>
    <xsd:import namespace="95e53d2c-3516-4984-8a1f-9d64c6f1c18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9f6dc2-1e21-4759-b0ea-244a9bcf93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5e53d2c-3516-4984-8a1f-9d64c6f1c18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7EAF3A-A018-46DC-B7E4-58F7D6963C29}">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 ds:uri="95e53d2c-3516-4984-8a1f-9d64c6f1c181"/>
    <ds:schemaRef ds:uri="949f6dc2-1e21-4759-b0ea-244a9bcf93a9"/>
  </ds:schemaRefs>
</ds:datastoreItem>
</file>

<file path=customXml/itemProps2.xml><?xml version="1.0" encoding="utf-8"?>
<ds:datastoreItem xmlns:ds="http://schemas.openxmlformats.org/officeDocument/2006/customXml" ds:itemID="{F9B5ECB5-60D0-4680-9BE0-6C852E3B2DB6}">
  <ds:schemaRefs>
    <ds:schemaRef ds:uri="http://schemas.microsoft.com/sharepoint/v3/contenttype/forms"/>
  </ds:schemaRefs>
</ds:datastoreItem>
</file>

<file path=customXml/itemProps3.xml><?xml version="1.0" encoding="utf-8"?>
<ds:datastoreItem xmlns:ds="http://schemas.openxmlformats.org/officeDocument/2006/customXml" ds:itemID="{A056CC4F-B84C-40D7-B2E4-DCBC45F5D3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9f6dc2-1e21-4759-b0ea-244a9bcf93a9"/>
    <ds:schemaRef ds:uri="95e53d2c-3516-4984-8a1f-9d64c6f1c1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1419</TotalTime>
  <Words>212</Words>
  <Application>Microsoft Office PowerPoint</Application>
  <PresentationFormat>Panorámica</PresentationFormat>
  <Paragraphs>20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Modern Love</vt:lpstr>
      <vt:lpstr>source-serif-pro</vt:lpstr>
      <vt:lpstr>The Hand</vt:lpstr>
      <vt:lpstr>SketchyVTI</vt:lpstr>
      <vt:lpstr>Matplotlib</vt:lpstr>
      <vt:lpstr>Texto</vt:lpstr>
      <vt:lpstr>Como analistas de datos debemos tomar en cuenta que un grafico tiene que hablar por si solo, debe ser facil de entender para aquellas personas que no lo construyeron, por ende darle formarte al texto y tener buenas practicas de diseño es un factor vital</vt:lpstr>
      <vt:lpstr>Configuración por defecto</vt:lpstr>
      <vt:lpstr>Alineación de encabezado y titulo de los ejes</vt:lpstr>
      <vt:lpstr>Los títulos de los ejes los podemos alinear de la siguiente manera</vt:lpstr>
      <vt:lpstr>VALOR POR DEFECTO DEL ENCABEZADO Y NUESTRA GRAFICA ES 0.9</vt:lpstr>
      <vt:lpstr>Para modificar el tamaño de nuestra fuente debemos utilizar el atributo Fontsize</vt:lpstr>
      <vt:lpstr>Para las anotaciones se usa labelsize</vt:lpstr>
      <vt:lpstr>Modificar peso fuente se usa fontweight</vt:lpstr>
      <vt:lpstr>Emparejamiento de fuente se usa fontfamily</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dc:title>
  <dc:creator>KATHERINNE SANCHEZ SEGURA</dc:creator>
  <cp:lastModifiedBy>KATHERINNE SANCHEZ SEGURA</cp:lastModifiedBy>
  <cp:revision>1</cp:revision>
  <dcterms:created xsi:type="dcterms:W3CDTF">2023-07-19T00:25:16Z</dcterms:created>
  <dcterms:modified xsi:type="dcterms:W3CDTF">2023-08-16T04:35:20Z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0x0101001F47844254FDDF4FB4DC5AC3E222D2FE</vt:lpwstr>
  </property>
</Properties>
</file>