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" charset="1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notesSlides/notesSlide3.xml" Type="http://schemas.openxmlformats.org/officeDocument/2006/relationships/notesSlide"/><Relationship Id="rId18" Target="notesSlides/notesSlide4.xml" Type="http://schemas.openxmlformats.org/officeDocument/2006/relationships/notesSlide"/><Relationship Id="rId19" Target="notesSlides/notesSlide5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jpeg" Type="http://schemas.openxmlformats.org/officeDocument/2006/relationships/image"/><Relationship Id="rId9" Target="../media/image3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12" Target="../media/image50.svg" Type="http://schemas.openxmlformats.org/officeDocument/2006/relationships/image"/><Relationship Id="rId13" Target="https://www.canva.com/design/DAGN_Jk-SJw/ekcZw_o4kSR5OA5aNVK-9g/edit?utm_content=DAGN_Jk-SJw&amp;utm_campaign=designshare&amp;utm_medium=link2&amp;utm_source=sharebutton" TargetMode="External" Type="http://schemas.openxmlformats.org/officeDocument/2006/relationships/hyperlink"/><Relationship Id="rId2" Target="../notesSlides/notesSlide5.xml" Type="http://schemas.openxmlformats.org/officeDocument/2006/relationships/notesSlid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1.png" Type="http://schemas.openxmlformats.org/officeDocument/2006/relationships/image"/><Relationship Id="rId6" Target="../media/image2.pn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7500" y="9103726"/>
            <a:ext cx="4014998" cy="637400"/>
          </a:xfrm>
          <a:custGeom>
            <a:avLst/>
            <a:gdLst/>
            <a:ahLst/>
            <a:cxnLst/>
            <a:rect r="r" b="b" t="t" l="l"/>
            <a:pathLst>
              <a:path h="637400" w="4014998">
                <a:moveTo>
                  <a:pt x="0" y="0"/>
                </a:moveTo>
                <a:lnTo>
                  <a:pt x="4014998" y="0"/>
                </a:lnTo>
                <a:lnTo>
                  <a:pt x="4014998" y="637400"/>
                </a:lnTo>
                <a:lnTo>
                  <a:pt x="0" y="63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45500" y="545876"/>
            <a:ext cx="4014998" cy="637400"/>
          </a:xfrm>
          <a:custGeom>
            <a:avLst/>
            <a:gdLst/>
            <a:ahLst/>
            <a:cxnLst/>
            <a:rect r="r" b="b" t="t" l="l"/>
            <a:pathLst>
              <a:path h="637400" w="4014998">
                <a:moveTo>
                  <a:pt x="0" y="0"/>
                </a:moveTo>
                <a:lnTo>
                  <a:pt x="4014998" y="0"/>
                </a:lnTo>
                <a:lnTo>
                  <a:pt x="4014998" y="637400"/>
                </a:lnTo>
                <a:lnTo>
                  <a:pt x="0" y="63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1946" y="372152"/>
            <a:ext cx="16054300" cy="9417150"/>
          </a:xfrm>
          <a:custGeom>
            <a:avLst/>
            <a:gdLst/>
            <a:ahLst/>
            <a:cxnLst/>
            <a:rect r="r" b="b" t="t" l="l"/>
            <a:pathLst>
              <a:path h="9417150" w="16054300">
                <a:moveTo>
                  <a:pt x="0" y="0"/>
                </a:moveTo>
                <a:lnTo>
                  <a:pt x="16054300" y="0"/>
                </a:lnTo>
                <a:lnTo>
                  <a:pt x="16054300" y="9417150"/>
                </a:lnTo>
                <a:lnTo>
                  <a:pt x="0" y="9417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74636" y="8190690"/>
            <a:ext cx="876672" cy="1878134"/>
          </a:xfrm>
          <a:custGeom>
            <a:avLst/>
            <a:gdLst/>
            <a:ahLst/>
            <a:cxnLst/>
            <a:rect r="r" b="b" t="t" l="l"/>
            <a:pathLst>
              <a:path h="1878134" w="876672">
                <a:moveTo>
                  <a:pt x="0" y="0"/>
                </a:moveTo>
                <a:lnTo>
                  <a:pt x="876672" y="0"/>
                </a:lnTo>
                <a:lnTo>
                  <a:pt x="876672" y="1878134"/>
                </a:lnTo>
                <a:lnTo>
                  <a:pt x="0" y="18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10800000">
            <a:off x="16758126" y="4679240"/>
            <a:ext cx="155400" cy="155400"/>
            <a:chOff x="0" y="0"/>
            <a:chExt cx="207200" cy="207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137" cy="207137"/>
            </a:xfrm>
            <a:custGeom>
              <a:avLst/>
              <a:gdLst/>
              <a:ahLst/>
              <a:cxnLst/>
              <a:rect r="r" b="b" t="t" l="l"/>
              <a:pathLst>
                <a:path h="207137" w="207137">
                  <a:moveTo>
                    <a:pt x="0" y="0"/>
                  </a:moveTo>
                  <a:lnTo>
                    <a:pt x="207137" y="0"/>
                  </a:lnTo>
                  <a:lnTo>
                    <a:pt x="207137" y="207137"/>
                  </a:lnTo>
                  <a:lnTo>
                    <a:pt x="0" y="207137"/>
                  </a:lnTo>
                  <a:close/>
                </a:path>
              </a:pathLst>
            </a:custGeom>
            <a:solidFill>
              <a:srgbClr val="006E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421844" y="4151168"/>
            <a:ext cx="8115302" cy="6445248"/>
          </a:xfrm>
          <a:custGeom>
            <a:avLst/>
            <a:gdLst/>
            <a:ahLst/>
            <a:cxnLst/>
            <a:rect r="r" b="b" t="t" l="l"/>
            <a:pathLst>
              <a:path h="6445248" w="8115302">
                <a:moveTo>
                  <a:pt x="0" y="0"/>
                </a:moveTo>
                <a:lnTo>
                  <a:pt x="8115302" y="0"/>
                </a:lnTo>
                <a:lnTo>
                  <a:pt x="8115302" y="6445248"/>
                </a:lnTo>
                <a:lnTo>
                  <a:pt x="0" y="64452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12349472" y="4625792"/>
            <a:ext cx="6156000" cy="5970600"/>
            <a:chOff x="0" y="0"/>
            <a:chExt cx="8208000" cy="7960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08010" cy="7960741"/>
            </a:xfrm>
            <a:custGeom>
              <a:avLst/>
              <a:gdLst/>
              <a:ahLst/>
              <a:cxnLst/>
              <a:rect r="r" b="b" t="t" l="l"/>
              <a:pathLst>
                <a:path h="7960741" w="8208010">
                  <a:moveTo>
                    <a:pt x="0" y="3980434"/>
                  </a:moveTo>
                  <a:lnTo>
                    <a:pt x="4104005" y="0"/>
                  </a:lnTo>
                  <a:lnTo>
                    <a:pt x="8208010" y="0"/>
                  </a:lnTo>
                  <a:lnTo>
                    <a:pt x="0" y="7960741"/>
                  </a:lnTo>
                  <a:close/>
                </a:path>
              </a:pathLst>
            </a:custGeom>
            <a:solidFill>
              <a:srgbClr val="00001C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764200" y="7802808"/>
            <a:ext cx="3784652" cy="3005798"/>
          </a:xfrm>
          <a:custGeom>
            <a:avLst/>
            <a:gdLst/>
            <a:ahLst/>
            <a:cxnLst/>
            <a:rect r="r" b="b" t="t" l="l"/>
            <a:pathLst>
              <a:path h="3005798" w="3784652">
                <a:moveTo>
                  <a:pt x="0" y="0"/>
                </a:moveTo>
                <a:lnTo>
                  <a:pt x="3784652" y="0"/>
                </a:lnTo>
                <a:lnTo>
                  <a:pt x="3784652" y="3005798"/>
                </a:lnTo>
                <a:lnTo>
                  <a:pt x="0" y="30057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rot="8100000">
            <a:off x="14060949" y="8687667"/>
            <a:ext cx="572374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2414278" y="5112382"/>
            <a:ext cx="5907776" cy="5484018"/>
          </a:xfrm>
          <a:custGeom>
            <a:avLst/>
            <a:gdLst/>
            <a:ahLst/>
            <a:cxnLst/>
            <a:rect r="r" b="b" t="t" l="l"/>
            <a:pathLst>
              <a:path h="5484018" w="5907776">
                <a:moveTo>
                  <a:pt x="0" y="0"/>
                </a:moveTo>
                <a:lnTo>
                  <a:pt x="5907776" y="0"/>
                </a:lnTo>
                <a:lnTo>
                  <a:pt x="5907776" y="5484018"/>
                </a:lnTo>
                <a:lnTo>
                  <a:pt x="0" y="54840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33968" y="5243008"/>
            <a:ext cx="4767212" cy="4261580"/>
          </a:xfrm>
          <a:custGeom>
            <a:avLst/>
            <a:gdLst/>
            <a:ahLst/>
            <a:cxnLst/>
            <a:rect r="r" b="b" t="t" l="l"/>
            <a:pathLst>
              <a:path h="4261580" w="4767212">
                <a:moveTo>
                  <a:pt x="0" y="0"/>
                </a:moveTo>
                <a:lnTo>
                  <a:pt x="4767212" y="0"/>
                </a:lnTo>
                <a:lnTo>
                  <a:pt x="4767212" y="4261580"/>
                </a:lnTo>
                <a:lnTo>
                  <a:pt x="0" y="4261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1762" y="375168"/>
            <a:ext cx="876672" cy="1878134"/>
          </a:xfrm>
          <a:custGeom>
            <a:avLst/>
            <a:gdLst/>
            <a:ahLst/>
            <a:cxnLst/>
            <a:rect r="r" b="b" t="t" l="l"/>
            <a:pathLst>
              <a:path h="1878134" w="876672">
                <a:moveTo>
                  <a:pt x="0" y="0"/>
                </a:moveTo>
                <a:lnTo>
                  <a:pt x="876672" y="0"/>
                </a:lnTo>
                <a:lnTo>
                  <a:pt x="876672" y="1878134"/>
                </a:lnTo>
                <a:lnTo>
                  <a:pt x="0" y="187813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84074" y="-152424"/>
            <a:ext cx="8115302" cy="6445248"/>
          </a:xfrm>
          <a:custGeom>
            <a:avLst/>
            <a:gdLst/>
            <a:ahLst/>
            <a:cxnLst/>
            <a:rect r="r" b="b" t="t" l="l"/>
            <a:pathLst>
              <a:path h="6445248" w="8115302">
                <a:moveTo>
                  <a:pt x="0" y="0"/>
                </a:moveTo>
                <a:lnTo>
                  <a:pt x="8115302" y="0"/>
                </a:lnTo>
                <a:lnTo>
                  <a:pt x="8115302" y="6445248"/>
                </a:lnTo>
                <a:lnTo>
                  <a:pt x="0" y="644524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152400" y="-152400"/>
            <a:ext cx="6156000" cy="5970600"/>
            <a:chOff x="0" y="0"/>
            <a:chExt cx="8208000" cy="7960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08010" cy="7960741"/>
            </a:xfrm>
            <a:custGeom>
              <a:avLst/>
              <a:gdLst/>
              <a:ahLst/>
              <a:cxnLst/>
              <a:rect r="r" b="b" t="t" l="l"/>
              <a:pathLst>
                <a:path h="7960741" w="8208010">
                  <a:moveTo>
                    <a:pt x="0" y="3980434"/>
                  </a:moveTo>
                  <a:lnTo>
                    <a:pt x="4104005" y="0"/>
                  </a:lnTo>
                  <a:lnTo>
                    <a:pt x="8208010" y="0"/>
                  </a:lnTo>
                  <a:lnTo>
                    <a:pt x="0" y="7960741"/>
                  </a:lnTo>
                  <a:close/>
                </a:path>
              </a:pathLst>
            </a:custGeom>
            <a:solidFill>
              <a:srgbClr val="00001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195780" y="-364614"/>
            <a:ext cx="3784652" cy="3005798"/>
          </a:xfrm>
          <a:custGeom>
            <a:avLst/>
            <a:gdLst/>
            <a:ahLst/>
            <a:cxnLst/>
            <a:rect r="r" b="b" t="t" l="l"/>
            <a:pathLst>
              <a:path h="3005798" w="3784652">
                <a:moveTo>
                  <a:pt x="0" y="0"/>
                </a:moveTo>
                <a:lnTo>
                  <a:pt x="3784652" y="0"/>
                </a:lnTo>
                <a:lnTo>
                  <a:pt x="3784652" y="3005798"/>
                </a:lnTo>
                <a:lnTo>
                  <a:pt x="0" y="300579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rot="8100000">
            <a:off x="-1431623" y="1737275"/>
            <a:ext cx="572374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1020" y="-152408"/>
            <a:ext cx="5907776" cy="5484018"/>
          </a:xfrm>
          <a:custGeom>
            <a:avLst/>
            <a:gdLst/>
            <a:ahLst/>
            <a:cxnLst/>
            <a:rect r="r" b="b" t="t" l="l"/>
            <a:pathLst>
              <a:path h="5484018" w="5907776">
                <a:moveTo>
                  <a:pt x="0" y="0"/>
                </a:moveTo>
                <a:lnTo>
                  <a:pt x="5907776" y="0"/>
                </a:lnTo>
                <a:lnTo>
                  <a:pt x="5907776" y="5484018"/>
                </a:lnTo>
                <a:lnTo>
                  <a:pt x="0" y="54840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51892" y="939406"/>
            <a:ext cx="4767212" cy="4261580"/>
          </a:xfrm>
          <a:custGeom>
            <a:avLst/>
            <a:gdLst/>
            <a:ahLst/>
            <a:cxnLst/>
            <a:rect r="r" b="b" t="t" l="l"/>
            <a:pathLst>
              <a:path h="4261580" w="4767212">
                <a:moveTo>
                  <a:pt x="0" y="0"/>
                </a:moveTo>
                <a:lnTo>
                  <a:pt x="4767212" y="0"/>
                </a:lnTo>
                <a:lnTo>
                  <a:pt x="4767212" y="4261580"/>
                </a:lnTo>
                <a:lnTo>
                  <a:pt x="0" y="42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098825" y="3341376"/>
            <a:ext cx="10057950" cy="278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1"/>
              </a:lnSpc>
            </a:pPr>
            <a:r>
              <a:rPr lang="en-US" sz="98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WALMART SPARKATHON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98825" y="6273774"/>
            <a:ext cx="10057950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Spartans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75" y="791785"/>
            <a:ext cx="17584756" cy="9543238"/>
          </a:xfrm>
          <a:custGeom>
            <a:avLst/>
            <a:gdLst/>
            <a:ahLst/>
            <a:cxnLst/>
            <a:rect r="r" b="b" t="t" l="l"/>
            <a:pathLst>
              <a:path h="9543238" w="17584756">
                <a:moveTo>
                  <a:pt x="0" y="0"/>
                </a:moveTo>
                <a:lnTo>
                  <a:pt x="17584756" y="0"/>
                </a:lnTo>
                <a:lnTo>
                  <a:pt x="17584756" y="9543238"/>
                </a:lnTo>
                <a:lnTo>
                  <a:pt x="0" y="9543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1029" y="633581"/>
            <a:ext cx="16106000" cy="8392850"/>
          </a:xfrm>
          <a:custGeom>
            <a:avLst/>
            <a:gdLst/>
            <a:ahLst/>
            <a:cxnLst/>
            <a:rect r="r" b="b" t="t" l="l"/>
            <a:pathLst>
              <a:path h="8392850" w="16106000">
                <a:moveTo>
                  <a:pt x="0" y="0"/>
                </a:moveTo>
                <a:lnTo>
                  <a:pt x="16106000" y="0"/>
                </a:lnTo>
                <a:lnTo>
                  <a:pt x="16106000" y="8392850"/>
                </a:lnTo>
                <a:lnTo>
                  <a:pt x="0" y="83928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16354" y="6"/>
            <a:ext cx="6699802" cy="5563398"/>
          </a:xfrm>
          <a:custGeom>
            <a:avLst/>
            <a:gdLst/>
            <a:ahLst/>
            <a:cxnLst/>
            <a:rect r="r" b="b" t="t" l="l"/>
            <a:pathLst>
              <a:path h="5563398" w="6699802">
                <a:moveTo>
                  <a:pt x="0" y="0"/>
                </a:moveTo>
                <a:lnTo>
                  <a:pt x="6699802" y="0"/>
                </a:lnTo>
                <a:lnTo>
                  <a:pt x="6699802" y="5563398"/>
                </a:lnTo>
                <a:lnTo>
                  <a:pt x="0" y="5563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" y="2120143"/>
            <a:ext cx="17723536" cy="541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Irrelevant Reviews: Some reviews focus on unrelated topics like personal stories or comments about the retailer rather than the product itself.</a:t>
            </a:r>
          </a:p>
          <a:p>
            <a:pPr algn="l">
              <a:lnSpc>
                <a:spcPts val="4799"/>
              </a:lnSpc>
            </a:pP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Misleading Information: These off-topic reviews can mislead buyers, distorting the true feedback about the product.</a:t>
            </a:r>
          </a:p>
          <a:p>
            <a:pPr algn="l">
              <a:lnSpc>
                <a:spcPts val="4799"/>
              </a:lnSpc>
            </a:pP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Impact on Decisions: This can negatively and positively affect purchase decisions and skew the overall perception of the product.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87238" y="772735"/>
            <a:ext cx="95629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What is the problem?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906" y="-179304"/>
            <a:ext cx="18657812" cy="11537860"/>
          </a:xfrm>
          <a:custGeom>
            <a:avLst/>
            <a:gdLst/>
            <a:ahLst/>
            <a:cxnLst/>
            <a:rect r="r" b="b" t="t" l="l"/>
            <a:pathLst>
              <a:path h="11537860" w="18657812">
                <a:moveTo>
                  <a:pt x="0" y="0"/>
                </a:moveTo>
                <a:lnTo>
                  <a:pt x="18657812" y="0"/>
                </a:lnTo>
                <a:lnTo>
                  <a:pt x="18657812" y="11537860"/>
                </a:lnTo>
                <a:lnTo>
                  <a:pt x="0" y="11537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9646" y="1001302"/>
            <a:ext cx="16493760" cy="8617800"/>
          </a:xfrm>
          <a:custGeom>
            <a:avLst/>
            <a:gdLst/>
            <a:ahLst/>
            <a:cxnLst/>
            <a:rect r="r" b="b" t="t" l="l"/>
            <a:pathLst>
              <a:path h="8617800" w="16493760">
                <a:moveTo>
                  <a:pt x="0" y="0"/>
                </a:moveTo>
                <a:lnTo>
                  <a:pt x="16493760" y="0"/>
                </a:lnTo>
                <a:lnTo>
                  <a:pt x="16493760" y="8617800"/>
                </a:lnTo>
                <a:lnTo>
                  <a:pt x="0" y="8617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" y="0"/>
            <a:ext cx="9976087" cy="6561873"/>
          </a:xfrm>
          <a:custGeom>
            <a:avLst/>
            <a:gdLst/>
            <a:ahLst/>
            <a:cxnLst/>
            <a:rect r="r" b="b" t="t" l="l"/>
            <a:pathLst>
              <a:path h="6561873" w="9976087">
                <a:moveTo>
                  <a:pt x="0" y="0"/>
                </a:moveTo>
                <a:lnTo>
                  <a:pt x="9976087" y="0"/>
                </a:lnTo>
                <a:lnTo>
                  <a:pt x="9976087" y="6561873"/>
                </a:lnTo>
                <a:lnTo>
                  <a:pt x="0" y="65618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156" r="0" b="-815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" y="7475977"/>
            <a:ext cx="777199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sz="467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Proof: These Reviews has improper feedback which may mislead the buyer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70721" y="4169244"/>
            <a:ext cx="10217279" cy="6117758"/>
          </a:xfrm>
          <a:custGeom>
            <a:avLst/>
            <a:gdLst/>
            <a:ahLst/>
            <a:cxnLst/>
            <a:rect r="r" b="b" t="t" l="l"/>
            <a:pathLst>
              <a:path h="6117758" w="10217279">
                <a:moveTo>
                  <a:pt x="0" y="0"/>
                </a:moveTo>
                <a:lnTo>
                  <a:pt x="10217279" y="0"/>
                </a:lnTo>
                <a:lnTo>
                  <a:pt x="10217279" y="6117758"/>
                </a:lnTo>
                <a:lnTo>
                  <a:pt x="0" y="61177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777" t="0" r="-616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834088">
            <a:off x="4954458" y="5716042"/>
            <a:ext cx="2690498" cy="1149577"/>
          </a:xfrm>
          <a:custGeom>
            <a:avLst/>
            <a:gdLst/>
            <a:ahLst/>
            <a:cxnLst/>
            <a:rect r="r" b="b" t="t" l="l"/>
            <a:pathLst>
              <a:path h="1149577" w="2690498">
                <a:moveTo>
                  <a:pt x="0" y="0"/>
                </a:moveTo>
                <a:lnTo>
                  <a:pt x="2690498" y="0"/>
                </a:lnTo>
                <a:lnTo>
                  <a:pt x="2690498" y="1149576"/>
                </a:lnTo>
                <a:lnTo>
                  <a:pt x="0" y="11495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452428" y="-9525"/>
            <a:ext cx="448972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Your paragraph text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281849">
            <a:off x="15355524" y="3344922"/>
            <a:ext cx="2690498" cy="1149577"/>
          </a:xfrm>
          <a:custGeom>
            <a:avLst/>
            <a:gdLst/>
            <a:ahLst/>
            <a:cxnLst/>
            <a:rect r="r" b="b" t="t" l="l"/>
            <a:pathLst>
              <a:path h="1149577" w="2690498">
                <a:moveTo>
                  <a:pt x="0" y="0"/>
                </a:moveTo>
                <a:lnTo>
                  <a:pt x="2690499" y="0"/>
                </a:lnTo>
                <a:lnTo>
                  <a:pt x="2690499" y="1149576"/>
                </a:lnTo>
                <a:lnTo>
                  <a:pt x="0" y="11495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313354" y="1137811"/>
            <a:ext cx="777199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sz="467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Proof: These Reviews Properly impact on the buyers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70417" y="-44214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8620" y="-25400"/>
            <a:ext cx="2952944" cy="2345236"/>
          </a:xfrm>
          <a:custGeom>
            <a:avLst/>
            <a:gdLst/>
            <a:ahLst/>
            <a:cxnLst/>
            <a:rect r="r" b="b" t="t" l="l"/>
            <a:pathLst>
              <a:path h="2345236" w="2952944">
                <a:moveTo>
                  <a:pt x="0" y="0"/>
                </a:moveTo>
                <a:lnTo>
                  <a:pt x="2952944" y="0"/>
                </a:lnTo>
                <a:lnTo>
                  <a:pt x="2952944" y="2345236"/>
                </a:lnTo>
                <a:lnTo>
                  <a:pt x="0" y="2345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1606" y="2379802"/>
            <a:ext cx="16369840" cy="7333100"/>
          </a:xfrm>
          <a:custGeom>
            <a:avLst/>
            <a:gdLst/>
            <a:ahLst/>
            <a:cxnLst/>
            <a:rect r="r" b="b" t="t" l="l"/>
            <a:pathLst>
              <a:path h="7333100" w="16369840">
                <a:moveTo>
                  <a:pt x="0" y="0"/>
                </a:moveTo>
                <a:lnTo>
                  <a:pt x="16369840" y="0"/>
                </a:lnTo>
                <a:lnTo>
                  <a:pt x="16369840" y="7333100"/>
                </a:lnTo>
                <a:lnTo>
                  <a:pt x="0" y="7333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1606" y="270918"/>
            <a:ext cx="1522515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0"/>
              </a:lnSpc>
            </a:pPr>
            <a:r>
              <a:rPr lang="en-US" sz="5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solution: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195" y="1452562"/>
            <a:ext cx="16805251" cy="796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2" indent="-377826" lvl="1">
              <a:lnSpc>
                <a:spcPts val="39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Our Review Filtering and Summarization System transforms the way user feedback is analyzed.</a:t>
            </a:r>
          </a:p>
          <a:p>
            <a:pPr algn="just">
              <a:lnSpc>
                <a:spcPts val="3920"/>
              </a:lnSpc>
            </a:pPr>
          </a:p>
          <a:p>
            <a:pPr algn="just" marL="755652" indent="-377826" lvl="1">
              <a:lnSpc>
                <a:spcPts val="39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Shows out the reviews most relavent to the product that can inform the user about the overall quality of the product.</a:t>
            </a:r>
          </a:p>
          <a:p>
            <a:pPr algn="just">
              <a:lnSpc>
                <a:spcPts val="3920"/>
              </a:lnSpc>
            </a:pPr>
          </a:p>
          <a:p>
            <a:pPr algn="just" marL="755652" indent="-377826" lvl="1">
              <a:lnSpc>
                <a:spcPts val="39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Further we classify the reviews into positive &amp; negative categories using advanced NLP techniques. This classification helps in quickly understanding the overall sentiment of the reviews.</a:t>
            </a:r>
          </a:p>
          <a:p>
            <a:pPr algn="just">
              <a:lnSpc>
                <a:spcPts val="3920"/>
              </a:lnSpc>
            </a:pPr>
          </a:p>
          <a:p>
            <a:pPr algn="just" marL="755652" indent="-377826" lvl="1">
              <a:lnSpc>
                <a:spcPts val="39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Additionally, the system provides concise summaries of each review, highlighting the key points without requiring extensive manual review</a:t>
            </a:r>
          </a:p>
          <a:p>
            <a:pPr algn="just">
              <a:lnSpc>
                <a:spcPts val="3920"/>
              </a:lnSpc>
            </a:pPr>
          </a:p>
          <a:p>
            <a:pPr algn="just" marL="755652" indent="-377826" lvl="1">
              <a:lnSpc>
                <a:spcPts val="392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This dual functionality streamlines feedback management,  </a:t>
            </a:r>
          </a:p>
          <a:p>
            <a:pPr algn="just">
              <a:lnSpc>
                <a:spcPts val="3920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enabling businesses and consumers to make informed </a:t>
            </a:r>
          </a:p>
          <a:p>
            <a:pPr algn="just">
              <a:lnSpc>
                <a:spcPts val="3920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</a:t>
            </a: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decisions more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6445774" y="1530252"/>
            <a:ext cx="2205602" cy="350150"/>
          </a:xfrm>
          <a:custGeom>
            <a:avLst/>
            <a:gdLst/>
            <a:ahLst/>
            <a:cxnLst/>
            <a:rect r="r" b="b" t="t" l="l"/>
            <a:pathLst>
              <a:path h="350150" w="2205602">
                <a:moveTo>
                  <a:pt x="0" y="0"/>
                </a:moveTo>
                <a:lnTo>
                  <a:pt x="2205602" y="0"/>
                </a:lnTo>
                <a:lnTo>
                  <a:pt x="2205602" y="350150"/>
                </a:lnTo>
                <a:lnTo>
                  <a:pt x="0" y="3501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445774" y="3459846"/>
            <a:ext cx="2205602" cy="350150"/>
          </a:xfrm>
          <a:custGeom>
            <a:avLst/>
            <a:gdLst/>
            <a:ahLst/>
            <a:cxnLst/>
            <a:rect r="r" b="b" t="t" l="l"/>
            <a:pathLst>
              <a:path h="350150" w="2205602">
                <a:moveTo>
                  <a:pt x="0" y="0"/>
                </a:moveTo>
                <a:lnTo>
                  <a:pt x="2205602" y="0"/>
                </a:lnTo>
                <a:lnTo>
                  <a:pt x="2205602" y="350150"/>
                </a:lnTo>
                <a:lnTo>
                  <a:pt x="0" y="3501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" r="0" b="-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62776" y="6477002"/>
            <a:ext cx="2205602" cy="350150"/>
          </a:xfrm>
          <a:custGeom>
            <a:avLst/>
            <a:gdLst/>
            <a:ahLst/>
            <a:cxnLst/>
            <a:rect r="r" b="b" t="t" l="l"/>
            <a:pathLst>
              <a:path h="350150" w="2205602">
                <a:moveTo>
                  <a:pt x="0" y="0"/>
                </a:moveTo>
                <a:lnTo>
                  <a:pt x="2205602" y="0"/>
                </a:lnTo>
                <a:lnTo>
                  <a:pt x="2205602" y="350150"/>
                </a:lnTo>
                <a:lnTo>
                  <a:pt x="0" y="3501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" r="0" b="-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362776" y="8406596"/>
            <a:ext cx="2205602" cy="350150"/>
          </a:xfrm>
          <a:custGeom>
            <a:avLst/>
            <a:gdLst/>
            <a:ahLst/>
            <a:cxnLst/>
            <a:rect r="r" b="b" t="t" l="l"/>
            <a:pathLst>
              <a:path h="350150" w="2205602">
                <a:moveTo>
                  <a:pt x="0" y="0"/>
                </a:moveTo>
                <a:lnTo>
                  <a:pt x="2205602" y="0"/>
                </a:lnTo>
                <a:lnTo>
                  <a:pt x="2205602" y="350150"/>
                </a:lnTo>
                <a:lnTo>
                  <a:pt x="0" y="3501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" r="0" b="-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3924" y="2"/>
            <a:ext cx="18356154" cy="10287000"/>
          </a:xfrm>
          <a:custGeom>
            <a:avLst/>
            <a:gdLst/>
            <a:ahLst/>
            <a:cxnLst/>
            <a:rect r="r" b="b" t="t" l="l"/>
            <a:pathLst>
              <a:path h="10287000" w="18356154">
                <a:moveTo>
                  <a:pt x="0" y="0"/>
                </a:moveTo>
                <a:lnTo>
                  <a:pt x="18356154" y="0"/>
                </a:lnTo>
                <a:lnTo>
                  <a:pt x="183561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5280" y="1561678"/>
            <a:ext cx="12457056" cy="8424788"/>
          </a:xfrm>
          <a:custGeom>
            <a:avLst/>
            <a:gdLst/>
            <a:ahLst/>
            <a:cxnLst/>
            <a:rect r="r" b="b" t="t" l="l"/>
            <a:pathLst>
              <a:path h="8424788" w="12457056">
                <a:moveTo>
                  <a:pt x="0" y="0"/>
                </a:moveTo>
                <a:lnTo>
                  <a:pt x="12457056" y="0"/>
                </a:lnTo>
                <a:lnTo>
                  <a:pt x="12457056" y="8424788"/>
                </a:lnTo>
                <a:lnTo>
                  <a:pt x="0" y="8424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hlinkClick r:id="rId13" tooltip="https://www.canva.com/design/DAGN_Jk-SJw/ekcZw_o4kSR5OA5aNVK-9g/edit?utm_content=DAGN_Jk-SJw&amp;utm_campaign=designshare&amp;utm_medium=link2&amp;utm_source=sharebutton"/>
          </p:cNvPr>
          <p:cNvSpPr/>
          <p:nvPr/>
        </p:nvSpPr>
        <p:spPr>
          <a:xfrm flipH="false" flipV="false" rot="0">
            <a:off x="1420529" y="1561678"/>
            <a:ext cx="14886300" cy="8501950"/>
          </a:xfrm>
          <a:custGeom>
            <a:avLst/>
            <a:gdLst/>
            <a:ahLst/>
            <a:cxnLst/>
            <a:rect r="r" b="b" t="t" l="l"/>
            <a:pathLst>
              <a:path h="8501950" w="14886300">
                <a:moveTo>
                  <a:pt x="0" y="0"/>
                </a:moveTo>
                <a:lnTo>
                  <a:pt x="14886300" y="0"/>
                </a:lnTo>
                <a:lnTo>
                  <a:pt x="14886300" y="8501950"/>
                </a:lnTo>
                <a:lnTo>
                  <a:pt x="0" y="85019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21900" y="943375"/>
            <a:ext cx="1524420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5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TECH STACK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65043" y="7857350"/>
            <a:ext cx="53803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USed NLP for formatting the text for further use in the LLM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68767" y="4146711"/>
            <a:ext cx="53803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Used as an intermediary for data storage and access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26479" y="7857350"/>
            <a:ext cx="53803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Used LLM for generating the review that the user wants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4350" y="3534050"/>
            <a:ext cx="1103400" cy="95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74350" y="7013150"/>
            <a:ext cx="1103400" cy="95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82900" y="3534050"/>
            <a:ext cx="1103400" cy="95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7304" y="7013150"/>
            <a:ext cx="1103400" cy="95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80627" y="3315833"/>
            <a:ext cx="5380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Python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65043" y="7114400"/>
            <a:ext cx="5380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NLP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923777" y="7114400"/>
            <a:ext cx="5380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LLM - Gemini pro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92161" y="3403475"/>
            <a:ext cx="5380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Excel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25617" y="4146711"/>
            <a:ext cx="53803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Used for designing class and fuctionality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" y="0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45500" y="545876"/>
            <a:ext cx="4014998" cy="637400"/>
          </a:xfrm>
          <a:custGeom>
            <a:avLst/>
            <a:gdLst/>
            <a:ahLst/>
            <a:cxnLst/>
            <a:rect r="r" b="b" t="t" l="l"/>
            <a:pathLst>
              <a:path h="637400" w="4014998">
                <a:moveTo>
                  <a:pt x="0" y="0"/>
                </a:moveTo>
                <a:lnTo>
                  <a:pt x="4014998" y="0"/>
                </a:lnTo>
                <a:lnTo>
                  <a:pt x="4014998" y="637400"/>
                </a:lnTo>
                <a:lnTo>
                  <a:pt x="0" y="63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4150" y="9207976"/>
            <a:ext cx="4014998" cy="637400"/>
          </a:xfrm>
          <a:custGeom>
            <a:avLst/>
            <a:gdLst/>
            <a:ahLst/>
            <a:cxnLst/>
            <a:rect r="r" b="b" t="t" l="l"/>
            <a:pathLst>
              <a:path h="637400" w="4014998">
                <a:moveTo>
                  <a:pt x="0" y="0"/>
                </a:moveTo>
                <a:lnTo>
                  <a:pt x="4014998" y="0"/>
                </a:lnTo>
                <a:lnTo>
                  <a:pt x="4014998" y="637400"/>
                </a:lnTo>
                <a:lnTo>
                  <a:pt x="0" y="63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989" y="4736555"/>
            <a:ext cx="16692500" cy="8759200"/>
          </a:xfrm>
          <a:custGeom>
            <a:avLst/>
            <a:gdLst/>
            <a:ahLst/>
            <a:cxnLst/>
            <a:rect r="r" b="b" t="t" l="l"/>
            <a:pathLst>
              <a:path h="8759200" w="16692500">
                <a:moveTo>
                  <a:pt x="0" y="0"/>
                </a:moveTo>
                <a:lnTo>
                  <a:pt x="16692500" y="0"/>
                </a:lnTo>
                <a:lnTo>
                  <a:pt x="16692500" y="8759200"/>
                </a:lnTo>
                <a:lnTo>
                  <a:pt x="0" y="8759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17309106" y="5989608"/>
            <a:ext cx="155400" cy="155400"/>
            <a:chOff x="0" y="0"/>
            <a:chExt cx="207200" cy="20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137" cy="207137"/>
            </a:xfrm>
            <a:custGeom>
              <a:avLst/>
              <a:gdLst/>
              <a:ahLst/>
              <a:cxnLst/>
              <a:rect r="r" b="b" t="t" l="l"/>
              <a:pathLst>
                <a:path h="207137" w="207137">
                  <a:moveTo>
                    <a:pt x="0" y="0"/>
                  </a:moveTo>
                  <a:lnTo>
                    <a:pt x="207137" y="0"/>
                  </a:lnTo>
                  <a:lnTo>
                    <a:pt x="207137" y="207137"/>
                  </a:lnTo>
                  <a:lnTo>
                    <a:pt x="0" y="207137"/>
                  </a:lnTo>
                  <a:close/>
                </a:path>
              </a:pathLst>
            </a:custGeom>
            <a:solidFill>
              <a:srgbClr val="006E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67048" y="488726"/>
            <a:ext cx="14272837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77"/>
              </a:lnSpc>
              <a:spcBef>
                <a:spcPct val="0"/>
              </a:spcBef>
            </a:pPr>
            <a:r>
              <a:rPr lang="en-US" sz="1389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93269" y="4280570"/>
            <a:ext cx="11820076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Members: </a:t>
            </a:r>
          </a:p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Kathiravan M</a:t>
            </a:r>
          </a:p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 Jegannath</a:t>
            </a:r>
          </a:p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Lankesh M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Sughan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DAGN_Jk-SJw</dc:identifier>
  <dcterms:modified xsi:type="dcterms:W3CDTF">2011-08-01T06:04:30Z</dcterms:modified>
  <cp:revision>1</cp:revision>
  <dc:title>Copy of Aesthetic Tech Theme by Slidesgo.pptx</dc:title>
</cp:coreProperties>
</file>