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embeddedFontLst>
    <p:embeddedFont>
      <p:font typeface="Montserrat" panose="00000500000000000000"/>
      <p:regular r:id="rId15"/>
    </p:embeddedFont>
    <p:embeddedFont>
      <p:font typeface="Arimo" panose="020B0604020202020204"/>
      <p:regular r:id="rId16"/>
    </p:embeddedFont>
    <p:embeddedFont>
      <p:font typeface="Calibri" panose="020F0502020204030204" charset="0"/>
      <p:regular r:id="rId17"/>
      <p:bold r:id="rId18"/>
      <p:italic r:id="rId19"/>
      <p:boldItalic r:id="rId20"/>
    </p:embeddedFont>
    <p:embeddedFont>
      <p:font typeface="Bodoni MT Black" panose="02070A03080606020203" charset="0"/>
      <p:bold r:id="rId21"/>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0"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8" name=""/>
        <p:cNvGrpSpPr/>
        <p:nvPr/>
      </p:nvGrpSpPr>
      <p:grpSpPr>
        <a:xfrm>
          <a:off x="0" y="0"/>
          <a:ext cx="0" cy="0"/>
          <a:chOff x="0" y="0"/>
          <a:chExt cx="0" cy="0"/>
        </a:xfrm>
      </p:grpSpPr>
      <p:sp>
        <p:nvSpPr>
          <p:cNvPr id="104863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4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4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64" name="Title 1"/>
          <p:cNvSpPr>
            <a:spLocks noGrp="1"/>
          </p:cNvSpPr>
          <p:nvPr>
            <p:ph type="title"/>
          </p:nvPr>
        </p:nvSpPr>
        <p:spPr/>
        <p:txBody>
          <a:bodyPr/>
          <a:p>
            <a:r>
              <a:rPr lang="en-US" smtClean="0"/>
              <a:t>Click to edit Master title style</a:t>
            </a:r>
            <a:endParaRPr lang="en-US"/>
          </a:p>
        </p:txBody>
      </p:sp>
      <p:sp>
        <p:nvSpPr>
          <p:cNvPr id="1048665"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4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4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0"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654"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5"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6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7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867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74" name="Title 1"/>
          <p:cNvSpPr>
            <a:spLocks noGrp="1"/>
          </p:cNvSpPr>
          <p:nvPr>
            <p:ph type="title"/>
          </p:nvPr>
        </p:nvSpPr>
        <p:spPr/>
        <p:txBody>
          <a:bodyPr/>
          <a:p>
            <a:r>
              <a:rPr lang="en-US" smtClean="0"/>
              <a:t>Click to edit Master title style</a:t>
            </a:r>
            <a:endParaRPr lang="en-US"/>
          </a:p>
        </p:txBody>
      </p:sp>
      <p:sp>
        <p:nvSpPr>
          <p:cNvPr id="104867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5" name="Date Placeholder 6"/>
          <p:cNvSpPr>
            <a:spLocks noGrp="1"/>
          </p:cNvSpPr>
          <p:nvPr>
            <p:ph type="dt" sz="half" idx="10"/>
          </p:nvPr>
        </p:nvSpPr>
        <p:spPr/>
        <p:txBody>
          <a:bodyPr/>
          <a:p>
            <a:fld id="{1D8BD707-D9CF-40AE-B4C6-C98DA3205C09}" type="datetimeFigureOut">
              <a:rPr lang="en-US" smtClean="0"/>
            </a:fld>
            <a:endParaRPr lang="en-US"/>
          </a:p>
        </p:txBody>
      </p:sp>
      <p:sp>
        <p:nvSpPr>
          <p:cNvPr id="1048686" name="Footer Placeholder 7"/>
          <p:cNvSpPr>
            <a:spLocks noGrp="1"/>
          </p:cNvSpPr>
          <p:nvPr>
            <p:ph type="ftr" sz="quarter" idx="11"/>
          </p:nvPr>
        </p:nvSpPr>
        <p:spPr/>
        <p:txBody>
          <a:bodyPr/>
          <a:p>
            <a:endParaRPr lang="en-US"/>
          </a:p>
        </p:txBody>
      </p:sp>
      <p:sp>
        <p:nvSpPr>
          <p:cNvPr id="1048687"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44" name="Title 1"/>
          <p:cNvSpPr>
            <a:spLocks noGrp="1"/>
          </p:cNvSpPr>
          <p:nvPr>
            <p:ph type="title"/>
          </p:nvPr>
        </p:nvSpPr>
        <p:spPr/>
        <p:txBody>
          <a:bodyPr/>
          <a:p>
            <a:r>
              <a:rPr lang="en-US" smtClean="0"/>
              <a:t>Click to edit Master title style</a:t>
            </a:r>
            <a:endParaRPr lang="en-US"/>
          </a:p>
        </p:txBody>
      </p:sp>
      <p:sp>
        <p:nvSpPr>
          <p:cNvPr id="1048645"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8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9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92" name="Footer Placeholder 5"/>
          <p:cNvSpPr>
            <a:spLocks noGrp="1"/>
          </p:cNvSpPr>
          <p:nvPr>
            <p:ph type="ftr" sz="quarter" idx="11"/>
          </p:nvPr>
        </p:nvSpPr>
        <p:spPr/>
        <p:txBody>
          <a:bodyPr/>
          <a:p>
            <a:endParaRPr lang="en-US"/>
          </a:p>
        </p:txBody>
      </p:sp>
      <p:sp>
        <p:nvSpPr>
          <p:cNvPr id="104869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5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6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61"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62" name="Footer Placeholder 5"/>
          <p:cNvSpPr>
            <a:spLocks noGrp="1"/>
          </p:cNvSpPr>
          <p:nvPr>
            <p:ph type="ftr" sz="quarter" idx="11"/>
          </p:nvPr>
        </p:nvSpPr>
        <p:spPr/>
        <p:txBody>
          <a:bodyPr/>
          <a:p>
            <a:endParaRPr lang="en-US"/>
          </a:p>
        </p:txBody>
      </p:sp>
      <p:sp>
        <p:nvSpPr>
          <p:cNvPr id="1048663"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 Target="sl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4" name="Freeform 2"/>
          <p:cNvSpPr/>
          <p:nvPr/>
        </p:nvSpPr>
        <p:spPr>
          <a:xfrm>
            <a:off x="320678" y="331632"/>
            <a:ext cx="11423647" cy="268495"/>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8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86" name="Freeform 4"/>
          <p:cNvSpPr/>
          <p:nvPr/>
        </p:nvSpPr>
        <p:spPr>
          <a:xfrm>
            <a:off x="447675" y="3086100"/>
            <a:ext cx="11296650" cy="3333750"/>
          </a:xfrm>
          <a:custGeom>
            <a:avLst/>
            <a:ahLst/>
            <a:rect l="l" t="t" r="r" b="b"/>
            <a:pathLst>
              <a:path w="11296650" h="3333750">
                <a:moveTo>
                  <a:pt x="0" y="0"/>
                </a:moveTo>
                <a:lnTo>
                  <a:pt x="11296650" y="0"/>
                </a:lnTo>
                <a:lnTo>
                  <a:pt x="11296650" y="3333750"/>
                </a:lnTo>
                <a:lnTo>
                  <a:pt x="0" y="3333750"/>
                </a:lnTo>
                <a:lnTo>
                  <a:pt x="0" y="0"/>
                </a:lnTo>
                <a:close/>
              </a:path>
            </a:pathLst>
          </a:custGeom>
          <a:blipFill>
            <a:blip xmlns:r="http://schemas.openxmlformats.org/officeDocument/2006/relationships" r:embed="rId3"/>
            <a:stretch>
              <a:fillRect/>
            </a:stretch>
          </a:blipFill>
        </p:spPr>
      </p:sp>
      <p:sp>
        <p:nvSpPr>
          <p:cNvPr id="1048588" name="TextBox 6"/>
          <p:cNvSpPr txBox="1"/>
          <p:nvPr/>
        </p:nvSpPr>
        <p:spPr>
          <a:xfrm>
            <a:off x="4235569" y="761998"/>
            <a:ext cx="6633210" cy="579120"/>
          </a:xfrm>
          <a:prstGeom prst="rect"/>
        </p:spPr>
        <p:txBody>
          <a:bodyPr anchor="t" bIns="0" lIns="0" rIns="0" rtlCol="0" tIns="0" wrap="square">
            <a:spAutoFit/>
          </a:bodyPr>
          <a:p>
            <a:pPr algn="l">
              <a:lnSpc>
                <a:spcPts val="4520"/>
              </a:lnSpc>
            </a:pPr>
            <a:r>
              <a:rPr sz="3230" lang="en-US" spc="-9">
                <a:solidFill>
                  <a:srgbClr val="1482AC"/>
                </a:solidFill>
                <a:latin typeface="Montserrat" panose="00000500000000000000"/>
              </a:rPr>
              <a:t>CAPSTONE</a:t>
            </a:r>
            <a:r>
              <a:rPr altLang="en-US" sz="3230" lang="en-IN" spc="-9">
                <a:solidFill>
                  <a:srgbClr val="1482AC"/>
                </a:solidFill>
                <a:latin typeface="Montserrat" panose="00000500000000000000"/>
              </a:rPr>
              <a:t> </a:t>
            </a:r>
            <a:r>
              <a:rPr sz="3230" lang="en-US" spc="-9">
                <a:solidFill>
                  <a:srgbClr val="1482AC"/>
                </a:solidFill>
                <a:latin typeface="Montserrat" panose="00000500000000000000"/>
              </a:rPr>
              <a:t>PROJECT</a:t>
            </a:r>
            <a:endParaRPr sz="3230" lang="en-US" spc="-9">
              <a:solidFill>
                <a:srgbClr val="1482AC"/>
              </a:solidFill>
              <a:latin typeface="Montserrat" panose="00000500000000000000"/>
            </a:endParaRPr>
          </a:p>
        </p:txBody>
      </p:sp>
      <p:sp>
        <p:nvSpPr>
          <p:cNvPr id="1048589" name="TextBox 7"/>
          <p:cNvSpPr txBox="1"/>
          <p:nvPr/>
        </p:nvSpPr>
        <p:spPr>
          <a:xfrm>
            <a:off x="3211573" y="4644990"/>
            <a:ext cx="5281517" cy="923290"/>
          </a:xfrm>
          <a:prstGeom prst="rect"/>
        </p:spPr>
        <p:txBody>
          <a:bodyPr anchor="t" bIns="0" lIns="0" rIns="0" rtlCol="0" tIns="0">
            <a:spAutoFit/>
          </a:bodyPr>
          <a:p>
            <a:pPr algn="l">
              <a:lnSpc>
                <a:spcPts val="2400"/>
              </a:lnSpc>
            </a:pPr>
            <a:r>
              <a:rPr sz="2025" lang="en-US" spc="-6">
                <a:solidFill>
                  <a:srgbClr val="1482AC"/>
                </a:solidFill>
                <a:latin typeface="Times New Roman" panose="02020603050405020304" charset="0"/>
                <a:cs typeface="Times New Roman" panose="02020603050405020304" charset="0"/>
              </a:rPr>
              <a:t>Presented By:</a:t>
            </a:r>
            <a:endParaRPr sz="2025" lang="en-US" spc="-6">
              <a:solidFill>
                <a:srgbClr val="1482AC"/>
              </a:solidFill>
              <a:latin typeface="Times New Roman" panose="02020603050405020304" charset="0"/>
              <a:cs typeface="Times New Roman" panose="02020603050405020304" charset="0"/>
            </a:endParaRPr>
          </a:p>
          <a:p>
            <a:pPr algn="l">
              <a:lnSpc>
                <a:spcPts val="2400"/>
              </a:lnSpc>
            </a:pPr>
            <a:r>
              <a:rPr sz="2025" lang="en-US" spc="-6">
                <a:solidFill>
                  <a:srgbClr val="1482AC"/>
                </a:solidFill>
                <a:latin typeface="Times New Roman" panose="02020603050405020304" charset="0"/>
                <a:cs typeface="Times New Roman" panose="02020603050405020304" charset="0"/>
              </a:rPr>
              <a:t>1. </a:t>
            </a:r>
            <a:r>
              <a:rPr altLang="en-US" sz="2025" lang="en-IN" spc="-6">
                <a:solidFill>
                  <a:srgbClr val="1482AC"/>
                </a:solidFill>
                <a:latin typeface="Times New Roman" panose="02020603050405020304" charset="0"/>
                <a:cs typeface="Times New Roman" panose="02020603050405020304" charset="0"/>
              </a:rPr>
              <a:t>R.Rajeshwarma</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Solamalai </a:t>
            </a:r>
            <a:r>
              <a:rPr sz="2025" lang="en-US" spc="-6">
                <a:solidFill>
                  <a:srgbClr val="1482AC"/>
                </a:solidFill>
                <a:latin typeface="Times New Roman" panose="02020603050405020304" charset="0"/>
                <a:cs typeface="Times New Roman" panose="02020603050405020304" charset="0"/>
              </a:rPr>
              <a:t>College</a:t>
            </a:r>
            <a:r>
              <a:rPr altLang="en-US" sz="2025" lang="en-IN" spc="-6">
                <a:solidFill>
                  <a:srgbClr val="1482AC"/>
                </a:solidFill>
                <a:latin typeface="Times New Roman" panose="02020603050405020304" charset="0"/>
                <a:cs typeface="Times New Roman" panose="02020603050405020304" charset="0"/>
              </a:rPr>
              <a:t> of Engineering</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Mechanical Engineering</a:t>
            </a:r>
            <a:endParaRPr sz="2025" lang="en-US" spc="-6">
              <a:solidFill>
                <a:srgbClr val="1482AC"/>
              </a:solidFill>
              <a:latin typeface="Times New Roman" panose="02020603050405020304" charset="0"/>
              <a:cs typeface="Times New Roman" panose="02020603050405020304" charset="0"/>
            </a:endParaRPr>
          </a:p>
        </p:txBody>
      </p:sp>
      <p:sp>
        <p:nvSpPr>
          <p:cNvPr id="1048702" name="TextBox 5"/>
          <p:cNvSpPr txBox="1"/>
          <p:nvPr/>
        </p:nvSpPr>
        <p:spPr>
          <a:xfrm>
            <a:off x="2968160" y="1341119"/>
            <a:ext cx="5768340" cy="1281429"/>
          </a:xfrm>
          <a:prstGeom prst="rect"/>
        </p:spPr>
        <p:txBody>
          <a:bodyPr anchor="t" bIns="0" lIns="0" rIns="0" rtlCol="0" tIns="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lnSpc>
                <a:spcPts val="5045"/>
              </a:lnSpc>
            </a:pPr>
            <a:r>
              <a:rPr altLang="en-US" sz="3605" lang="en-IN" spc="-10">
                <a:solidFill>
                  <a:srgbClr val="1CADE4"/>
                </a:solidFill>
                <a:latin typeface="Bodoni MT Black" panose="02070A03080606020203" charset="0"/>
                <a:cs typeface="Bodoni MT Black" panose="02070A03080606020203" charset="0"/>
              </a:rPr>
              <a:t> African American </a:t>
            </a:r>
            <a:r>
              <a:rPr altLang="en-US" sz="3605" lang="en-US" spc="-10">
                <a:solidFill>
                  <a:srgbClr val="1CADE4"/>
                </a:solidFill>
                <a:latin typeface="Bodoni MT Black" panose="02070A03080606020203" charset="0"/>
                <a:cs typeface="Bodoni MT Black" panose="02070A03080606020203" charset="0"/>
              </a:rPr>
              <a:t>a</a:t>
            </a:r>
            <a:r>
              <a:rPr altLang="en-US" sz="3605" lang="en-US" spc="-10">
                <a:solidFill>
                  <a:srgbClr val="1CADE4"/>
                </a:solidFill>
                <a:latin typeface="Bodoni MT Black" panose="02070A03080606020203" charset="0"/>
                <a:cs typeface="Bodoni MT Black" panose="02070A03080606020203" charset="0"/>
              </a:rPr>
              <a:t>c</a:t>
            </a:r>
            <a:r>
              <a:rPr altLang="en-US" sz="3605" lang="en-US" spc="-10">
                <a:solidFill>
                  <a:srgbClr val="1CADE4"/>
                </a:solidFill>
                <a:latin typeface="Bodoni MT Black" panose="02070A03080606020203" charset="0"/>
                <a:cs typeface="Bodoni MT Black" panose="02070A03080606020203" charset="0"/>
              </a:rPr>
              <a:t>h</a:t>
            </a:r>
            <a:r>
              <a:rPr altLang="en-US" sz="3605" lang="en-US" spc="-10">
                <a:solidFill>
                  <a:srgbClr val="1CADE4"/>
                </a:solidFill>
                <a:latin typeface="Bodoni MT Black" panose="02070A03080606020203" charset="0"/>
                <a:cs typeface="Bodoni MT Black" panose="02070A03080606020203" charset="0"/>
              </a:rPr>
              <a:t>ievements </a:t>
            </a:r>
            <a:endParaRPr altLang="en-US" sz="3605" lang="en-IN" spc="-10">
              <a:solidFill>
                <a:srgbClr val="1CADE4"/>
              </a:solidFill>
              <a:latin typeface="Bodoni MT Black" panose="02070A03080606020203" charset="0"/>
              <a:cs typeface="Bodoni MT Black" panose="02070A03080606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0" name="TextBox 4"/>
          <p:cNvSpPr txBox="1"/>
          <p:nvPr/>
        </p:nvSpPr>
        <p:spPr>
          <a:xfrm>
            <a:off x="628015" y="772795"/>
            <a:ext cx="7649845" cy="593090"/>
          </a:xfrm>
          <a:prstGeom prst="rect"/>
        </p:spPr>
        <p:txBody>
          <a:bodyPr anchor="t" bIns="0" lIns="0" rIns="0" rtlCol="0" tIns="0" wrap="square">
            <a:spAutoFit/>
          </a:bodyPr>
          <a:p>
            <a:pPr algn="l">
              <a:lnSpc>
                <a:spcPts val="4625"/>
              </a:lnSpc>
            </a:pPr>
            <a:r>
              <a:rPr sz="3305" lang="en-US" spc="-9">
                <a:solidFill>
                  <a:srgbClr val="1CADE4"/>
                </a:solidFill>
                <a:latin typeface="Montserrat" panose="00000500000000000000"/>
              </a:rPr>
              <a:t>FUTURE SCOPE</a:t>
            </a:r>
            <a:endParaRPr sz="3305" lang="en-US" spc="-9">
              <a:solidFill>
                <a:srgbClr val="1CADE4"/>
              </a:solidFill>
              <a:latin typeface="Montserrat" panose="00000500000000000000"/>
            </a:endParaRPr>
          </a:p>
        </p:txBody>
      </p:sp>
      <p:sp>
        <p:nvSpPr>
          <p:cNvPr id="1048711" name=""/>
          <p:cNvSpPr txBox="1"/>
          <p:nvPr/>
        </p:nvSpPr>
        <p:spPr>
          <a:xfrm>
            <a:off x="384172" y="1713433"/>
            <a:ext cx="10898473" cy="1348740"/>
          </a:xfrm>
          <a:prstGeom prst="rect"/>
        </p:spPr>
        <p:txBody>
          <a:bodyPr rtlCol="0" wrap="square">
            <a:spAutoFit/>
          </a:bodyPr>
          <a:p>
            <a:r>
              <a:rPr sz="2800" lang="en-IN">
                <a:solidFill>
                  <a:srgbClr val="000000"/>
                </a:solidFill>
              </a:rPr>
              <a:t>The future holds vast potential for African American achievements across diverse fields, driven by ongoing efforts to address inequalities and promote inclusion.</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2"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33"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4" name="TextBox 4"/>
          <p:cNvSpPr txBox="1"/>
          <p:nvPr/>
        </p:nvSpPr>
        <p:spPr>
          <a:xfrm>
            <a:off x="673100" y="523240"/>
            <a:ext cx="706755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REFERENCES</a:t>
            </a:r>
            <a:endParaRPr sz="3980" lang="en-US" spc="-11">
              <a:solidFill>
                <a:srgbClr val="1CADE4"/>
              </a:solidFill>
              <a:latin typeface="Montserrat" panose="00000500000000000000"/>
            </a:endParaRPr>
          </a:p>
        </p:txBody>
      </p:sp>
      <p:sp>
        <p:nvSpPr>
          <p:cNvPr id="1048635" name="Text Box 4"/>
          <p:cNvSpPr txBox="1"/>
          <p:nvPr/>
        </p:nvSpPr>
        <p:spPr>
          <a:xfrm>
            <a:off x="838200" y="1676400"/>
            <a:ext cx="6386195" cy="368300"/>
          </a:xfrm>
          <a:prstGeom prst="rect"/>
          <a:noFill/>
        </p:spPr>
        <p:txBody>
          <a:bodyPr anchor="t" rtlCol="0" wrap="square">
            <a:spAutoFit/>
          </a:bodyPr>
          <a:p>
            <a:r>
              <a:rPr lang="en-US">
                <a:hlinkClick r:id="rId3" action="ppaction://hlinksldjump"/>
              </a:rPr>
              <a:t>https://www.kaggle.com/datasets/afumetto/3dprinter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6"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37"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8" name="TextBox 4"/>
          <p:cNvSpPr txBox="1"/>
          <p:nvPr/>
        </p:nvSpPr>
        <p:spPr>
          <a:xfrm>
            <a:off x="5063747" y="3579752"/>
            <a:ext cx="2102348" cy="473135"/>
          </a:xfrm>
          <a:prstGeom prst="rect"/>
        </p:spPr>
        <p:txBody>
          <a:bodyPr anchor="t" bIns="0" lIns="0" rIns="0" rtlCol="0" tIns="0">
            <a:spAutoFit/>
          </a:bodyPr>
          <a:p>
            <a:pPr algn="l">
              <a:lnSpc>
                <a:spcPts val="3890"/>
              </a:lnSpc>
            </a:pPr>
            <a:r>
              <a:rPr sz="2775" lang="en-US" spc="-2">
                <a:solidFill>
                  <a:srgbClr val="002060"/>
                </a:solidFill>
                <a:latin typeface="Montserrat" panose="00000500000000000000"/>
              </a:rPr>
              <a:t>THANK YOU</a:t>
            </a:r>
            <a:endParaRPr sz="2775" lang="en-US" spc="-2">
              <a:solidFill>
                <a:srgbClr val="002060"/>
              </a:solidFill>
              <a:latin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1"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2" name="TextBox 4"/>
          <p:cNvSpPr txBox="1"/>
          <p:nvPr/>
        </p:nvSpPr>
        <p:spPr>
          <a:xfrm>
            <a:off x="915035" y="930910"/>
            <a:ext cx="4434205" cy="1267460"/>
          </a:xfrm>
          <a:prstGeom prst="rect"/>
        </p:spPr>
        <p:txBody>
          <a:bodyPr anchor="t" bIns="0" lIns="0" rIns="0" rtlCol="0" tIns="0" wrap="square">
            <a:spAutoFit/>
          </a:bodyPr>
          <a:p>
            <a:pPr algn="l">
              <a:lnSpc>
                <a:spcPts val="5185"/>
              </a:lnSpc>
            </a:pPr>
            <a:r>
              <a:rPr sz="2775" lang="en-US" spc="-5">
                <a:solidFill>
                  <a:srgbClr val="002060"/>
                </a:solidFill>
                <a:latin typeface="Montserrat" panose="00000500000000000000"/>
              </a:rPr>
              <a:t>OUTLINE</a:t>
            </a:r>
            <a:endParaRPr sz="2775" lang="en-US" spc="-5">
              <a:solidFill>
                <a:srgbClr val="002060"/>
              </a:solidFill>
              <a:latin typeface="Montserrat" panose="00000500000000000000"/>
            </a:endParaRPr>
          </a:p>
          <a:p>
            <a:pPr algn="l">
              <a:lnSpc>
                <a:spcPts val="4700"/>
              </a:lnSpc>
            </a:pPr>
            <a:r>
              <a:rPr sz="1880" lang="en-US">
                <a:solidFill>
                  <a:srgbClr val="1CADE4"/>
                </a:solidFill>
                <a:sym typeface="Arimo" panose="020B0604020202020204"/>
              </a:rPr>
              <a:t></a:t>
            </a:r>
            <a:endParaRPr sz="1880" lang="en-US">
              <a:solidFill>
                <a:srgbClr val="1CADE4"/>
              </a:solidFill>
              <a:sym typeface="Arimo" panose="020B0604020202020204"/>
            </a:endParaRPr>
          </a:p>
        </p:txBody>
      </p:sp>
      <p:sp>
        <p:nvSpPr>
          <p:cNvPr id="1048593" name="TextBox 6"/>
          <p:cNvSpPr txBox="1"/>
          <p:nvPr/>
        </p:nvSpPr>
        <p:spPr>
          <a:xfrm>
            <a:off x="930278" y="2393718"/>
            <a:ext cx="132093" cy="6619239"/>
          </a:xfrm>
          <a:prstGeom prst="rect"/>
        </p:spPr>
        <p:txBody>
          <a:bodyPr anchor="t" bIns="0" lIns="0" rIns="0" rtlCol="0" tIns="0">
            <a:spAutoFit/>
          </a:bodyPr>
          <a:p>
            <a:pPr algn="just">
              <a:lnSpc>
                <a:spcPts val="3680"/>
              </a:lnSpc>
            </a:pPr>
            <a:r>
              <a:rPr sz="1875" lang="en-US">
                <a:solidFill>
                  <a:srgbClr val="1CADE4"/>
                </a:solidFill>
                <a:sym typeface="Arimo" panose="020B0604020202020204"/>
              </a:rPr>
              <a:t>   </a:t>
            </a:r>
            <a:endParaRPr sz="1875" lang="en-US">
              <a:solidFill>
                <a:srgbClr val="1CADE4"/>
              </a:solidFill>
              <a:sym typeface="Arimo" panose="020B0604020202020204"/>
            </a:endParaRPr>
          </a:p>
          <a:p>
            <a:pPr algn="l">
              <a:lnSpc>
                <a:spcPts val="3980"/>
              </a:lnSpc>
            </a:pPr>
            <a:r>
              <a:rPr sz="1875" lang="en-US">
                <a:solidFill>
                  <a:srgbClr val="1CADE4"/>
                </a:solidFill>
                <a:sym typeface="Arimo" panose="020B0604020202020204"/>
              </a:rPr>
              <a:t></a:t>
            </a:r>
            <a:endParaRPr sz="1875" lang="en-US">
              <a:solidFill>
                <a:srgbClr val="1CADE4"/>
              </a:solidFill>
              <a:sym typeface="Arimo" panose="020B0604020202020204"/>
            </a:endParaRPr>
          </a:p>
          <a:p>
            <a:pPr algn="just">
              <a:lnSpc>
                <a:spcPts val="3680"/>
              </a:lnSpc>
            </a:pPr>
            <a:r>
              <a:rPr sz="1875" lang="en-US">
                <a:solidFill>
                  <a:srgbClr val="1CADE4"/>
                </a:solidFill>
                <a:sym typeface="Arimo" panose="020B0604020202020204"/>
              </a:rPr>
              <a:t> </a:t>
            </a:r>
            <a:endParaRPr sz="1875" lang="en-US">
              <a:solidFill>
                <a:srgbClr val="1CADE4"/>
              </a:solidFill>
              <a:sym typeface="Arimo" panose="020B0604020202020204"/>
            </a:endParaRPr>
          </a:p>
        </p:txBody>
      </p:sp>
      <p:sp>
        <p:nvSpPr>
          <p:cNvPr id="1048594" name="TextBox 7"/>
          <p:cNvSpPr txBox="1"/>
          <p:nvPr/>
        </p:nvSpPr>
        <p:spPr>
          <a:xfrm>
            <a:off x="1067117" y="2057108"/>
            <a:ext cx="3847405" cy="3776980"/>
          </a:xfrm>
          <a:prstGeom prst="rect"/>
        </p:spPr>
        <p:txBody>
          <a:bodyPr anchor="t" bIns="0" lIns="0" rIns="0" rtlCol="0" tIns="0">
            <a:spAutoFit/>
          </a:bodyPr>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Pro</a:t>
            </a:r>
            <a:r>
              <a:rPr altLang="en-US" sz="2025" lang="en-IN" spc="-6">
                <a:solidFill>
                  <a:srgbClr val="404040"/>
                </a:solidFill>
                <a:latin typeface="Times New Roman" panose="02020603050405020304" charset="0"/>
                <a:cs typeface="Times New Roman" panose="02020603050405020304" charset="0"/>
              </a:rPr>
              <a:t>belm Statement</a:t>
            </a:r>
            <a:endParaRPr altLang="en-US" sz="2025" lang="en-IN"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altLang="en-US" sz="2025" lang="en-IN" spc="-6">
                <a:solidFill>
                  <a:srgbClr val="404040"/>
                </a:solidFill>
                <a:latin typeface="Times New Roman" panose="02020603050405020304" charset="0"/>
                <a:cs typeface="Times New Roman" panose="02020603050405020304" charset="0"/>
              </a:rPr>
              <a:t>Pro</a:t>
            </a:r>
            <a:r>
              <a:rPr sz="2025" lang="en-US" spc="-6">
                <a:solidFill>
                  <a:srgbClr val="404040"/>
                </a:solidFill>
                <a:latin typeface="Times New Roman" panose="02020603050405020304" charset="0"/>
                <a:cs typeface="Times New Roman" panose="02020603050405020304" charset="0"/>
              </a:rPr>
              <a:t>posed Solution</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System Approach</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Algorithm &amp; Deployment</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10">
                <a:solidFill>
                  <a:srgbClr val="404040"/>
                </a:solidFill>
                <a:latin typeface="Times New Roman" panose="02020603050405020304" charset="0"/>
                <a:cs typeface="Times New Roman" panose="02020603050405020304" charset="0"/>
              </a:rPr>
              <a:t>Result </a:t>
            </a:r>
            <a:endParaRPr sz="2025" lang="en-US" spc="10">
              <a:solidFill>
                <a:srgbClr val="404040"/>
              </a:solidFill>
              <a:latin typeface="Times New Roman" panose="02020603050405020304" charset="0"/>
              <a:cs typeface="Times New Roman" panose="02020603050405020304" charset="0"/>
            </a:endParaRPr>
          </a:p>
          <a:p>
            <a:pPr algn="l" indent="-342900" marL="342900">
              <a:lnSpc>
                <a:spcPts val="39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Conclusion</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Future Scope</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References</a:t>
            </a:r>
            <a:endParaRPr sz="2025" lang="en-US" spc="4">
              <a:solidFill>
                <a:srgbClr val="40404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6"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7" name="TextBox 4"/>
          <p:cNvSpPr txBox="1"/>
          <p:nvPr/>
        </p:nvSpPr>
        <p:spPr>
          <a:xfrm>
            <a:off x="673100" y="523240"/>
            <a:ext cx="1076769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PROBLEM STATEMENT</a:t>
            </a:r>
            <a:endParaRPr sz="3980" lang="en-US" spc="-11">
              <a:solidFill>
                <a:srgbClr val="1CADE4"/>
              </a:solidFill>
              <a:latin typeface="Montserrat" panose="00000500000000000000"/>
            </a:endParaRPr>
          </a:p>
        </p:txBody>
      </p:sp>
      <p:sp>
        <p:nvSpPr>
          <p:cNvPr id="1048708" name=""/>
          <p:cNvSpPr txBox="1"/>
          <p:nvPr/>
        </p:nvSpPr>
        <p:spPr>
          <a:xfrm>
            <a:off x="952138" y="1551563"/>
            <a:ext cx="10160961" cy="1348741"/>
          </a:xfrm>
          <a:prstGeom prst="rect"/>
        </p:spPr>
        <p:txBody>
          <a:bodyPr rtlCol="0" wrap="square">
            <a:spAutoFit/>
          </a:bodyPr>
          <a:p>
            <a:r>
              <a:rPr sz="2800" lang="en-IN">
                <a:solidFill>
                  <a:srgbClr val="000000"/>
                </a:solidFill>
              </a:rPr>
              <a:t>The problem lies in the underrepresentation, lack of recognition, and systemic barriers hindering African American achievements across various sectors.</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0"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1" name="TextBox 4"/>
          <p:cNvSpPr txBox="1"/>
          <p:nvPr/>
        </p:nvSpPr>
        <p:spPr>
          <a:xfrm>
            <a:off x="673100" y="523240"/>
            <a:ext cx="1045273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PROPOSED SOLUTION</a:t>
            </a:r>
            <a:endParaRPr sz="3980" lang="en-US" spc="-11">
              <a:solidFill>
                <a:srgbClr val="1CADE4"/>
              </a:solidFill>
              <a:latin typeface="Montserrat" panose="00000500000000000000"/>
            </a:endParaRPr>
          </a:p>
        </p:txBody>
      </p:sp>
      <p:sp>
        <p:nvSpPr>
          <p:cNvPr id="1048707" name=""/>
          <p:cNvSpPr txBox="1"/>
          <p:nvPr/>
        </p:nvSpPr>
        <p:spPr>
          <a:xfrm>
            <a:off x="673100" y="1455281"/>
            <a:ext cx="10840854" cy="929640"/>
          </a:xfrm>
          <a:prstGeom prst="rect"/>
        </p:spPr>
        <p:txBody>
          <a:bodyPr rtlCol="0" wrap="square">
            <a:spAutoFit/>
          </a:bodyPr>
          <a:p>
            <a:r>
              <a:rPr sz="2800" lang="en-IN">
                <a:solidFill>
                  <a:srgbClr val="000000"/>
                </a:solidFill>
              </a:rPr>
              <a:t>Celebrate African American achievements through education, media representation, workplace diversity, and public recognition.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6" name="TextBox 4"/>
          <p:cNvSpPr txBox="1"/>
          <p:nvPr/>
        </p:nvSpPr>
        <p:spPr>
          <a:xfrm>
            <a:off x="673103" y="464925"/>
            <a:ext cx="5216995" cy="707390"/>
          </a:xfrm>
          <a:prstGeom prst="rect"/>
        </p:spPr>
        <p:txBody>
          <a:bodyPr anchor="t" bIns="0" lIns="0" rIns="0" rtlCol="0" tIns="0">
            <a:spAutoFit/>
          </a:bodyPr>
          <a:p>
            <a:pPr algn="l">
              <a:lnSpc>
                <a:spcPts val="5570"/>
              </a:lnSpc>
            </a:pPr>
            <a:r>
              <a:rPr sz="3980" lang="en-US" spc="-11">
                <a:solidFill>
                  <a:srgbClr val="1CADE4"/>
                </a:solidFill>
                <a:latin typeface="Montserrat" panose="00000500000000000000"/>
              </a:rPr>
              <a:t>SYSTEM APPROACH</a:t>
            </a:r>
            <a:endParaRPr sz="3980" lang="en-US" spc="-11">
              <a:solidFill>
                <a:srgbClr val="1CADE4"/>
              </a:solidFill>
              <a:latin typeface="Montserrat" panose="00000500000000000000"/>
            </a:endParaRPr>
          </a:p>
        </p:txBody>
      </p:sp>
      <p:sp>
        <p:nvSpPr>
          <p:cNvPr id="1048607" name="Text Box 4"/>
          <p:cNvSpPr txBox="1"/>
          <p:nvPr/>
        </p:nvSpPr>
        <p:spPr>
          <a:xfrm>
            <a:off x="229235" y="1828800"/>
            <a:ext cx="10259060" cy="4224020"/>
          </a:xfrm>
          <a:prstGeom prst="rect"/>
          <a:noFill/>
        </p:spPr>
        <p:txBody>
          <a:bodyPr rtlCol="0" wrap="square">
            <a:spAutoFit/>
          </a:bodyPr>
          <a:p>
            <a:pPr algn="just"/>
            <a:r>
              <a:rPr altLang="en-US" lang="en-IN">
                <a:latin typeface="Times New Roman" panose="02020603050405020304" charset="0"/>
                <a:cs typeface="Times New Roman" panose="02020603050405020304" charset="0"/>
              </a:rPr>
              <a:t>Building the proposed solution would involve a combination of data processing,feature engineering,and machine learning. Here are the key system and library requriements.</a:t>
            </a:r>
            <a:endParaRPr altLang="en-US" lang="en-IN">
              <a:latin typeface="Times New Roman" panose="02020603050405020304" charset="0"/>
              <a:cs typeface="Times New Roman" panose="02020603050405020304" charset="0"/>
            </a:endParaRPr>
          </a:p>
          <a:p>
            <a:pPr algn="just"/>
            <a:endParaRPr altLang="en-US" lang="en-IN">
              <a:latin typeface="Times New Roman" panose="02020603050405020304" charset="0"/>
              <a:cs typeface="Times New Roman" panose="02020603050405020304" charset="0"/>
            </a:endParaRPr>
          </a:p>
          <a:p>
            <a:pPr algn="just"/>
            <a:r>
              <a:rPr altLang="en-US" b="1" sz="1900" lang="en-IN">
                <a:latin typeface="Times New Roman" panose="02020603050405020304" charset="0"/>
                <a:cs typeface="Times New Roman" panose="02020603050405020304" charset="0"/>
              </a:rPr>
              <a:t>System Requirements:</a:t>
            </a:r>
            <a:endParaRPr altLang="en-US" b="1" sz="1900" lang="en-IN">
              <a:latin typeface="Times New Roman" panose="02020603050405020304" charset="0"/>
              <a:cs typeface="Times New Roman" panose="02020603050405020304" charset="0"/>
            </a:endParaRPr>
          </a:p>
          <a:p>
            <a:pPr algn="just"/>
            <a:endParaRPr altLang="en-US" lang="en-IN">
              <a:latin typeface="Times New Roman" panose="02020603050405020304" charset="0"/>
              <a:cs typeface="Times New Roman" panose="02020603050405020304" charset="0"/>
            </a:endParaRPr>
          </a:p>
          <a:p>
            <a:pPr algn="just">
              <a:lnSpc>
                <a:spcPct val="130000"/>
              </a:lnSpc>
            </a:pPr>
            <a:r>
              <a:rPr altLang="en-US" b="1" lang="en-IN">
                <a:latin typeface="Times New Roman" panose="02020603050405020304" charset="0"/>
                <a:cs typeface="Times New Roman" panose="02020603050405020304" charset="0"/>
              </a:rPr>
              <a:t>1.Hardaware:</a:t>
            </a:r>
            <a:endParaRPr altLang="en-US" b="1"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 computer with sufficent processing power,perferably wwith multiple cores or a GPU for faster traning of machine learning models.</a:t>
            </a:r>
            <a:endParaRPr altLang="en-US"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Adequate RAm to handke the size of the saraset and computational requriments.</a:t>
            </a:r>
            <a:endParaRPr altLang="en-US" lang="en-IN">
              <a:latin typeface="Times New Roman" panose="02020603050405020304" charset="0"/>
              <a:cs typeface="Times New Roman" panose="02020603050405020304" charset="0"/>
            </a:endParaRPr>
          </a:p>
          <a:p>
            <a:pPr algn="just" indent="-285750" marL="285750">
              <a:lnSpc>
                <a:spcPct val="130000"/>
              </a:lnSpc>
            </a:pPr>
            <a:r>
              <a:rPr altLang="en-US" b="1" lang="en-IN">
                <a:latin typeface="Times New Roman" panose="02020603050405020304" charset="0"/>
                <a:cs typeface="Times New Roman" panose="02020603050405020304" charset="0"/>
              </a:rPr>
              <a:t>2. Software:</a:t>
            </a:r>
            <a:endParaRPr altLang="en-US" b="1"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An operating syatem compatible with the requrired machine learning libraries(eg., Windowa=s, linux,macsOS).</a:t>
            </a:r>
            <a:endParaRPr altLang="en-US" lang="en-IN">
              <a:latin typeface="Times New Roman" panose="02020603050405020304" charset="0"/>
              <a:cs typeface="Times New Roman" panose="02020603050405020304" charset="0"/>
            </a:endParaRPr>
          </a:p>
          <a:p>
            <a:pPr algn="just" indent="-285750" marL="285750">
              <a:lnSpc>
                <a:spcPct val="130000"/>
              </a:lnSpc>
            </a:pPr>
            <a:endParaRPr altLang="en-US" lang="en-IN">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10" name="TextBox 4"/>
          <p:cNvSpPr txBox="1"/>
          <p:nvPr/>
        </p:nvSpPr>
        <p:spPr>
          <a:xfrm>
            <a:off x="685800" y="533400"/>
            <a:ext cx="1084961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ALGORITHM &amp; DEPLOYMENT</a:t>
            </a:r>
            <a:endParaRPr sz="3980" lang="en-US" spc="-11">
              <a:solidFill>
                <a:srgbClr val="1CADE4"/>
              </a:solidFill>
              <a:latin typeface="Montserrat" panose="00000500000000000000"/>
            </a:endParaRPr>
          </a:p>
        </p:txBody>
      </p:sp>
      <p:sp>
        <p:nvSpPr>
          <p:cNvPr id="1048611" name="Text Box 4"/>
          <p:cNvSpPr txBox="1"/>
          <p:nvPr/>
        </p:nvSpPr>
        <p:spPr>
          <a:xfrm>
            <a:off x="762000" y="1905000"/>
            <a:ext cx="3649981" cy="358140"/>
          </a:xfrm>
          <a:prstGeom prst="rect"/>
          <a:noFill/>
        </p:spPr>
        <p:txBody>
          <a:bodyPr rtlCol="0" wrap="none">
            <a:spAutoFit/>
          </a:bodyPr>
          <a:p>
            <a:pPr algn="l"/>
            <a:r>
              <a:rPr altLang="en-US" lang="en-IN">
                <a:latin typeface="Times New Roman" panose="02020603050405020304" charset="0"/>
                <a:cs typeface="Times New Roman" panose="02020603050405020304" charset="0"/>
              </a:rPr>
              <a:t>K-Nearest Neighbors (KNN) algorithm</a:t>
            </a:r>
            <a:endParaRPr altLang="en-US" lang="en-IN">
              <a:latin typeface="Times New Roman" panose="02020603050405020304" charset="0"/>
              <a:cs typeface="Times New Roman" panose="02020603050405020304" charset="0"/>
            </a:endParaRPr>
          </a:p>
        </p:txBody>
      </p:sp>
      <p:sp>
        <p:nvSpPr>
          <p:cNvPr id="1048612" name="Text Box 5"/>
          <p:cNvSpPr txBox="1"/>
          <p:nvPr/>
        </p:nvSpPr>
        <p:spPr>
          <a:xfrm>
            <a:off x="1295400" y="2514600"/>
            <a:ext cx="8526780" cy="1264920"/>
          </a:xfrm>
          <a:prstGeom prst="rect"/>
          <a:noFill/>
        </p:spPr>
        <p:txBody>
          <a:bodyPr anchor="t" rtlCol="0" wrap="square">
            <a:spAutoFit/>
          </a:bodyPr>
          <a:p>
            <a:pPr>
              <a:lnSpc>
                <a:spcPct val="110000"/>
              </a:lnSpc>
            </a:pPr>
            <a:r>
              <a:rPr lang="en-US">
                <a:latin typeface="Times New Roman" panose="02020603050405020304" charset="0"/>
                <a:cs typeface="Times New Roman" panose="02020603050405020304" charset="0"/>
              </a:rPr>
              <a:t>The K-Nearest Neighbors (KNN) algorithm is a popular machine learning technique used for classification and regression tasks. It relies on the idea that similar data points tend to have similar labels or values. During the training phase, the KNN algorithm stores the entire training dataset as a reference.</a:t>
            </a:r>
            <a:endParaRPr lang="en-US">
              <a:latin typeface="Times New Roman" panose="02020603050405020304" charset="0"/>
              <a:cs typeface="Times New Roman" panose="02020603050405020304" charset="0"/>
            </a:endParaRPr>
          </a:p>
        </p:txBody>
      </p:sp>
      <p:sp>
        <p:nvSpPr>
          <p:cNvPr id="1048613" name="Text Box 9"/>
          <p:cNvSpPr txBox="1"/>
          <p:nvPr/>
        </p:nvSpPr>
        <p:spPr>
          <a:xfrm>
            <a:off x="914400" y="4114800"/>
            <a:ext cx="7442835" cy="2225040"/>
          </a:xfrm>
          <a:prstGeom prst="rect"/>
          <a:noFill/>
        </p:spPr>
        <p:txBody>
          <a:bodyPr anchor="t" rtlCol="0" wrap="square">
            <a:spAutoFit/>
          </a:bodyPr>
          <a:p>
            <a:r>
              <a:rPr lang="en-US">
                <a:latin typeface="Times New Roman" panose="02020603050405020304" charset="0"/>
                <a:cs typeface="Times New Roman" panose="02020603050405020304" charset="0"/>
              </a:rPr>
              <a:t>Steps to implement the K-NN algorithm:</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algn="l"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    Data Pre-processing step</a:t>
            </a:r>
            <a:endParaRPr lang="en-US">
              <a:latin typeface="Times New Roman" panose="02020603050405020304" charset="0"/>
              <a:cs typeface="Times New Roman" panose="02020603050405020304" charset="0"/>
            </a:endParaRPr>
          </a:p>
          <a:p>
            <a:pPr algn="l"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    Fitting the K-NN algorithm to the Training set</a:t>
            </a:r>
            <a:endParaRPr lang="en-US">
              <a:latin typeface="Times New Roman" panose="02020603050405020304" charset="0"/>
              <a:cs typeface="Times New Roman" panose="02020603050405020304" charset="0"/>
            </a:endParaRPr>
          </a:p>
          <a:p>
            <a:pPr algn="l"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    Predicting the test result</a:t>
            </a:r>
            <a:endParaRPr lang="en-US">
              <a:latin typeface="Times New Roman" panose="02020603050405020304" charset="0"/>
              <a:cs typeface="Times New Roman" panose="02020603050405020304" charset="0"/>
            </a:endParaRPr>
          </a:p>
          <a:p>
            <a:pPr algn="l"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    Test accuracy of the result(Creation of Confusion matrix)</a:t>
            </a:r>
            <a:endParaRPr lang="en-US">
              <a:latin typeface="Times New Roman" panose="02020603050405020304" charset="0"/>
              <a:cs typeface="Times New Roman" panose="02020603050405020304" charset="0"/>
            </a:endParaRPr>
          </a:p>
          <a:p>
            <a:pPr algn="l"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    Visualizing the test set result.</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61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15" name="TextBox 4"/>
          <p:cNvSpPr txBox="1"/>
          <p:nvPr/>
        </p:nvSpPr>
        <p:spPr>
          <a:xfrm>
            <a:off x="685800" y="533400"/>
            <a:ext cx="1084961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ALGORITHM &amp; DEPLOYMENT</a:t>
            </a:r>
            <a:endParaRPr sz="3980" lang="en-US" spc="-11">
              <a:solidFill>
                <a:srgbClr val="1CADE4"/>
              </a:solidFill>
              <a:latin typeface="Montserrat" panose="00000500000000000000"/>
            </a:endParaRPr>
          </a:p>
        </p:txBody>
      </p:sp>
      <p:sp>
        <p:nvSpPr>
          <p:cNvPr id="1048616" name="Text Box 6"/>
          <p:cNvSpPr txBox="1"/>
          <p:nvPr/>
        </p:nvSpPr>
        <p:spPr>
          <a:xfrm>
            <a:off x="685800" y="2057400"/>
            <a:ext cx="4537075" cy="368300"/>
          </a:xfrm>
          <a:prstGeom prst="rect"/>
          <a:noFill/>
        </p:spPr>
        <p:txBody>
          <a:bodyPr anchor="t" rtlCol="0" wrap="square">
            <a:spAutoFit/>
          </a:bodyPr>
          <a:p>
            <a:r>
              <a:rPr lang="en-US">
                <a:latin typeface="Times New Roman" panose="02020603050405020304" charset="0"/>
                <a:cs typeface="Times New Roman" panose="02020603050405020304" charset="0"/>
              </a:rPr>
              <a:t>Deep neural networks (DNN)</a:t>
            </a:r>
            <a:endParaRPr lang="en-US">
              <a:latin typeface="Times New Roman" panose="02020603050405020304" charset="0"/>
              <a:cs typeface="Times New Roman" panose="02020603050405020304" charset="0"/>
            </a:endParaRPr>
          </a:p>
        </p:txBody>
      </p:sp>
      <p:sp>
        <p:nvSpPr>
          <p:cNvPr id="1048617" name="Text Box 8"/>
          <p:cNvSpPr txBox="1"/>
          <p:nvPr/>
        </p:nvSpPr>
        <p:spPr>
          <a:xfrm>
            <a:off x="1063625" y="2667000"/>
            <a:ext cx="10064750" cy="645160"/>
          </a:xfrm>
          <a:prstGeom prst="rect"/>
          <a:noFill/>
        </p:spPr>
        <p:txBody>
          <a:bodyPr anchor="t" rtlCol="0" wrap="square">
            <a:spAutoFit/>
          </a:bodyPr>
          <a:p>
            <a:r>
              <a:rPr lang="en-US">
                <a:latin typeface="Times New Roman" panose="02020603050405020304" charset="0"/>
                <a:cs typeface="Times New Roman" panose="02020603050405020304" charset="0"/>
              </a:rPr>
              <a:t>Deep neural networks (DNN) is a class of machine learning algorithms similar to the artificial neural network and aims to mimic the information processing of the brain.</a:t>
            </a:r>
            <a:endParaRPr lang="en-US">
              <a:latin typeface="Times New Roman" panose="02020603050405020304" charset="0"/>
              <a:cs typeface="Times New Roman" panose="02020603050405020304" charset="0"/>
            </a:endParaRPr>
          </a:p>
        </p:txBody>
      </p:sp>
      <p:sp>
        <p:nvSpPr>
          <p:cNvPr id="1048618" name="Text Box 5"/>
          <p:cNvSpPr txBox="1"/>
          <p:nvPr/>
        </p:nvSpPr>
        <p:spPr>
          <a:xfrm>
            <a:off x="838200" y="3657600"/>
            <a:ext cx="3726181" cy="358140"/>
          </a:xfrm>
          <a:prstGeom prst="rect"/>
          <a:noFill/>
        </p:spPr>
        <p:txBody>
          <a:bodyPr anchor="t" rtlCol="0" wrap="none">
            <a:spAutoFit/>
          </a:bodyPr>
          <a:p>
            <a:r>
              <a:rPr lang="en-US">
                <a:latin typeface="Times New Roman" panose="02020603050405020304" charset="0"/>
                <a:cs typeface="Times New Roman" panose="02020603050405020304" charset="0"/>
                <a:sym typeface="+mn-ea"/>
              </a:rPr>
              <a:t>Steps to implement the </a:t>
            </a:r>
            <a:r>
              <a:rPr altLang="en-US" lang="en-IN">
                <a:latin typeface="Times New Roman" panose="02020603050405020304" charset="0"/>
                <a:cs typeface="Times New Roman" panose="02020603050405020304" charset="0"/>
                <a:sym typeface="+mn-ea"/>
              </a:rPr>
              <a:t>DNN</a:t>
            </a:r>
            <a:r>
              <a:rPr lang="en-US">
                <a:latin typeface="Times New Roman" panose="02020603050405020304" charset="0"/>
                <a:cs typeface="Times New Roman" panose="02020603050405020304" charset="0"/>
                <a:sym typeface="+mn-ea"/>
              </a:rPr>
              <a:t> algorithm:</a:t>
            </a:r>
            <a:endParaRPr lang="en-US">
              <a:latin typeface="Times New Roman" panose="02020603050405020304" charset="0"/>
              <a:cs typeface="Times New Roman" panose="02020603050405020304" charset="0"/>
            </a:endParaRPr>
          </a:p>
        </p:txBody>
      </p:sp>
      <p:sp>
        <p:nvSpPr>
          <p:cNvPr id="1048619" name="Text Box 7"/>
          <p:cNvSpPr txBox="1"/>
          <p:nvPr/>
        </p:nvSpPr>
        <p:spPr>
          <a:xfrm>
            <a:off x="1524000" y="4267200"/>
            <a:ext cx="5193665" cy="1691640"/>
          </a:xfrm>
          <a:prstGeom prst="rect"/>
          <a:noFill/>
        </p:spPr>
        <p:txBody>
          <a:bodyPr anchor="t" rtlCol="0" wrap="square">
            <a:spAutoFit/>
          </a:bodyPr>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Data collection</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sym typeface="+mn-ea"/>
              </a:rPr>
              <a:t> Feature extraction</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Information processing</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Model training</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Performance evaluation</a:t>
            </a:r>
            <a:endParaRPr lang="en-US">
              <a:latin typeface="Times New Roman" panose="02020603050405020304" charset="0"/>
              <a:cs typeface="Times New Roman" panose="02020603050405020304" charset="0"/>
            </a:endParaRPr>
          </a:p>
        </p:txBody>
      </p:sp>
      <p:sp>
        <p:nvSpPr>
          <p:cNvPr id="1048620"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1"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2"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3" name="TextBox 4"/>
          <p:cNvSpPr txBox="1"/>
          <p:nvPr/>
        </p:nvSpPr>
        <p:spPr>
          <a:xfrm>
            <a:off x="673100" y="523240"/>
            <a:ext cx="605409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RESULT</a:t>
            </a:r>
            <a:endParaRPr sz="3980" lang="en-US" spc="-11">
              <a:solidFill>
                <a:srgbClr val="1CADE4"/>
              </a:solidFill>
              <a:latin typeface="Montserrat" panose="00000500000000000000"/>
            </a:endParaRPr>
          </a:p>
        </p:txBody>
      </p:sp>
      <p:sp>
        <p:nvSpPr>
          <p:cNvPr id="1048709"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pic>
        <p:nvPicPr>
          <p:cNvPr id="2097156" name=""/>
          <p:cNvPicPr>
            <a:picLocks/>
          </p:cNvPicPr>
          <p:nvPr/>
        </p:nvPicPr>
        <p:blipFill>
          <a:blip xmlns:r="http://schemas.openxmlformats.org/officeDocument/2006/relationships" r:embed="rId3"/>
          <a:stretch>
            <a:fillRect/>
          </a:stretch>
        </p:blipFill>
        <p:spPr>
          <a:xfrm rot="0">
            <a:off x="916128" y="1619521"/>
            <a:ext cx="10423124" cy="503979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6" name="TextBox 4"/>
          <p:cNvSpPr txBox="1"/>
          <p:nvPr/>
        </p:nvSpPr>
        <p:spPr>
          <a:xfrm>
            <a:off x="673100" y="523240"/>
            <a:ext cx="690308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CONCLUSION</a:t>
            </a:r>
            <a:endParaRPr sz="3980" lang="en-US" spc="-11">
              <a:solidFill>
                <a:srgbClr val="1CADE4"/>
              </a:solidFill>
              <a:latin typeface="Montserrat" panose="00000500000000000000"/>
            </a:endParaRPr>
          </a:p>
        </p:txBody>
      </p:sp>
      <p:sp>
        <p:nvSpPr>
          <p:cNvPr id="1048710" name=""/>
          <p:cNvSpPr txBox="1"/>
          <p:nvPr/>
        </p:nvSpPr>
        <p:spPr>
          <a:xfrm>
            <a:off x="952139" y="1237615"/>
            <a:ext cx="10491354" cy="1767840"/>
          </a:xfrm>
          <a:prstGeom prst="rect"/>
        </p:spPr>
        <p:txBody>
          <a:bodyPr rtlCol="0" wrap="square">
            <a:spAutoFit/>
          </a:bodyPr>
          <a:p>
            <a:r>
              <a:rPr sz="2800" lang="en-IN">
                <a:solidFill>
                  <a:srgbClr val="000000"/>
                </a:solidFill>
              </a:rPr>
              <a:t>African American achievements are numerous and impactful, spanning various fields such as civil rights, politics, science, literature, arts, and sports. Their contributions have shaped history and continue to inspire generations.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naan mudhalvan.pdf</dc:title>
  <dc:creator>M2010J19SI</dc:creator>
  <cp:lastModifiedBy>warma</cp:lastModifiedBy>
  <dcterms:created xsi:type="dcterms:W3CDTF">2006-08-15T13:00:00Z</dcterms:created>
  <dcterms:modified xsi:type="dcterms:W3CDTF">2024-04-05T10:56:12Z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80a40e16ba2e468daafcc1218b2c0eff</vt:lpwstr>
  </property>
  <property fmtid="{D5CDD505-2E9C-101B-9397-08002B2CF9AE}" pid="3" name="KSOProductBuildVer">
    <vt:lpwstr>1033-11.2.0.11225</vt:lpwstr>
  </property>
</Properties>
</file>