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0263" y="2743695"/>
            <a:ext cx="15000173" cy="389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52281" y="3414751"/>
            <a:ext cx="13596137" cy="384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R="5080">
              <a:lnSpc>
                <a:spcPct val="100200"/>
              </a:lnSpc>
              <a:spcBef>
                <a:spcPts val="105"/>
              </a:spcBef>
            </a:pPr>
            <a:r>
              <a:rPr dirty="0" spc="70"/>
              <a:t>Optimizing Multicore </a:t>
            </a:r>
            <a:r>
              <a:rPr dirty="0" spc="-45"/>
              <a:t>Task </a:t>
            </a:r>
            <a:r>
              <a:rPr dirty="0" spc="-40"/>
              <a:t> </a:t>
            </a:r>
            <a:r>
              <a:rPr dirty="0" spc="45"/>
              <a:t>Management</a:t>
            </a:r>
            <a:r>
              <a:rPr dirty="0" spc="25"/>
              <a:t>:</a:t>
            </a:r>
            <a:r>
              <a:rPr dirty="0" spc="-505"/>
              <a:t> </a:t>
            </a:r>
            <a:r>
              <a:rPr dirty="0" spc="-310"/>
              <a:t>A</a:t>
            </a:r>
            <a:r>
              <a:rPr dirty="0" spc="-210"/>
              <a:t>n</a:t>
            </a:r>
            <a:r>
              <a:rPr dirty="0" spc="-515"/>
              <a:t> </a:t>
            </a:r>
            <a:r>
              <a:rPr dirty="0" spc="60"/>
              <a:t>Automata-Based  </a:t>
            </a:r>
            <a:r>
              <a:rPr dirty="0" spc="170"/>
              <a:t>Hardware</a:t>
            </a:r>
            <a:r>
              <a:rPr dirty="0" spc="-509"/>
              <a:t> </a:t>
            </a:r>
            <a:r>
              <a:rPr dirty="0" spc="180"/>
              <a:t>Scheduler</a:t>
            </a:r>
            <a:r>
              <a:rPr dirty="0" spc="-515"/>
              <a:t> </a:t>
            </a:r>
            <a:r>
              <a:rPr dirty="0" spc="100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7844" y="3503231"/>
            <a:ext cx="3584879" cy="3420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7168" y="4779581"/>
            <a:ext cx="6485839" cy="27588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6065520" marR="5080">
              <a:lnSpc>
                <a:spcPct val="101400"/>
              </a:lnSpc>
              <a:spcBef>
                <a:spcPts val="60"/>
              </a:spcBef>
            </a:pPr>
            <a:r>
              <a:rPr dirty="0" spc="50">
                <a:solidFill>
                  <a:srgbClr val="000000"/>
                </a:solidFill>
              </a:rPr>
              <a:t>Multicore </a:t>
            </a:r>
            <a:r>
              <a:rPr dirty="0" spc="-10">
                <a:solidFill>
                  <a:srgbClr val="000000"/>
                </a:solidFill>
              </a:rPr>
              <a:t>processors </a:t>
            </a:r>
            <a:r>
              <a:rPr dirty="0" spc="-25"/>
              <a:t>have </a:t>
            </a:r>
            <a:r>
              <a:rPr dirty="0" spc="5"/>
              <a:t>revolutionized </a:t>
            </a:r>
            <a:r>
              <a:rPr dirty="0" spc="10"/>
              <a:t> </a:t>
            </a:r>
            <a:r>
              <a:rPr dirty="0" spc="85"/>
              <a:t>c</a:t>
            </a:r>
            <a:r>
              <a:rPr dirty="0" spc="50"/>
              <a:t>o</a:t>
            </a:r>
            <a:r>
              <a:rPr dirty="0" spc="240"/>
              <a:t>m</a:t>
            </a:r>
            <a:r>
              <a:rPr dirty="0" spc="145"/>
              <a:t>p</a:t>
            </a:r>
            <a:r>
              <a:rPr dirty="0" spc="105"/>
              <a:t>u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50"/>
              <a:t> </a:t>
            </a:r>
            <a:r>
              <a:rPr dirty="0" spc="105"/>
              <a:t>b</a:t>
            </a:r>
            <a:r>
              <a:rPr dirty="0" spc="-135"/>
              <a:t>y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-35"/>
              <a:t>a</a:t>
            </a:r>
            <a:r>
              <a:rPr dirty="0" spc="145"/>
              <a:t>b</a:t>
            </a:r>
            <a:r>
              <a:rPr dirty="0" spc="-20"/>
              <a:t>li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50"/>
              <a:t> </a:t>
            </a:r>
            <a:r>
              <a:rPr dirty="0" spc="140"/>
              <a:t>p</a:t>
            </a:r>
            <a:r>
              <a:rPr dirty="0" spc="-35"/>
              <a:t>a</a:t>
            </a:r>
            <a:r>
              <a:rPr dirty="0" spc="-200"/>
              <a:t>r</a:t>
            </a:r>
            <a:r>
              <a:rPr dirty="0" spc="-35"/>
              <a:t>a</a:t>
            </a:r>
            <a:r>
              <a:rPr dirty="0" spc="-20"/>
              <a:t>ll</a:t>
            </a:r>
            <a:r>
              <a:rPr dirty="0" spc="20"/>
              <a:t>e</a:t>
            </a:r>
            <a:r>
              <a:rPr dirty="0" spc="-20"/>
              <a:t>l  </a:t>
            </a:r>
            <a:r>
              <a:rPr dirty="0" spc="-15"/>
              <a:t>processing. </a:t>
            </a:r>
            <a:r>
              <a:rPr dirty="0" spc="-30"/>
              <a:t>This </a:t>
            </a:r>
            <a:r>
              <a:rPr dirty="0" spc="20"/>
              <a:t>presentation </a:t>
            </a:r>
            <a:r>
              <a:rPr dirty="0" spc="-25"/>
              <a:t>explores </a:t>
            </a:r>
            <a:r>
              <a:rPr dirty="0" spc="45"/>
              <a:t>an </a:t>
            </a:r>
            <a:r>
              <a:rPr dirty="0" spc="50"/>
              <a:t> 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105">
                <a:solidFill>
                  <a:srgbClr val="000000"/>
                </a:solidFill>
              </a:rPr>
              <a:t>u</a:t>
            </a:r>
            <a:r>
              <a:rPr dirty="0" spc="-20">
                <a:solidFill>
                  <a:srgbClr val="000000"/>
                </a:solidFill>
              </a:rPr>
              <a:t>t</a:t>
            </a:r>
            <a:r>
              <a:rPr dirty="0" spc="50">
                <a:solidFill>
                  <a:srgbClr val="000000"/>
                </a:solidFill>
              </a:rPr>
              <a:t>o</a:t>
            </a:r>
            <a:r>
              <a:rPr dirty="0" spc="240">
                <a:solidFill>
                  <a:srgbClr val="000000"/>
                </a:solidFill>
              </a:rPr>
              <a:t>m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-204">
                <a:solidFill>
                  <a:srgbClr val="000000"/>
                </a:solidFill>
              </a:rPr>
              <a:t>-</a:t>
            </a:r>
            <a:r>
              <a:rPr dirty="0" spc="140">
                <a:solidFill>
                  <a:srgbClr val="000000"/>
                </a:solidFill>
              </a:rPr>
              <a:t>b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-95">
                <a:solidFill>
                  <a:srgbClr val="000000"/>
                </a:solidFill>
              </a:rPr>
              <a:t>s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150">
                <a:solidFill>
                  <a:srgbClr val="000000"/>
                </a:solidFill>
              </a:rPr>
              <a:t>d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114">
                <a:solidFill>
                  <a:srgbClr val="000000"/>
                </a:solidFill>
              </a:rPr>
              <a:t>h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-110">
                <a:solidFill>
                  <a:srgbClr val="000000"/>
                </a:solidFill>
              </a:rPr>
              <a:t>r</a:t>
            </a:r>
            <a:r>
              <a:rPr dirty="0" spc="145">
                <a:solidFill>
                  <a:srgbClr val="000000"/>
                </a:solidFill>
              </a:rPr>
              <a:t>d</a:t>
            </a:r>
            <a:r>
              <a:rPr dirty="0" spc="125">
                <a:solidFill>
                  <a:srgbClr val="000000"/>
                </a:solidFill>
              </a:rPr>
              <a:t>w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-110">
                <a:solidFill>
                  <a:srgbClr val="000000"/>
                </a:solidFill>
              </a:rPr>
              <a:t>r</a:t>
            </a:r>
            <a:r>
              <a:rPr dirty="0" spc="25">
                <a:solidFill>
                  <a:srgbClr val="000000"/>
                </a:solidFill>
              </a:rPr>
              <a:t>e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-95">
                <a:solidFill>
                  <a:srgbClr val="000000"/>
                </a:solidFill>
              </a:rPr>
              <a:t>s</a:t>
            </a:r>
            <a:r>
              <a:rPr dirty="0" spc="90">
                <a:solidFill>
                  <a:srgbClr val="000000"/>
                </a:solidFill>
              </a:rPr>
              <a:t>c</a:t>
            </a:r>
            <a:r>
              <a:rPr dirty="0" spc="114">
                <a:solidFill>
                  <a:srgbClr val="000000"/>
                </a:solidFill>
              </a:rPr>
              <a:t>h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145">
                <a:solidFill>
                  <a:srgbClr val="000000"/>
                </a:solidFill>
              </a:rPr>
              <a:t>d</a:t>
            </a:r>
            <a:r>
              <a:rPr dirty="0" spc="105">
                <a:solidFill>
                  <a:srgbClr val="000000"/>
                </a:solidFill>
              </a:rPr>
              <a:t>u</a:t>
            </a:r>
            <a:r>
              <a:rPr dirty="0" spc="-20">
                <a:solidFill>
                  <a:srgbClr val="000000"/>
                </a:solidFill>
              </a:rPr>
              <a:t>l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-65">
                <a:solidFill>
                  <a:srgbClr val="000000"/>
                </a:solidFill>
              </a:rPr>
              <a:t>r  </a:t>
            </a:r>
            <a:r>
              <a:rPr dirty="0" spc="-35"/>
              <a:t>a</a:t>
            </a:r>
            <a:r>
              <a:rPr dirty="0" spc="145"/>
              <a:t>pp</a:t>
            </a:r>
            <a:r>
              <a:rPr dirty="0" spc="-110"/>
              <a:t>r</a:t>
            </a:r>
            <a:r>
              <a:rPr dirty="0" spc="45"/>
              <a:t>o</a:t>
            </a:r>
            <a:r>
              <a:rPr dirty="0" spc="-35"/>
              <a:t>a</a:t>
            </a:r>
            <a:r>
              <a:rPr dirty="0" spc="90"/>
              <a:t>c</a:t>
            </a:r>
            <a:r>
              <a:rPr dirty="0" spc="120"/>
              <a:t>h</a:t>
            </a:r>
            <a:r>
              <a:rPr dirty="0" spc="-250"/>
              <a:t> </a:t>
            </a:r>
            <a:r>
              <a:rPr dirty="0" spc="-20"/>
              <a:t>t</a:t>
            </a:r>
            <a:r>
              <a:rPr dirty="0" spc="55"/>
              <a:t>o</a:t>
            </a:r>
            <a:r>
              <a:rPr dirty="0" spc="-250"/>
              <a:t> </a:t>
            </a:r>
            <a:r>
              <a:rPr dirty="0" spc="50"/>
              <a:t>o</a:t>
            </a:r>
            <a:r>
              <a:rPr dirty="0" spc="145"/>
              <a:t>p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240"/>
              <a:t>m</a:t>
            </a:r>
            <a:r>
              <a:rPr dirty="0" spc="-20"/>
              <a:t>i</a:t>
            </a:r>
            <a:r>
              <a:rPr dirty="0" spc="-65"/>
              <a:t>z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-35"/>
              <a:t>a</a:t>
            </a:r>
            <a:r>
              <a:rPr dirty="0" spc="-95"/>
              <a:t>s</a:t>
            </a:r>
            <a:r>
              <a:rPr dirty="0" spc="25"/>
              <a:t>k</a:t>
            </a:r>
            <a:r>
              <a:rPr dirty="0" spc="-250"/>
              <a:t> </a:t>
            </a:r>
            <a:r>
              <a:rPr dirty="0" spc="240"/>
              <a:t>m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-35"/>
              <a:t>a</a:t>
            </a:r>
            <a:r>
              <a:rPr dirty="0" spc="165"/>
              <a:t>g</a:t>
            </a:r>
            <a:r>
              <a:rPr dirty="0" spc="20"/>
              <a:t>e</a:t>
            </a:r>
            <a:r>
              <a:rPr dirty="0" spc="240"/>
              <a:t>m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30"/>
              <a:t>t  </a:t>
            </a:r>
            <a:r>
              <a:rPr dirty="0" spc="-30"/>
              <a:t>across </a:t>
            </a:r>
            <a:r>
              <a:rPr dirty="0" spc="60"/>
              <a:t>multiple </a:t>
            </a:r>
            <a:r>
              <a:rPr dirty="0" spc="-80"/>
              <a:t>cores. </a:t>
            </a:r>
            <a:r>
              <a:rPr dirty="0" spc="105"/>
              <a:t>We </a:t>
            </a:r>
            <a:r>
              <a:rPr dirty="0" spc="25"/>
              <a:t>will </a:t>
            </a:r>
            <a:r>
              <a:rPr dirty="0" spc="10"/>
              <a:t>discuss </a:t>
            </a:r>
            <a:r>
              <a:rPr dirty="0" spc="55"/>
              <a:t>the </a:t>
            </a:r>
            <a:r>
              <a:rPr dirty="0" spc="60"/>
              <a:t> </a:t>
            </a:r>
            <a:r>
              <a:rPr dirty="0" spc="90"/>
              <a:t>c</a:t>
            </a:r>
            <a:r>
              <a:rPr dirty="0" spc="114"/>
              <a:t>h</a:t>
            </a:r>
            <a:r>
              <a:rPr dirty="0" spc="-35"/>
              <a:t>a</a:t>
            </a:r>
            <a:r>
              <a:rPr dirty="0" spc="-20"/>
              <a:t>ll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165"/>
              <a:t>g</a:t>
            </a:r>
            <a:r>
              <a:rPr dirty="0" spc="20"/>
              <a:t>e</a:t>
            </a:r>
            <a:r>
              <a:rPr dirty="0" spc="-95"/>
              <a:t>s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240"/>
              <a:t>m</a:t>
            </a:r>
            <a:r>
              <a:rPr dirty="0" spc="20"/>
              <a:t>e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50"/>
              <a:t>o</a:t>
            </a:r>
            <a:r>
              <a:rPr dirty="0" spc="145"/>
              <a:t>d</a:t>
            </a:r>
            <a:r>
              <a:rPr dirty="0" spc="50"/>
              <a:t>o</a:t>
            </a:r>
            <a:r>
              <a:rPr dirty="0" spc="-20"/>
              <a:t>l</a:t>
            </a:r>
            <a:r>
              <a:rPr dirty="0" spc="50"/>
              <a:t>o</a:t>
            </a:r>
            <a:r>
              <a:rPr dirty="0" spc="165"/>
              <a:t>g</a:t>
            </a:r>
            <a:r>
              <a:rPr dirty="0" spc="-20"/>
              <a:t>i</a:t>
            </a:r>
            <a:r>
              <a:rPr dirty="0" spc="20"/>
              <a:t>e</a:t>
            </a:r>
            <a:r>
              <a:rPr dirty="0" spc="-95"/>
              <a:t>s</a:t>
            </a:r>
            <a:r>
              <a:rPr dirty="0" spc="-420"/>
              <a:t>,</a:t>
            </a:r>
            <a:r>
              <a:rPr dirty="0" spc="-245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145"/>
              <a:t>b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20"/>
              <a:t>e</a:t>
            </a:r>
            <a:r>
              <a:rPr dirty="0" spc="-50"/>
              <a:t>ﬁ</a:t>
            </a:r>
            <a:r>
              <a:rPr dirty="0" spc="30"/>
              <a:t>t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50"/>
              <a:t>o</a:t>
            </a:r>
            <a:r>
              <a:rPr dirty="0" spc="-35"/>
              <a:t>f  </a:t>
            </a:r>
            <a:r>
              <a:rPr dirty="0" spc="-20"/>
              <a:t>i</a:t>
            </a:r>
            <a:r>
              <a:rPr dirty="0" spc="240"/>
              <a:t>m</a:t>
            </a:r>
            <a:r>
              <a:rPr dirty="0" spc="145"/>
              <a:t>p</a:t>
            </a:r>
            <a:r>
              <a:rPr dirty="0" spc="-20"/>
              <a:t>l</a:t>
            </a:r>
            <a:r>
              <a:rPr dirty="0" spc="20"/>
              <a:t>e</a:t>
            </a:r>
            <a:r>
              <a:rPr dirty="0" spc="240"/>
              <a:t>m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-20"/>
              <a:t>i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30"/>
              <a:t>t</a:t>
            </a:r>
            <a:r>
              <a:rPr dirty="0" spc="-200"/>
              <a:t>r</a:t>
            </a:r>
            <a:r>
              <a:rPr dirty="0" spc="-35"/>
              <a:t>a</a:t>
            </a:r>
            <a:r>
              <a:rPr dirty="0" spc="-20"/>
              <a:t>t</a:t>
            </a:r>
            <a:r>
              <a:rPr dirty="0" spc="20"/>
              <a:t>e</a:t>
            </a:r>
            <a:r>
              <a:rPr dirty="0" spc="165"/>
              <a:t>g</a:t>
            </a:r>
            <a:r>
              <a:rPr dirty="0" spc="-135"/>
              <a:t>y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240"/>
              <a:t>m</a:t>
            </a:r>
            <a:r>
              <a:rPr dirty="0" spc="50"/>
              <a:t>o</a:t>
            </a:r>
            <a:r>
              <a:rPr dirty="0" spc="145"/>
              <a:t>d</a:t>
            </a:r>
            <a:r>
              <a:rPr dirty="0" spc="20"/>
              <a:t>e</a:t>
            </a:r>
            <a:r>
              <a:rPr dirty="0" spc="-95"/>
              <a:t>r</a:t>
            </a:r>
            <a:r>
              <a:rPr dirty="0" spc="85"/>
              <a:t>n  </a:t>
            </a:r>
            <a:r>
              <a:rPr dirty="0" spc="85"/>
              <a:t>c</a:t>
            </a:r>
            <a:r>
              <a:rPr dirty="0" spc="50"/>
              <a:t>o</a:t>
            </a:r>
            <a:r>
              <a:rPr dirty="0" spc="240"/>
              <a:t>m</a:t>
            </a:r>
            <a:r>
              <a:rPr dirty="0" spc="145"/>
              <a:t>p</a:t>
            </a:r>
            <a:r>
              <a:rPr dirty="0" spc="105"/>
              <a:t>u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90"/>
              <a:t>n</a:t>
            </a:r>
            <a:r>
              <a:rPr dirty="0" spc="-140"/>
              <a:t>v</a:t>
            </a:r>
            <a:r>
              <a:rPr dirty="0" spc="-20"/>
              <a:t>i</a:t>
            </a:r>
            <a:r>
              <a:rPr dirty="0" spc="-110"/>
              <a:t>r</a:t>
            </a:r>
            <a:r>
              <a:rPr dirty="0" spc="50"/>
              <a:t>o</a:t>
            </a:r>
            <a:r>
              <a:rPr dirty="0" spc="114"/>
              <a:t>n</a:t>
            </a:r>
            <a:r>
              <a:rPr dirty="0" spc="240"/>
              <a:t>m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30"/>
              <a:t>t</a:t>
            </a:r>
            <a:r>
              <a:rPr dirty="0" spc="-95"/>
              <a:t>s</a:t>
            </a:r>
            <a:r>
              <a:rPr dirty="0" spc="-420"/>
              <a:t>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9803" y="1515224"/>
            <a:ext cx="7452995" cy="5168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90"/>
              <a:t>Introductio</a:t>
            </a:r>
            <a:r>
              <a:rPr dirty="0" sz="3200" spc="120"/>
              <a:t>n</a:t>
            </a:r>
            <a:r>
              <a:rPr dirty="0" sz="3200" spc="-190"/>
              <a:t> </a:t>
            </a:r>
            <a:r>
              <a:rPr dirty="0" sz="3200" spc="55"/>
              <a:t>t</a:t>
            </a:r>
            <a:r>
              <a:rPr dirty="0" sz="3200" spc="110"/>
              <a:t>o</a:t>
            </a:r>
            <a:r>
              <a:rPr dirty="0" sz="3200" spc="-190"/>
              <a:t> </a:t>
            </a:r>
            <a:r>
              <a:rPr dirty="0" sz="3200" spc="30"/>
              <a:t>Multicor</a:t>
            </a:r>
            <a:r>
              <a:rPr dirty="0" sz="3200" spc="35"/>
              <a:t>e</a:t>
            </a:r>
            <a:r>
              <a:rPr dirty="0" sz="3200" spc="-190"/>
              <a:t> </a:t>
            </a:r>
            <a:r>
              <a:rPr dirty="0" sz="3200" spc="-10"/>
              <a:t>Task</a:t>
            </a:r>
            <a:r>
              <a:rPr dirty="0" sz="3200" spc="-185"/>
              <a:t> </a:t>
            </a:r>
            <a:r>
              <a:rPr dirty="0" sz="3200" spc="45"/>
              <a:t>Management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0" y="1554074"/>
            <a:ext cx="7537450" cy="6426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50" spc="30"/>
              <a:t>Challenges</a:t>
            </a:r>
            <a:r>
              <a:rPr dirty="0" sz="4050" spc="-250"/>
              <a:t> </a:t>
            </a:r>
            <a:r>
              <a:rPr dirty="0" sz="4050" spc="114"/>
              <a:t>in</a:t>
            </a:r>
            <a:r>
              <a:rPr dirty="0" sz="4050" spc="-240"/>
              <a:t> </a:t>
            </a:r>
            <a:r>
              <a:rPr dirty="0" sz="4050" spc="25"/>
              <a:t>Multicore</a:t>
            </a:r>
            <a:r>
              <a:rPr dirty="0" sz="4050" spc="-240"/>
              <a:t> </a:t>
            </a:r>
            <a:r>
              <a:rPr dirty="0" sz="4050" spc="55"/>
              <a:t>Scheduling</a:t>
            </a:r>
            <a:endParaRPr sz="40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56769" y="3508590"/>
            <a:ext cx="1662430" cy="2758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6056" y="3937215"/>
            <a:ext cx="2270569" cy="2758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61878" y="4356315"/>
            <a:ext cx="2537282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20013" y="4430471"/>
            <a:ext cx="1478026" cy="20171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46056" y="4784940"/>
            <a:ext cx="1891080" cy="2758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27686" y="4784940"/>
            <a:ext cx="1251178" cy="3438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617303" y="3420110"/>
            <a:ext cx="7350759" cy="3846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13664">
              <a:lnSpc>
                <a:spcPct val="101499"/>
              </a:lnSpc>
              <a:spcBef>
                <a:spcPts val="55"/>
              </a:spcBef>
            </a:pPr>
            <a:r>
              <a:rPr dirty="0" sz="2750" spc="305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10">
                <a:latin typeface="Verdana"/>
                <a:cs typeface="Verdana"/>
              </a:rPr>
              <a:t>l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85">
                <a:latin typeface="Verdana"/>
                <a:cs typeface="Verdana"/>
              </a:rPr>
              <a:t>c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-110">
                <a:latin typeface="Verdana"/>
                <a:cs typeface="Verdana"/>
              </a:rPr>
              <a:t>r</a:t>
            </a:r>
            <a:r>
              <a:rPr dirty="0" sz="2750" spc="15">
                <a:latin typeface="Verdana"/>
                <a:cs typeface="Verdana"/>
              </a:rPr>
              <a:t>e  </a:t>
            </a:r>
            <a:r>
              <a:rPr dirty="0" sz="2750" spc="35">
                <a:latin typeface="Verdana"/>
                <a:cs typeface="Verdana"/>
              </a:rPr>
              <a:t>environment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presents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unique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challenges </a:t>
            </a:r>
            <a:r>
              <a:rPr dirty="0" sz="2750" spc="-9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45">
                <a:latin typeface="Verdana"/>
                <a:cs typeface="Verdana"/>
              </a:rPr>
              <a:t>o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50">
                <a:latin typeface="Verdana"/>
                <a:cs typeface="Verdana"/>
              </a:rPr>
              <a:t>d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40">
                <a:latin typeface="Verdana"/>
                <a:cs typeface="Verdana"/>
              </a:rPr>
              <a:t>b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170">
                <a:latin typeface="Verdana"/>
                <a:cs typeface="Verdana"/>
              </a:rPr>
              <a:t>g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latin typeface="Verdana"/>
                <a:cs typeface="Verdana"/>
              </a:rPr>
              <a:t>r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110">
                <a:latin typeface="Verdana"/>
                <a:cs typeface="Verdana"/>
              </a:rPr>
              <a:t>r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15">
                <a:latin typeface="Verdana"/>
                <a:cs typeface="Verdana"/>
              </a:rPr>
              <a:t>e  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-20">
                <a:latin typeface="Verdana"/>
                <a:cs typeface="Verdana"/>
              </a:rPr>
              <a:t>t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20">
                <a:latin typeface="Verdana"/>
                <a:cs typeface="Verdana"/>
              </a:rPr>
              <a:t>t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-135">
                <a:latin typeface="Verdana"/>
                <a:cs typeface="Verdana"/>
              </a:rPr>
              <a:t>y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spcBef>
                <a:spcPts val="40"/>
              </a:spcBef>
            </a:pPr>
            <a:r>
              <a:rPr dirty="0" sz="2750" spc="16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 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g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5085" y="3518230"/>
            <a:ext cx="6485877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4675" y="5642305"/>
            <a:ext cx="3521189" cy="3438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12747" y="3429749"/>
            <a:ext cx="7508240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20">
                <a:latin typeface="Verdana"/>
                <a:cs typeface="Verdana"/>
              </a:rPr>
              <a:t>t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204">
                <a:latin typeface="Verdana"/>
                <a:cs typeface="Verdana"/>
              </a:rPr>
              <a:t>-</a:t>
            </a:r>
            <a:r>
              <a:rPr dirty="0" sz="2750" spc="140">
                <a:latin typeface="Verdana"/>
                <a:cs typeface="Verdana"/>
              </a:rPr>
              <a:t>b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50">
                <a:latin typeface="Verdana"/>
                <a:cs typeface="Verdana"/>
              </a:rPr>
              <a:t>d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14">
                <a:latin typeface="Verdana"/>
                <a:cs typeface="Verdana"/>
              </a:rPr>
              <a:t>h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110">
                <a:latin typeface="Verdana"/>
                <a:cs typeface="Verdana"/>
              </a:rPr>
              <a:t>r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125">
                <a:latin typeface="Verdana"/>
                <a:cs typeface="Verdana"/>
              </a:rPr>
              <a:t>w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110">
                <a:latin typeface="Verdana"/>
                <a:cs typeface="Verdana"/>
              </a:rPr>
              <a:t>r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114">
                <a:latin typeface="Verdana"/>
                <a:cs typeface="Verdana"/>
              </a:rPr>
              <a:t>h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65">
                <a:latin typeface="Verdana"/>
                <a:cs typeface="Verdana"/>
              </a:rPr>
              <a:t>r 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y 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p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180">
                <a:latin typeface="Verdana"/>
                <a:cs typeface="Verdana"/>
              </a:rPr>
              <a:t>v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114">
                <a:latin typeface="Verdana"/>
                <a:cs typeface="Verdana"/>
              </a:rPr>
              <a:t>h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20">
                <a:latin typeface="Verdana"/>
                <a:cs typeface="Verdana"/>
              </a:rPr>
              <a:t>li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170">
                <a:latin typeface="Verdana"/>
                <a:cs typeface="Verdana"/>
              </a:rPr>
              <a:t>g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o 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5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87296" y="1511173"/>
            <a:ext cx="7497445" cy="596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20"/>
              <a:t>Automata-Base</a:t>
            </a:r>
            <a:r>
              <a:rPr dirty="0" sz="3750" spc="25"/>
              <a:t>d</a:t>
            </a:r>
            <a:r>
              <a:rPr dirty="0" sz="3750" spc="-229"/>
              <a:t> </a:t>
            </a:r>
            <a:r>
              <a:rPr dirty="0" sz="3750" spc="50"/>
              <a:t>Schedulin</a:t>
            </a:r>
            <a:r>
              <a:rPr dirty="0" sz="3750" spc="65"/>
              <a:t>g</a:t>
            </a:r>
            <a:r>
              <a:rPr dirty="0" sz="3750" spc="-229"/>
              <a:t> </a:t>
            </a:r>
            <a:r>
              <a:rPr dirty="0" sz="3750" spc="-50"/>
              <a:t>Overview</a:t>
            </a:r>
            <a:endParaRPr sz="3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4658" y="3503231"/>
            <a:ext cx="2878836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4951" y="3931856"/>
            <a:ext cx="1725180" cy="2758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83136" y="4350956"/>
            <a:ext cx="3289122" cy="275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06254" y="4779581"/>
            <a:ext cx="1251115" cy="3438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045438" y="4779581"/>
            <a:ext cx="1733677" cy="34380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6065520" marR="5080">
              <a:lnSpc>
                <a:spcPct val="101600"/>
              </a:lnSpc>
              <a:spcBef>
                <a:spcPts val="50"/>
              </a:spcBef>
            </a:pPr>
            <a:r>
              <a:rPr dirty="0" spc="-335"/>
              <a:t>I</a:t>
            </a:r>
            <a:r>
              <a:rPr dirty="0" spc="240"/>
              <a:t>m</a:t>
            </a:r>
            <a:r>
              <a:rPr dirty="0" spc="145"/>
              <a:t>p</a:t>
            </a:r>
            <a:r>
              <a:rPr dirty="0" spc="-20"/>
              <a:t>l</a:t>
            </a:r>
            <a:r>
              <a:rPr dirty="0" spc="20"/>
              <a:t>e</a:t>
            </a:r>
            <a:r>
              <a:rPr dirty="0" spc="240"/>
              <a:t>m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20"/>
              <a:t>n</a:t>
            </a:r>
            <a:r>
              <a:rPr dirty="0" spc="-245"/>
              <a:t> 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105">
                <a:solidFill>
                  <a:srgbClr val="000000"/>
                </a:solidFill>
              </a:rPr>
              <a:t>u</a:t>
            </a:r>
            <a:r>
              <a:rPr dirty="0" spc="-20">
                <a:solidFill>
                  <a:srgbClr val="000000"/>
                </a:solidFill>
              </a:rPr>
              <a:t>t</a:t>
            </a:r>
            <a:r>
              <a:rPr dirty="0" spc="50">
                <a:solidFill>
                  <a:srgbClr val="000000"/>
                </a:solidFill>
              </a:rPr>
              <a:t>o</a:t>
            </a:r>
            <a:r>
              <a:rPr dirty="0" spc="240">
                <a:solidFill>
                  <a:srgbClr val="000000"/>
                </a:solidFill>
              </a:rPr>
              <a:t>m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-204">
                <a:solidFill>
                  <a:srgbClr val="000000"/>
                </a:solidFill>
              </a:rPr>
              <a:t>-</a:t>
            </a:r>
            <a:r>
              <a:rPr dirty="0" spc="140">
                <a:solidFill>
                  <a:srgbClr val="000000"/>
                </a:solidFill>
              </a:rPr>
              <a:t>b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-95">
                <a:solidFill>
                  <a:srgbClr val="000000"/>
                </a:solidFill>
              </a:rPr>
              <a:t>s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105">
                <a:solidFill>
                  <a:srgbClr val="000000"/>
                </a:solidFill>
              </a:rPr>
              <a:t>d  </a:t>
            </a:r>
            <a:r>
              <a:rPr dirty="0" spc="-95">
                <a:solidFill>
                  <a:srgbClr val="000000"/>
                </a:solidFill>
              </a:rPr>
              <a:t>s</a:t>
            </a:r>
            <a:r>
              <a:rPr dirty="0" spc="90">
                <a:solidFill>
                  <a:srgbClr val="000000"/>
                </a:solidFill>
              </a:rPr>
              <a:t>c</a:t>
            </a:r>
            <a:r>
              <a:rPr dirty="0" spc="114">
                <a:solidFill>
                  <a:srgbClr val="000000"/>
                </a:solidFill>
              </a:rPr>
              <a:t>h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145">
                <a:solidFill>
                  <a:srgbClr val="000000"/>
                </a:solidFill>
              </a:rPr>
              <a:t>d</a:t>
            </a:r>
            <a:r>
              <a:rPr dirty="0" spc="105">
                <a:solidFill>
                  <a:srgbClr val="000000"/>
                </a:solidFill>
              </a:rPr>
              <a:t>u</a:t>
            </a:r>
            <a:r>
              <a:rPr dirty="0" spc="-20">
                <a:solidFill>
                  <a:srgbClr val="000000"/>
                </a:solidFill>
              </a:rPr>
              <a:t>l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-70">
                <a:solidFill>
                  <a:srgbClr val="000000"/>
                </a:solidFill>
              </a:rPr>
              <a:t>r</a:t>
            </a:r>
            <a:r>
              <a:rPr dirty="0" spc="-245">
                <a:solidFill>
                  <a:srgbClr val="000000"/>
                </a:solidFill>
              </a:rPr>
              <a:t> </a:t>
            </a:r>
            <a:r>
              <a:rPr dirty="0" spc="50"/>
              <a:t>o</a:t>
            </a:r>
            <a:r>
              <a:rPr dirty="0" spc="-30"/>
              <a:t>f</a:t>
            </a:r>
            <a:r>
              <a:rPr dirty="0" spc="-60"/>
              <a:t>f</a:t>
            </a:r>
            <a:r>
              <a:rPr dirty="0" spc="20"/>
              <a:t>e</a:t>
            </a:r>
            <a:r>
              <a:rPr dirty="0" spc="-80"/>
              <a:t>r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-5"/>
              <a:t>e</a:t>
            </a:r>
            <a:r>
              <a:rPr dirty="0" spc="-180"/>
              <a:t>v</a:t>
            </a:r>
            <a:r>
              <a:rPr dirty="0" spc="20"/>
              <a:t>e</a:t>
            </a:r>
            <a:r>
              <a:rPr dirty="0" spc="-200"/>
              <a:t>r</a:t>
            </a:r>
            <a:r>
              <a:rPr dirty="0" spc="-35"/>
              <a:t>a</a:t>
            </a:r>
            <a:r>
              <a:rPr dirty="0" spc="-15"/>
              <a:t>l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45"/>
              <a:t>d</a:t>
            </a:r>
            <a:r>
              <a:rPr dirty="0" spc="-180"/>
              <a:t>v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30"/>
              <a:t>t</a:t>
            </a:r>
            <a:r>
              <a:rPr dirty="0" spc="-35"/>
              <a:t>a</a:t>
            </a:r>
            <a:r>
              <a:rPr dirty="0" spc="165"/>
              <a:t>g</a:t>
            </a:r>
            <a:r>
              <a:rPr dirty="0" spc="20"/>
              <a:t>e</a:t>
            </a:r>
            <a:r>
              <a:rPr dirty="0" spc="-95"/>
              <a:t>s</a:t>
            </a:r>
            <a:r>
              <a:rPr dirty="0" spc="-409"/>
              <a:t>,  </a:t>
            </a:r>
            <a:r>
              <a:rPr dirty="0" spc="75"/>
              <a:t>including </a:t>
            </a:r>
            <a:r>
              <a:rPr dirty="0" spc="30"/>
              <a:t>improved </a:t>
            </a:r>
            <a:r>
              <a:rPr dirty="0" spc="-5">
                <a:solidFill>
                  <a:srgbClr val="000000"/>
                </a:solidFill>
              </a:rPr>
              <a:t>resource </a:t>
            </a:r>
            <a:r>
              <a:rPr dirty="0" spc="-20">
                <a:solidFill>
                  <a:srgbClr val="000000"/>
                </a:solidFill>
              </a:rPr>
              <a:t>utilization</a:t>
            </a:r>
            <a:r>
              <a:rPr dirty="0" spc="-20"/>
              <a:t>, </a:t>
            </a:r>
            <a:r>
              <a:rPr dirty="0" spc="-15"/>
              <a:t> </a:t>
            </a:r>
            <a:r>
              <a:rPr dirty="0" spc="-110"/>
              <a:t>r</a:t>
            </a:r>
            <a:r>
              <a:rPr dirty="0" spc="20"/>
              <a:t>e</a:t>
            </a:r>
            <a:r>
              <a:rPr dirty="0" spc="145"/>
              <a:t>d</a:t>
            </a:r>
            <a:r>
              <a:rPr dirty="0" spc="105"/>
              <a:t>u</a:t>
            </a:r>
            <a:r>
              <a:rPr dirty="0" spc="85"/>
              <a:t>c</a:t>
            </a:r>
            <a:r>
              <a:rPr dirty="0" spc="20"/>
              <a:t>e</a:t>
            </a:r>
            <a:r>
              <a:rPr dirty="0" spc="150"/>
              <a:t>d</a:t>
            </a:r>
            <a:r>
              <a:rPr dirty="0" spc="-245"/>
              <a:t> </a:t>
            </a:r>
            <a:r>
              <a:rPr dirty="0" spc="-20">
                <a:solidFill>
                  <a:srgbClr val="000000"/>
                </a:solidFill>
              </a:rPr>
              <a:t>l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-20">
                <a:solidFill>
                  <a:srgbClr val="000000"/>
                </a:solidFill>
              </a:rPr>
              <a:t>t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114">
                <a:solidFill>
                  <a:srgbClr val="000000"/>
                </a:solidFill>
              </a:rPr>
              <a:t>n</a:t>
            </a:r>
            <a:r>
              <a:rPr dirty="0" spc="90">
                <a:solidFill>
                  <a:srgbClr val="000000"/>
                </a:solidFill>
              </a:rPr>
              <a:t>c</a:t>
            </a:r>
            <a:r>
              <a:rPr dirty="0" spc="-135">
                <a:solidFill>
                  <a:srgbClr val="000000"/>
                </a:solidFill>
              </a:rPr>
              <a:t>y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114"/>
              <a:t>nh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90"/>
              <a:t>c</a:t>
            </a:r>
            <a:r>
              <a:rPr dirty="0" spc="20"/>
              <a:t>e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-95">
                <a:solidFill>
                  <a:srgbClr val="000000"/>
                </a:solidFill>
              </a:rPr>
              <a:t>s</a:t>
            </a:r>
            <a:r>
              <a:rPr dirty="0" spc="110">
                <a:solidFill>
                  <a:srgbClr val="000000"/>
                </a:solidFill>
              </a:rPr>
              <a:t>c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-20">
                <a:solidFill>
                  <a:srgbClr val="000000"/>
                </a:solidFill>
              </a:rPr>
              <a:t>l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145">
                <a:solidFill>
                  <a:srgbClr val="000000"/>
                </a:solidFill>
              </a:rPr>
              <a:t>b</a:t>
            </a:r>
            <a:r>
              <a:rPr dirty="0" spc="-20">
                <a:solidFill>
                  <a:srgbClr val="000000"/>
                </a:solidFill>
              </a:rPr>
              <a:t>ili</a:t>
            </a:r>
            <a:r>
              <a:rPr dirty="0" spc="5">
                <a:solidFill>
                  <a:srgbClr val="000000"/>
                </a:solidFill>
              </a:rPr>
              <a:t>t</a:t>
            </a:r>
            <a:r>
              <a:rPr dirty="0" spc="-140">
                <a:solidFill>
                  <a:srgbClr val="000000"/>
                </a:solidFill>
              </a:rPr>
              <a:t>y</a:t>
            </a:r>
            <a:r>
              <a:rPr dirty="0" spc="-409"/>
              <a:t>.  </a:t>
            </a:r>
            <a:r>
              <a:rPr dirty="0" spc="185"/>
              <a:t>B</a:t>
            </a:r>
            <a:r>
              <a:rPr dirty="0" spc="-135"/>
              <a:t>y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-40"/>
              <a:t>f</a:t>
            </a:r>
            <a:r>
              <a:rPr dirty="0" spc="-50"/>
              <a:t>ﬁ</a:t>
            </a:r>
            <a:r>
              <a:rPr dirty="0" spc="90"/>
              <a:t>c</a:t>
            </a:r>
            <a:r>
              <a:rPr dirty="0" spc="-20"/>
              <a:t>i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30"/>
              <a:t>t</a:t>
            </a:r>
            <a:r>
              <a:rPr dirty="0" spc="-20"/>
              <a:t>l</a:t>
            </a:r>
            <a:r>
              <a:rPr dirty="0" spc="-135"/>
              <a:t>y</a:t>
            </a:r>
            <a:r>
              <a:rPr dirty="0" spc="-250"/>
              <a:t> </a:t>
            </a:r>
            <a:r>
              <a:rPr dirty="0" spc="240"/>
              <a:t>m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-35"/>
              <a:t>a</a:t>
            </a:r>
            <a:r>
              <a:rPr dirty="0" spc="165"/>
              <a:t>g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-35"/>
              <a:t>a</a:t>
            </a:r>
            <a:r>
              <a:rPr dirty="0" spc="-95"/>
              <a:t>s</a:t>
            </a:r>
            <a:r>
              <a:rPr dirty="0" spc="-20"/>
              <a:t>k</a:t>
            </a:r>
            <a:r>
              <a:rPr dirty="0" spc="-95"/>
              <a:t>s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-120"/>
              <a:t>s</a:t>
            </a:r>
            <a:r>
              <a:rPr dirty="0" spc="-155"/>
              <a:t>y</a:t>
            </a:r>
            <a:r>
              <a:rPr dirty="0" spc="-95"/>
              <a:t>s</a:t>
            </a:r>
            <a:r>
              <a:rPr dirty="0" spc="-20"/>
              <a:t>t</a:t>
            </a:r>
            <a:r>
              <a:rPr dirty="0" spc="20"/>
              <a:t>e</a:t>
            </a:r>
            <a:r>
              <a:rPr dirty="0" spc="240"/>
              <a:t>m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110"/>
              <a:t>c</a:t>
            </a:r>
            <a:r>
              <a:rPr dirty="0" spc="-35"/>
              <a:t>a</a:t>
            </a:r>
            <a:r>
              <a:rPr dirty="0" spc="85"/>
              <a:t>n  </a:t>
            </a:r>
            <a:r>
              <a:rPr dirty="0" spc="-35"/>
              <a:t>a</a:t>
            </a:r>
            <a:r>
              <a:rPr dirty="0" spc="90"/>
              <a:t>c</a:t>
            </a:r>
            <a:r>
              <a:rPr dirty="0" spc="114"/>
              <a:t>h</a:t>
            </a:r>
            <a:r>
              <a:rPr dirty="0" spc="-20"/>
              <a:t>i</a:t>
            </a:r>
            <a:r>
              <a:rPr dirty="0" spc="-5"/>
              <a:t>e</a:t>
            </a:r>
            <a:r>
              <a:rPr dirty="0" spc="-180"/>
              <a:t>v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114"/>
              <a:t>h</a:t>
            </a:r>
            <a:r>
              <a:rPr dirty="0" spc="-20"/>
              <a:t>i</a:t>
            </a:r>
            <a:r>
              <a:rPr dirty="0" spc="165"/>
              <a:t>g</a:t>
            </a:r>
            <a:r>
              <a:rPr dirty="0" spc="114"/>
              <a:t>h</a:t>
            </a:r>
            <a:r>
              <a:rPr dirty="0" spc="20"/>
              <a:t>e</a:t>
            </a:r>
            <a:r>
              <a:rPr dirty="0" spc="-70"/>
              <a:t>r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-110"/>
              <a:t>r</a:t>
            </a:r>
            <a:r>
              <a:rPr dirty="0" spc="50"/>
              <a:t>o</a:t>
            </a:r>
            <a:r>
              <a:rPr dirty="0" spc="105"/>
              <a:t>u</a:t>
            </a:r>
            <a:r>
              <a:rPr dirty="0" spc="165"/>
              <a:t>g</a:t>
            </a:r>
            <a:r>
              <a:rPr dirty="0" spc="114"/>
              <a:t>h</a:t>
            </a:r>
            <a:r>
              <a:rPr dirty="0" spc="145"/>
              <a:t>p</a:t>
            </a:r>
            <a:r>
              <a:rPr dirty="0" spc="105"/>
              <a:t>u</a:t>
            </a:r>
            <a:r>
              <a:rPr dirty="0" spc="35"/>
              <a:t>t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145"/>
              <a:t>b</a:t>
            </a:r>
            <a:r>
              <a:rPr dirty="0" spc="20"/>
              <a:t>e</a:t>
            </a:r>
            <a:r>
              <a:rPr dirty="0" spc="-5"/>
              <a:t>t</a:t>
            </a:r>
            <a:r>
              <a:rPr dirty="0" spc="-20"/>
              <a:t>t</a:t>
            </a:r>
            <a:r>
              <a:rPr dirty="0" spc="20"/>
              <a:t>e</a:t>
            </a:r>
            <a:r>
              <a:rPr dirty="0" spc="-65"/>
              <a:t>r  </a:t>
            </a:r>
            <a:r>
              <a:rPr dirty="0" spc="10"/>
              <a:t>o</a:t>
            </a:r>
            <a:r>
              <a:rPr dirty="0" spc="-180"/>
              <a:t>v</a:t>
            </a:r>
            <a:r>
              <a:rPr dirty="0" spc="20"/>
              <a:t>e</a:t>
            </a:r>
            <a:r>
              <a:rPr dirty="0" spc="-200"/>
              <a:t>r</a:t>
            </a:r>
            <a:r>
              <a:rPr dirty="0" spc="-35"/>
              <a:t>a</a:t>
            </a:r>
            <a:r>
              <a:rPr dirty="0" spc="-20"/>
              <a:t>l</a:t>
            </a:r>
            <a:r>
              <a:rPr dirty="0" spc="-15"/>
              <a:t>l</a:t>
            </a:r>
            <a:r>
              <a:rPr dirty="0" spc="-250"/>
              <a:t> </a:t>
            </a:r>
            <a:r>
              <a:rPr dirty="0" spc="145"/>
              <a:t>p</a:t>
            </a:r>
            <a:r>
              <a:rPr dirty="0" spc="20"/>
              <a:t>e</a:t>
            </a:r>
            <a:r>
              <a:rPr dirty="0" spc="-75"/>
              <a:t>r</a:t>
            </a:r>
            <a:r>
              <a:rPr dirty="0" spc="-60"/>
              <a:t>f</a:t>
            </a:r>
            <a:r>
              <a:rPr dirty="0" spc="50"/>
              <a:t>o</a:t>
            </a:r>
            <a:r>
              <a:rPr dirty="0" spc="-95"/>
              <a:t>r</a:t>
            </a:r>
            <a:r>
              <a:rPr dirty="0" spc="240"/>
              <a:t>m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85"/>
              <a:t>c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240"/>
              <a:t>m</a:t>
            </a:r>
            <a:r>
              <a:rPr dirty="0" spc="105"/>
              <a:t>u</a:t>
            </a:r>
            <a:r>
              <a:rPr dirty="0" spc="-10"/>
              <a:t>l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85"/>
              <a:t>c</a:t>
            </a:r>
            <a:r>
              <a:rPr dirty="0" spc="50"/>
              <a:t>o</a:t>
            </a:r>
            <a:r>
              <a:rPr dirty="0" spc="-110"/>
              <a:t>r</a:t>
            </a:r>
            <a:r>
              <a:rPr dirty="0" spc="15"/>
              <a:t>e  </a:t>
            </a:r>
            <a:r>
              <a:rPr dirty="0" spc="-20"/>
              <a:t>architectures.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379803" y="1496174"/>
            <a:ext cx="7429500" cy="596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-105">
                <a:latin typeface="Cambria"/>
                <a:cs typeface="Cambria"/>
              </a:rPr>
              <a:t>Ben</a:t>
            </a:r>
            <a:r>
              <a:rPr dirty="0" sz="3750" spc="-90">
                <a:latin typeface="Cambria"/>
                <a:cs typeface="Cambria"/>
              </a:rPr>
              <a:t>e</a:t>
            </a:r>
            <a:r>
              <a:rPr dirty="0" sz="3750" spc="-45">
                <a:latin typeface="Cambria"/>
                <a:cs typeface="Cambria"/>
              </a:rPr>
              <a:t>ﬁ</a:t>
            </a:r>
            <a:r>
              <a:rPr dirty="0" sz="3750" spc="-90">
                <a:latin typeface="Cambria"/>
                <a:cs typeface="Cambria"/>
              </a:rPr>
              <a:t>t</a:t>
            </a:r>
            <a:r>
              <a:rPr dirty="0" sz="3750" spc="-105">
                <a:latin typeface="Cambria"/>
                <a:cs typeface="Cambria"/>
              </a:rPr>
              <a:t>s</a:t>
            </a:r>
            <a:r>
              <a:rPr dirty="0" sz="3750" spc="-114">
                <a:latin typeface="Cambria"/>
                <a:cs typeface="Cambria"/>
              </a:rPr>
              <a:t> </a:t>
            </a:r>
            <a:r>
              <a:rPr dirty="0" sz="3750" spc="-50">
                <a:latin typeface="Cambria"/>
                <a:cs typeface="Cambria"/>
              </a:rPr>
              <a:t>of</a:t>
            </a:r>
            <a:r>
              <a:rPr dirty="0" sz="3750" spc="-114">
                <a:latin typeface="Cambria"/>
                <a:cs typeface="Cambria"/>
              </a:rPr>
              <a:t> </a:t>
            </a:r>
            <a:r>
              <a:rPr dirty="0" sz="3750" spc="-80">
                <a:latin typeface="Cambria"/>
                <a:cs typeface="Cambria"/>
              </a:rPr>
              <a:t>Automata-Base</a:t>
            </a:r>
            <a:r>
              <a:rPr dirty="0" sz="3750" spc="-85">
                <a:latin typeface="Cambria"/>
                <a:cs typeface="Cambria"/>
              </a:rPr>
              <a:t>d</a:t>
            </a:r>
            <a:r>
              <a:rPr dirty="0" sz="3750" spc="-120">
                <a:latin typeface="Cambria"/>
                <a:cs typeface="Cambria"/>
              </a:rPr>
              <a:t> </a:t>
            </a:r>
            <a:r>
              <a:rPr dirty="0" sz="3750" spc="-65">
                <a:latin typeface="Cambria"/>
                <a:cs typeface="Cambria"/>
              </a:rPr>
              <a:t>Approach</a:t>
            </a:r>
            <a:endParaRPr sz="3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5466" y="3946855"/>
            <a:ext cx="2878848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2445" y="4365955"/>
            <a:ext cx="1922513" cy="3438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12747" y="3429749"/>
            <a:ext cx="7515859" cy="342709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20">
                <a:latin typeface="Verdana"/>
                <a:cs typeface="Verdana"/>
              </a:rPr>
              <a:t>t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204">
                <a:latin typeface="Verdana"/>
                <a:cs typeface="Verdana"/>
              </a:rPr>
              <a:t>-</a:t>
            </a:r>
            <a:r>
              <a:rPr dirty="0" sz="2750" spc="140">
                <a:latin typeface="Verdana"/>
                <a:cs typeface="Verdana"/>
              </a:rPr>
              <a:t>b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05">
                <a:latin typeface="Verdana"/>
                <a:cs typeface="Verdana"/>
              </a:rPr>
              <a:t>d  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114">
                <a:latin typeface="Verdana"/>
                <a:cs typeface="Verdana"/>
              </a:rPr>
              <a:t>h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20">
                <a:latin typeface="Verdana"/>
                <a:cs typeface="Verdana"/>
              </a:rPr>
              <a:t>li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170">
                <a:latin typeface="Verdana"/>
                <a:cs typeface="Verdana"/>
              </a:rPr>
              <a:t>g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applications,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from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data 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centers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mobile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409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nn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87296" y="1482598"/>
            <a:ext cx="75495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5">
                <a:latin typeface="Cambria"/>
                <a:cs typeface="Cambria"/>
              </a:rPr>
              <a:t>Case</a:t>
            </a:r>
            <a:r>
              <a:rPr dirty="0" sz="4800" spc="-165">
                <a:latin typeface="Cambria"/>
                <a:cs typeface="Cambria"/>
              </a:rPr>
              <a:t> </a:t>
            </a:r>
            <a:r>
              <a:rPr dirty="0" sz="4800" spc="-50">
                <a:latin typeface="Cambria"/>
                <a:cs typeface="Cambria"/>
              </a:rPr>
              <a:t>Studies</a:t>
            </a:r>
            <a:r>
              <a:rPr dirty="0" sz="4800" spc="-160">
                <a:latin typeface="Cambria"/>
                <a:cs typeface="Cambria"/>
              </a:rPr>
              <a:t> </a:t>
            </a:r>
            <a:r>
              <a:rPr dirty="0" sz="4800" spc="-60">
                <a:latin typeface="Cambria"/>
                <a:cs typeface="Cambria"/>
              </a:rPr>
              <a:t>and</a:t>
            </a:r>
            <a:r>
              <a:rPr dirty="0" sz="4800" spc="-155">
                <a:latin typeface="Cambria"/>
                <a:cs typeface="Cambria"/>
              </a:rPr>
              <a:t> </a:t>
            </a:r>
            <a:r>
              <a:rPr dirty="0" sz="4800" spc="-60">
                <a:latin typeface="Cambria"/>
                <a:cs typeface="Cambria"/>
              </a:rPr>
              <a:t>Applications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9655" y="4195791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7774" y="3503333"/>
              <a:ext cx="4521314" cy="3438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2633" y="3967238"/>
              <a:ext cx="2403792" cy="3085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1205" y="6484658"/>
              <a:ext cx="2924289" cy="3438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45960" y="6499351"/>
              <a:ext cx="334645" cy="259715"/>
            </a:xfrm>
            <a:custGeom>
              <a:avLst/>
              <a:gdLst/>
              <a:ahLst/>
              <a:cxnLst/>
              <a:rect l="l" t="t" r="r" b="b"/>
              <a:pathLst>
                <a:path w="334645" h="259715">
                  <a:moveTo>
                    <a:pt x="272110" y="259473"/>
                  </a:moveTo>
                  <a:lnTo>
                    <a:pt x="242189" y="194030"/>
                  </a:lnTo>
                  <a:lnTo>
                    <a:pt x="225945" y="158483"/>
                  </a:lnTo>
                  <a:lnTo>
                    <a:pt x="183603" y="65836"/>
                  </a:lnTo>
                  <a:lnTo>
                    <a:pt x="183603" y="158483"/>
                  </a:lnTo>
                  <a:lnTo>
                    <a:pt x="88150" y="158483"/>
                  </a:lnTo>
                  <a:lnTo>
                    <a:pt x="135877" y="51803"/>
                  </a:lnTo>
                  <a:lnTo>
                    <a:pt x="183603" y="158483"/>
                  </a:lnTo>
                  <a:lnTo>
                    <a:pt x="183603" y="65836"/>
                  </a:lnTo>
                  <a:lnTo>
                    <a:pt x="177190" y="51803"/>
                  </a:lnTo>
                  <a:lnTo>
                    <a:pt x="153517" y="0"/>
                  </a:lnTo>
                  <a:lnTo>
                    <a:pt x="118579" y="0"/>
                  </a:lnTo>
                  <a:lnTo>
                    <a:pt x="0" y="259473"/>
                  </a:lnTo>
                  <a:lnTo>
                    <a:pt x="42964" y="259473"/>
                  </a:lnTo>
                  <a:lnTo>
                    <a:pt x="72250" y="194030"/>
                  </a:lnTo>
                  <a:lnTo>
                    <a:pt x="199517" y="194030"/>
                  </a:lnTo>
                  <a:lnTo>
                    <a:pt x="228790" y="259473"/>
                  </a:lnTo>
                  <a:lnTo>
                    <a:pt x="272110" y="259473"/>
                  </a:lnTo>
                  <a:close/>
                </a:path>
                <a:path w="334645" h="259715">
                  <a:moveTo>
                    <a:pt x="334505" y="0"/>
                  </a:moveTo>
                  <a:lnTo>
                    <a:pt x="294093" y="0"/>
                  </a:lnTo>
                  <a:lnTo>
                    <a:pt x="294093" y="259473"/>
                  </a:lnTo>
                  <a:lnTo>
                    <a:pt x="334505" y="259473"/>
                  </a:lnTo>
                  <a:lnTo>
                    <a:pt x="33450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615249" y="3414852"/>
            <a:ext cx="7539990" cy="34270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-335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45">
                <a:latin typeface="Verdana"/>
                <a:cs typeface="Verdana"/>
              </a:rPr>
              <a:t>p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45">
                <a:latin typeface="Verdana"/>
                <a:cs typeface="Verdana"/>
              </a:rPr>
              <a:t>z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170">
                <a:latin typeface="Verdana"/>
                <a:cs typeface="Verdana"/>
              </a:rPr>
              <a:t>g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10">
                <a:latin typeface="Verdana"/>
                <a:cs typeface="Verdana"/>
              </a:rPr>
              <a:t>l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-110">
                <a:latin typeface="Verdana"/>
                <a:cs typeface="Verdana"/>
              </a:rPr>
              <a:t>r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20">
                <a:latin typeface="Verdana"/>
                <a:cs typeface="Verdana"/>
              </a:rPr>
              <a:t>k  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65">
                <a:latin typeface="Verdana"/>
                <a:cs typeface="Verdana"/>
              </a:rPr>
              <a:t>g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35">
                <a:latin typeface="Verdana"/>
                <a:cs typeface="Verdana"/>
              </a:rPr>
              <a:t>t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dirty="0" sz="2750" spc="14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601980">
              <a:lnSpc>
                <a:spcPct val="101499"/>
              </a:lnSpc>
              <a:spcBef>
                <a:spcPts val="25"/>
              </a:spcBef>
            </a:pP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hn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165">
                <a:latin typeface="Verdana"/>
                <a:cs typeface="Verdana"/>
              </a:rPr>
              <a:t>g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85">
                <a:latin typeface="Verdana"/>
                <a:cs typeface="Verdana"/>
              </a:rPr>
              <a:t>c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145">
                <a:latin typeface="Verdana"/>
                <a:cs typeface="Verdana"/>
              </a:rPr>
              <a:t>p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170">
                <a:latin typeface="Verdana"/>
                <a:cs typeface="Verdana"/>
              </a:rPr>
              <a:t>g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latin typeface="Verdana"/>
                <a:cs typeface="Verdana"/>
              </a:rPr>
              <a:t>A</a:t>
            </a:r>
            <a:r>
              <a:rPr dirty="0" sz="2750" spc="-330">
                <a:latin typeface="Verdana"/>
                <a:cs typeface="Verdana"/>
              </a:rPr>
              <a:t>I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89798" y="1458176"/>
            <a:ext cx="7545705" cy="7912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0" spc="-20">
                <a:latin typeface="Cambria"/>
                <a:cs typeface="Cambria"/>
              </a:rPr>
              <a:t>Conclusion</a:t>
            </a:r>
            <a:r>
              <a:rPr dirty="0" sz="5000" spc="-170">
                <a:latin typeface="Cambria"/>
                <a:cs typeface="Cambria"/>
              </a:rPr>
              <a:t> </a:t>
            </a:r>
            <a:r>
              <a:rPr dirty="0" sz="5000" spc="-45">
                <a:latin typeface="Cambria"/>
                <a:cs typeface="Cambria"/>
              </a:rPr>
              <a:t>and</a:t>
            </a:r>
            <a:r>
              <a:rPr dirty="0" sz="5000" spc="-155">
                <a:latin typeface="Cambria"/>
                <a:cs typeface="Cambria"/>
              </a:rPr>
              <a:t> </a:t>
            </a:r>
            <a:r>
              <a:rPr dirty="0" sz="5000" spc="-75">
                <a:latin typeface="Cambria"/>
                <a:cs typeface="Cambria"/>
              </a:rPr>
              <a:t>Future</a:t>
            </a:r>
            <a:r>
              <a:rPr dirty="0" sz="5000" spc="-160">
                <a:latin typeface="Cambria"/>
                <a:cs typeface="Cambria"/>
              </a:rPr>
              <a:t> </a:t>
            </a:r>
            <a:r>
              <a:rPr dirty="0" sz="5000" spc="-220">
                <a:latin typeface="Cambria"/>
                <a:cs typeface="Cambria"/>
              </a:rPr>
              <a:t>Work</a:t>
            </a:r>
            <a:endParaRPr sz="5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66" y="536295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4" y="2147106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210">
                <a:latin typeface="Cambria"/>
                <a:cs typeface="Cambria"/>
              </a:rPr>
              <a:t>Thanks!</a:t>
            </a:r>
            <a:endParaRPr sz="9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2024-11-11T02:56:39Z</dcterms:created>
  <dcterms:modified xsi:type="dcterms:W3CDTF">2024-11-11T02:56:39Z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2024-11-11T00:00:00Z</vt:filetime>
  </property>
</Properties>
</file>