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2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3"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7"/>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Parameswar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[Parameswari.xlsx]pivot Table!PivotTable2</c:name>
    <c:fmtId val="-1"/>
  </c:pivotSource>
  <c:chart>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Administrator</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Table'!$B$5:$B$10</c:f>
              <c:numCache>
                <c:formatCode>General</c:formatCode>
                <c:ptCount val="5"/>
                <c:pt idx="2">
                  <c:v>1</c:v>
                </c:pt>
                <c:pt idx="3">
                  <c:v>1</c:v>
                </c:pt>
              </c:numCache>
            </c:numRef>
          </c:val>
          <c:extLst>
            <c:ext xmlns:c16="http://schemas.microsoft.com/office/drawing/2014/chart" uri="{C3380CC4-5D6E-409C-BE32-E72D297353CC}">
              <c16:uniqueId val="{00000000-A28D-49D4-8869-ED331E220FCD}"/>
            </c:ext>
          </c:extLst>
        </c:ser>
        <c:ser>
          <c:idx val="1"/>
          <c:order val="1"/>
          <c:tx>
            <c:strRef>
              <c:f>'pivot Table'!$C$3:$C$4</c:f>
              <c:strCache>
                <c:ptCount val="1"/>
                <c:pt idx="0">
                  <c:v>Billing</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Table'!$C$5:$C$10</c:f>
              <c:numCache>
                <c:formatCode>General</c:formatCode>
                <c:ptCount val="5"/>
                <c:pt idx="4">
                  <c:v>1</c:v>
                </c:pt>
              </c:numCache>
            </c:numRef>
          </c:val>
          <c:extLst>
            <c:ext xmlns:c16="http://schemas.microsoft.com/office/drawing/2014/chart" uri="{C3380CC4-5D6E-409C-BE32-E72D297353CC}">
              <c16:uniqueId val="{00000001-A28D-49D4-8869-ED331E220FCD}"/>
            </c:ext>
          </c:extLst>
        </c:ser>
        <c:ser>
          <c:idx val="2"/>
          <c:order val="2"/>
          <c:tx>
            <c:strRef>
              <c:f>'pivot Table'!$D$3:$D$4</c:f>
              <c:strCache>
                <c:ptCount val="1"/>
                <c:pt idx="0">
                  <c:v>Controller</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Table'!$D$5:$D$10</c:f>
              <c:numCache>
                <c:formatCode>General</c:formatCode>
                <c:ptCount val="5"/>
                <c:pt idx="1">
                  <c:v>1</c:v>
                </c:pt>
                <c:pt idx="4">
                  <c:v>1</c:v>
                </c:pt>
              </c:numCache>
            </c:numRef>
          </c:val>
          <c:extLst>
            <c:ext xmlns:c16="http://schemas.microsoft.com/office/drawing/2014/chart" uri="{C3380CC4-5D6E-409C-BE32-E72D297353CC}">
              <c16:uniqueId val="{00000002-A28D-49D4-8869-ED331E220FCD}"/>
            </c:ext>
          </c:extLst>
        </c:ser>
        <c:ser>
          <c:idx val="3"/>
          <c:order val="3"/>
          <c:tx>
            <c:strRef>
              <c:f>'pivot Table'!$E$3:$E$4</c:f>
              <c:strCache>
                <c:ptCount val="1"/>
                <c:pt idx="0">
                  <c:v>Coordinator</c:v>
                </c:pt>
              </c:strCache>
            </c:strRef>
          </c:tx>
          <c:spPr>
            <a:solidFill>
              <a:schemeClr val="accent4">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Table'!$E$5:$E$10</c:f>
              <c:numCache>
                <c:formatCode>General</c:formatCode>
                <c:ptCount val="5"/>
                <c:pt idx="0">
                  <c:v>1</c:v>
                </c:pt>
                <c:pt idx="1">
                  <c:v>1</c:v>
                </c:pt>
                <c:pt idx="2">
                  <c:v>1</c:v>
                </c:pt>
                <c:pt idx="4">
                  <c:v>1</c:v>
                </c:pt>
              </c:numCache>
            </c:numRef>
          </c:val>
          <c:extLst>
            <c:ext xmlns:c16="http://schemas.microsoft.com/office/drawing/2014/chart" uri="{C3380CC4-5D6E-409C-BE32-E72D297353CC}">
              <c16:uniqueId val="{00000003-A28D-49D4-8869-ED331E220FCD}"/>
            </c:ext>
          </c:extLst>
        </c:ser>
        <c:ser>
          <c:idx val="4"/>
          <c:order val="4"/>
          <c:tx>
            <c:strRef>
              <c:f>'pivot Table'!$F$3:$F$4</c:f>
              <c:strCache>
                <c:ptCount val="1"/>
                <c:pt idx="0">
                  <c:v>Director</c:v>
                </c:pt>
              </c:strCache>
            </c:strRef>
          </c:tx>
          <c:spPr>
            <a:solidFill>
              <a:schemeClr val="accent5">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Table'!$F$5:$F$10</c:f>
              <c:numCache>
                <c:formatCode>General</c:formatCode>
                <c:ptCount val="5"/>
                <c:pt idx="4">
                  <c:v>1</c:v>
                </c:pt>
              </c:numCache>
            </c:numRef>
          </c:val>
          <c:extLst>
            <c:ext xmlns:c16="http://schemas.microsoft.com/office/drawing/2014/chart" uri="{C3380CC4-5D6E-409C-BE32-E72D297353CC}">
              <c16:uniqueId val="{00000004-A28D-49D4-8869-ED331E220FCD}"/>
            </c:ext>
          </c:extLst>
        </c:ser>
        <c:ser>
          <c:idx val="5"/>
          <c:order val="5"/>
          <c:tx>
            <c:strRef>
              <c:f>'pivot Table'!$G$3:$G$4</c:f>
              <c:strCache>
                <c:ptCount val="1"/>
                <c:pt idx="0">
                  <c:v>Driver</c:v>
                </c:pt>
              </c:strCache>
            </c:strRef>
          </c:tx>
          <c:spPr>
            <a:solidFill>
              <a:schemeClr val="accent6">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Table'!$G$5:$G$10</c:f>
              <c:numCache>
                <c:formatCode>General</c:formatCode>
                <c:ptCount val="5"/>
                <c:pt idx="0">
                  <c:v>1</c:v>
                </c:pt>
                <c:pt idx="2">
                  <c:v>1</c:v>
                </c:pt>
                <c:pt idx="4">
                  <c:v>1</c:v>
                </c:pt>
              </c:numCache>
            </c:numRef>
          </c:val>
          <c:extLst>
            <c:ext xmlns:c16="http://schemas.microsoft.com/office/drawing/2014/chart" uri="{C3380CC4-5D6E-409C-BE32-E72D297353CC}">
              <c16:uniqueId val="{00000005-A28D-49D4-8869-ED331E220FCD}"/>
            </c:ext>
          </c:extLst>
        </c:ser>
        <c:ser>
          <c:idx val="6"/>
          <c:order val="6"/>
          <c:tx>
            <c:strRef>
              <c:f>'pivot Table'!$H$3:$H$4</c:f>
              <c:strCache>
                <c:ptCount val="1"/>
                <c:pt idx="0">
                  <c:v>Engineer</c:v>
                </c:pt>
              </c:strCache>
            </c:strRef>
          </c:tx>
          <c:spPr>
            <a:solidFill>
              <a:schemeClr val="accent1">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Table'!$H$5:$H$10</c:f>
              <c:numCache>
                <c:formatCode>General</c:formatCode>
                <c:ptCount val="5"/>
                <c:pt idx="0">
                  <c:v>1</c:v>
                </c:pt>
                <c:pt idx="2">
                  <c:v>1</c:v>
                </c:pt>
                <c:pt idx="3">
                  <c:v>1</c:v>
                </c:pt>
              </c:numCache>
            </c:numRef>
          </c:val>
          <c:extLst>
            <c:ext xmlns:c16="http://schemas.microsoft.com/office/drawing/2014/chart" uri="{C3380CC4-5D6E-409C-BE32-E72D297353CC}">
              <c16:uniqueId val="{00000006-A28D-49D4-8869-ED331E220FCD}"/>
            </c:ext>
          </c:extLst>
        </c:ser>
        <c:ser>
          <c:idx val="7"/>
          <c:order val="7"/>
          <c:tx>
            <c:strRef>
              <c:f>'pivot Table'!$I$3:$I$4</c:f>
              <c:strCache>
                <c:ptCount val="1"/>
                <c:pt idx="0">
                  <c:v>Foreman</c:v>
                </c:pt>
              </c:strCache>
            </c:strRef>
          </c:tx>
          <c:spPr>
            <a:solidFill>
              <a:schemeClr val="accent2">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Table'!$I$5:$I$10</c:f>
              <c:numCache>
                <c:formatCode>General</c:formatCode>
                <c:ptCount val="5"/>
                <c:pt idx="1">
                  <c:v>2</c:v>
                </c:pt>
                <c:pt idx="2">
                  <c:v>4</c:v>
                </c:pt>
                <c:pt idx="4">
                  <c:v>1</c:v>
                </c:pt>
              </c:numCache>
            </c:numRef>
          </c:val>
          <c:extLst>
            <c:ext xmlns:c16="http://schemas.microsoft.com/office/drawing/2014/chart" uri="{C3380CC4-5D6E-409C-BE32-E72D297353CC}">
              <c16:uniqueId val="{00000007-A28D-49D4-8869-ED331E220FCD}"/>
            </c:ext>
          </c:extLst>
        </c:ser>
        <c:ser>
          <c:idx val="8"/>
          <c:order val="8"/>
          <c:tx>
            <c:strRef>
              <c:f>'pivot Table'!$J$3:$J$4</c:f>
              <c:strCache>
                <c:ptCount val="1"/>
                <c:pt idx="0">
                  <c:v>Groundman</c:v>
                </c:pt>
              </c:strCache>
            </c:strRef>
          </c:tx>
          <c:spPr>
            <a:solidFill>
              <a:schemeClr val="accent3">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Table'!$J$5:$J$10</c:f>
              <c:numCache>
                <c:formatCode>General</c:formatCode>
                <c:ptCount val="5"/>
                <c:pt idx="2">
                  <c:v>1</c:v>
                </c:pt>
              </c:numCache>
            </c:numRef>
          </c:val>
          <c:extLst>
            <c:ext xmlns:c16="http://schemas.microsoft.com/office/drawing/2014/chart" uri="{C3380CC4-5D6E-409C-BE32-E72D297353CC}">
              <c16:uniqueId val="{00000008-A28D-49D4-8869-ED331E220FCD}"/>
            </c:ext>
          </c:extLst>
        </c:ser>
        <c:ser>
          <c:idx val="9"/>
          <c:order val="9"/>
          <c:tx>
            <c:strRef>
              <c:f>'pivot Table'!$K$3:$K$4</c:f>
              <c:strCache>
                <c:ptCount val="1"/>
                <c:pt idx="0">
                  <c:v>Labor</c:v>
                </c:pt>
              </c:strCache>
            </c:strRef>
          </c:tx>
          <c:spPr>
            <a:solidFill>
              <a:schemeClr val="accent4">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Table'!$K$5:$K$10</c:f>
              <c:numCache>
                <c:formatCode>General</c:formatCode>
                <c:ptCount val="5"/>
                <c:pt idx="4">
                  <c:v>1</c:v>
                </c:pt>
              </c:numCache>
            </c:numRef>
          </c:val>
          <c:extLst>
            <c:ext xmlns:c16="http://schemas.microsoft.com/office/drawing/2014/chart" uri="{C3380CC4-5D6E-409C-BE32-E72D297353CC}">
              <c16:uniqueId val="{00000009-A28D-49D4-8869-ED331E220FCD}"/>
            </c:ext>
          </c:extLst>
        </c:ser>
        <c:ser>
          <c:idx val="10"/>
          <c:order val="10"/>
          <c:tx>
            <c:strRef>
              <c:f>'pivot Table'!$L$3:$L$4</c:f>
              <c:strCache>
                <c:ptCount val="1"/>
                <c:pt idx="0">
                  <c:v>Laborer</c:v>
                </c:pt>
              </c:strCache>
            </c:strRef>
          </c:tx>
          <c:spPr>
            <a:solidFill>
              <a:schemeClr val="accent5">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Table'!$L$5:$L$10</c:f>
              <c:numCache>
                <c:formatCode>General</c:formatCode>
                <c:ptCount val="5"/>
                <c:pt idx="0">
                  <c:v>3</c:v>
                </c:pt>
                <c:pt idx="1">
                  <c:v>5</c:v>
                </c:pt>
                <c:pt idx="2">
                  <c:v>2</c:v>
                </c:pt>
                <c:pt idx="3">
                  <c:v>1</c:v>
                </c:pt>
                <c:pt idx="4">
                  <c:v>1</c:v>
                </c:pt>
              </c:numCache>
            </c:numRef>
          </c:val>
          <c:extLst>
            <c:ext xmlns:c16="http://schemas.microsoft.com/office/drawing/2014/chart" uri="{C3380CC4-5D6E-409C-BE32-E72D297353CC}">
              <c16:uniqueId val="{0000000A-A28D-49D4-8869-ED331E220FCD}"/>
            </c:ext>
          </c:extLst>
        </c:ser>
        <c:ser>
          <c:idx val="11"/>
          <c:order val="11"/>
          <c:tx>
            <c:strRef>
              <c:f>'pivot Table'!$M$3:$M$4</c:f>
              <c:strCache>
                <c:ptCount val="1"/>
                <c:pt idx="0">
                  <c:v>Lineman</c:v>
                </c:pt>
              </c:strCache>
            </c:strRef>
          </c:tx>
          <c:spPr>
            <a:solidFill>
              <a:schemeClr val="accent6">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Table'!$M$5:$M$10</c:f>
              <c:numCache>
                <c:formatCode>General</c:formatCode>
                <c:ptCount val="5"/>
                <c:pt idx="0">
                  <c:v>3</c:v>
                </c:pt>
                <c:pt idx="1">
                  <c:v>1</c:v>
                </c:pt>
                <c:pt idx="3">
                  <c:v>1</c:v>
                </c:pt>
              </c:numCache>
            </c:numRef>
          </c:val>
          <c:extLst>
            <c:ext xmlns:c16="http://schemas.microsoft.com/office/drawing/2014/chart" uri="{C3380CC4-5D6E-409C-BE32-E72D297353CC}">
              <c16:uniqueId val="{0000000B-A28D-49D4-8869-ED331E220FCD}"/>
            </c:ext>
          </c:extLst>
        </c:ser>
        <c:ser>
          <c:idx val="12"/>
          <c:order val="12"/>
          <c:tx>
            <c:strRef>
              <c:f>'pivot Table'!$N$3:$N$4</c:f>
              <c:strCache>
                <c:ptCount val="1"/>
                <c:pt idx="0">
                  <c:v>Locator</c:v>
                </c:pt>
              </c:strCache>
            </c:strRef>
          </c:tx>
          <c:spPr>
            <a:solidFill>
              <a:schemeClr val="accent1">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Table'!$N$5:$N$10</c:f>
              <c:numCache>
                <c:formatCode>General</c:formatCode>
                <c:ptCount val="5"/>
                <c:pt idx="3">
                  <c:v>1</c:v>
                </c:pt>
              </c:numCache>
            </c:numRef>
          </c:val>
          <c:extLst>
            <c:ext xmlns:c16="http://schemas.microsoft.com/office/drawing/2014/chart" uri="{C3380CC4-5D6E-409C-BE32-E72D297353CC}">
              <c16:uniqueId val="{0000000C-A28D-49D4-8869-ED331E220FCD}"/>
            </c:ext>
          </c:extLst>
        </c:ser>
        <c:ser>
          <c:idx val="13"/>
          <c:order val="13"/>
          <c:tx>
            <c:strRef>
              <c:f>'pivot Table'!$O$3:$O$4</c:f>
              <c:strCache>
                <c:ptCount val="1"/>
                <c:pt idx="0">
                  <c:v>Manager</c:v>
                </c:pt>
              </c:strCache>
            </c:strRef>
          </c:tx>
          <c:spPr>
            <a:solidFill>
              <a:schemeClr val="accent2">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Table'!$O$5:$O$10</c:f>
              <c:numCache>
                <c:formatCode>General</c:formatCode>
                <c:ptCount val="5"/>
                <c:pt idx="0">
                  <c:v>2</c:v>
                </c:pt>
                <c:pt idx="1">
                  <c:v>1</c:v>
                </c:pt>
                <c:pt idx="3">
                  <c:v>1</c:v>
                </c:pt>
              </c:numCache>
            </c:numRef>
          </c:val>
          <c:extLst>
            <c:ext xmlns:c16="http://schemas.microsoft.com/office/drawing/2014/chart" uri="{C3380CC4-5D6E-409C-BE32-E72D297353CC}">
              <c16:uniqueId val="{0000000D-A28D-49D4-8869-ED331E220FCD}"/>
            </c:ext>
          </c:extLst>
        </c:ser>
        <c:ser>
          <c:idx val="14"/>
          <c:order val="14"/>
          <c:tx>
            <c:strRef>
              <c:f>'pivot Table'!$P$3:$P$4</c:f>
              <c:strCache>
                <c:ptCount val="1"/>
                <c:pt idx="0">
                  <c:v>Operator</c:v>
                </c:pt>
              </c:strCache>
            </c:strRef>
          </c:tx>
          <c:spPr>
            <a:solidFill>
              <a:schemeClr val="accent3">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Table'!$P$5:$P$10</c:f>
              <c:numCache>
                <c:formatCode>General</c:formatCode>
                <c:ptCount val="5"/>
                <c:pt idx="3">
                  <c:v>1</c:v>
                </c:pt>
              </c:numCache>
            </c:numRef>
          </c:val>
          <c:extLst>
            <c:ext xmlns:c16="http://schemas.microsoft.com/office/drawing/2014/chart" uri="{C3380CC4-5D6E-409C-BE32-E72D297353CC}">
              <c16:uniqueId val="{0000000E-A28D-49D4-8869-ED331E220FCD}"/>
            </c:ext>
          </c:extLst>
        </c:ser>
        <c:ser>
          <c:idx val="15"/>
          <c:order val="15"/>
          <c:tx>
            <c:strRef>
              <c:f>'pivot Table'!$Q$3:$Q$4</c:f>
              <c:strCache>
                <c:ptCount val="1"/>
                <c:pt idx="0">
                  <c:v>Project Manager</c:v>
                </c:pt>
              </c:strCache>
            </c:strRef>
          </c:tx>
          <c:spPr>
            <a:solidFill>
              <a:schemeClr val="accent4">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Table'!$Q$5:$Q$10</c:f>
              <c:numCache>
                <c:formatCode>General</c:formatCode>
                <c:ptCount val="5"/>
                <c:pt idx="1">
                  <c:v>1</c:v>
                </c:pt>
                <c:pt idx="2">
                  <c:v>1</c:v>
                </c:pt>
              </c:numCache>
            </c:numRef>
          </c:val>
          <c:extLst>
            <c:ext xmlns:c16="http://schemas.microsoft.com/office/drawing/2014/chart" uri="{C3380CC4-5D6E-409C-BE32-E72D297353CC}">
              <c16:uniqueId val="{0000000F-A28D-49D4-8869-ED331E220FCD}"/>
            </c:ext>
          </c:extLst>
        </c:ser>
        <c:ser>
          <c:idx val="16"/>
          <c:order val="16"/>
          <c:tx>
            <c:strRef>
              <c:f>'pivot Table'!$R$3:$R$4</c:f>
              <c:strCache>
                <c:ptCount val="1"/>
                <c:pt idx="0">
                  <c:v>Runner</c:v>
                </c:pt>
              </c:strCache>
            </c:strRef>
          </c:tx>
          <c:spPr>
            <a:solidFill>
              <a:schemeClr val="accent5">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Table'!$R$5:$R$10</c:f>
              <c:numCache>
                <c:formatCode>General</c:formatCode>
                <c:ptCount val="5"/>
                <c:pt idx="2">
                  <c:v>1</c:v>
                </c:pt>
              </c:numCache>
            </c:numRef>
          </c:val>
          <c:extLst>
            <c:ext xmlns:c16="http://schemas.microsoft.com/office/drawing/2014/chart" uri="{C3380CC4-5D6E-409C-BE32-E72D297353CC}">
              <c16:uniqueId val="{00000010-A28D-49D4-8869-ED331E220FCD}"/>
            </c:ext>
          </c:extLst>
        </c:ser>
        <c:ser>
          <c:idx val="17"/>
          <c:order val="17"/>
          <c:tx>
            <c:strRef>
              <c:f>'pivot Table'!$S$3:$S$4</c:f>
              <c:strCache>
                <c:ptCount val="1"/>
                <c:pt idx="0">
                  <c:v>Safety</c:v>
                </c:pt>
              </c:strCache>
            </c:strRef>
          </c:tx>
          <c:spPr>
            <a:solidFill>
              <a:schemeClr val="accent6">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Table'!$S$5:$S$10</c:f>
              <c:numCache>
                <c:formatCode>General</c:formatCode>
                <c:ptCount val="5"/>
                <c:pt idx="4">
                  <c:v>1</c:v>
                </c:pt>
              </c:numCache>
            </c:numRef>
          </c:val>
          <c:extLst>
            <c:ext xmlns:c16="http://schemas.microsoft.com/office/drawing/2014/chart" uri="{C3380CC4-5D6E-409C-BE32-E72D297353CC}">
              <c16:uniqueId val="{00000011-A28D-49D4-8869-ED331E220FCD}"/>
            </c:ext>
          </c:extLst>
        </c:ser>
        <c:ser>
          <c:idx val="18"/>
          <c:order val="18"/>
          <c:tx>
            <c:strRef>
              <c:f>'pivot Table'!$T$3:$T$4</c:f>
              <c:strCache>
                <c:ptCount val="1"/>
                <c:pt idx="0">
                  <c:v>Specialist</c:v>
                </c:pt>
              </c:strCache>
            </c:strRef>
          </c:tx>
          <c:spPr>
            <a:solidFill>
              <a:schemeClr val="accent1">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Table'!$T$5:$T$10</c:f>
              <c:numCache>
                <c:formatCode>General</c:formatCode>
                <c:ptCount val="5"/>
                <c:pt idx="0">
                  <c:v>1</c:v>
                </c:pt>
              </c:numCache>
            </c:numRef>
          </c:val>
          <c:extLst>
            <c:ext xmlns:c16="http://schemas.microsoft.com/office/drawing/2014/chart" uri="{C3380CC4-5D6E-409C-BE32-E72D297353CC}">
              <c16:uniqueId val="{00000012-A28D-49D4-8869-ED331E220FCD}"/>
            </c:ext>
          </c:extLst>
        </c:ser>
        <c:ser>
          <c:idx val="19"/>
          <c:order val="19"/>
          <c:tx>
            <c:strRef>
              <c:f>'pivot Table'!$U$3:$U$4</c:f>
              <c:strCache>
                <c:ptCount val="1"/>
                <c:pt idx="0">
                  <c:v>Splicer</c:v>
                </c:pt>
              </c:strCache>
            </c:strRef>
          </c:tx>
          <c:spPr>
            <a:solidFill>
              <a:schemeClr val="accent2">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Table'!$U$5:$U$10</c:f>
              <c:numCache>
                <c:formatCode>General</c:formatCode>
                <c:ptCount val="5"/>
                <c:pt idx="1">
                  <c:v>1</c:v>
                </c:pt>
                <c:pt idx="3">
                  <c:v>1</c:v>
                </c:pt>
              </c:numCache>
            </c:numRef>
          </c:val>
          <c:extLst>
            <c:ext xmlns:c16="http://schemas.microsoft.com/office/drawing/2014/chart" uri="{C3380CC4-5D6E-409C-BE32-E72D297353CC}">
              <c16:uniqueId val="{00000013-A28D-49D4-8869-ED331E220FCD}"/>
            </c:ext>
          </c:extLst>
        </c:ser>
        <c:ser>
          <c:idx val="20"/>
          <c:order val="20"/>
          <c:tx>
            <c:strRef>
              <c:f>'pivot Table'!$V$3:$V$4</c:f>
              <c:strCache>
                <c:ptCount val="1"/>
                <c:pt idx="0">
                  <c:v>Supervisor</c:v>
                </c:pt>
              </c:strCache>
            </c:strRef>
          </c:tx>
          <c:spPr>
            <a:solidFill>
              <a:schemeClr val="accent3">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Table'!$V$5:$V$10</c:f>
              <c:numCache>
                <c:formatCode>General</c:formatCode>
                <c:ptCount val="5"/>
                <c:pt idx="1">
                  <c:v>2</c:v>
                </c:pt>
                <c:pt idx="4">
                  <c:v>1</c:v>
                </c:pt>
              </c:numCache>
            </c:numRef>
          </c:val>
          <c:extLst>
            <c:ext xmlns:c16="http://schemas.microsoft.com/office/drawing/2014/chart" uri="{C3380CC4-5D6E-409C-BE32-E72D297353CC}">
              <c16:uniqueId val="{00000014-A28D-49D4-8869-ED331E220FCD}"/>
            </c:ext>
          </c:extLst>
        </c:ser>
        <c:ser>
          <c:idx val="21"/>
          <c:order val="21"/>
          <c:tx>
            <c:strRef>
              <c:f>'pivot Table'!$W$3:$W$4</c:f>
              <c:strCache>
                <c:ptCount val="1"/>
                <c:pt idx="0">
                  <c:v>Technician</c:v>
                </c:pt>
              </c:strCache>
            </c:strRef>
          </c:tx>
          <c:spPr>
            <a:solidFill>
              <a:schemeClr val="accent4">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Table'!$W$5:$W$10</c:f>
              <c:numCache>
                <c:formatCode>General</c:formatCode>
                <c:ptCount val="5"/>
                <c:pt idx="0">
                  <c:v>2</c:v>
                </c:pt>
                <c:pt idx="1">
                  <c:v>3</c:v>
                </c:pt>
                <c:pt idx="2">
                  <c:v>1</c:v>
                </c:pt>
                <c:pt idx="3">
                  <c:v>3</c:v>
                </c:pt>
              </c:numCache>
            </c:numRef>
          </c:val>
          <c:extLst>
            <c:ext xmlns:c16="http://schemas.microsoft.com/office/drawing/2014/chart" uri="{C3380CC4-5D6E-409C-BE32-E72D297353CC}">
              <c16:uniqueId val="{00000015-A28D-49D4-8869-ED331E220FCD}"/>
            </c:ext>
          </c:extLst>
        </c:ser>
        <c:ser>
          <c:idx val="22"/>
          <c:order val="22"/>
          <c:tx>
            <c:strRef>
              <c:f>'pivot Table'!$X$3:$X$4</c:f>
              <c:strCache>
                <c:ptCount val="1"/>
                <c:pt idx="0">
                  <c:v>Top Hand</c:v>
                </c:pt>
              </c:strCache>
            </c:strRef>
          </c:tx>
          <c:spPr>
            <a:solidFill>
              <a:schemeClr val="accent5">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Table'!$X$5:$X$10</c:f>
              <c:numCache>
                <c:formatCode>General</c:formatCode>
                <c:ptCount val="5"/>
                <c:pt idx="1">
                  <c:v>1</c:v>
                </c:pt>
              </c:numCache>
            </c:numRef>
          </c:val>
          <c:extLst>
            <c:ext xmlns:c16="http://schemas.microsoft.com/office/drawing/2014/chart" uri="{C3380CC4-5D6E-409C-BE32-E72D297353CC}">
              <c16:uniqueId val="{00000016-A28D-49D4-8869-ED331E220FCD}"/>
            </c:ext>
          </c:extLst>
        </c:ser>
        <c:ser>
          <c:idx val="23"/>
          <c:order val="23"/>
          <c:tx>
            <c:strRef>
              <c:f>'pivot Table'!$Y$3:$Y$4</c:f>
              <c:strCache>
                <c:ptCount val="1"/>
                <c:pt idx="0">
                  <c:v>Tower Hand</c:v>
                </c:pt>
              </c:strCache>
            </c:strRef>
          </c:tx>
          <c:spPr>
            <a:solidFill>
              <a:schemeClr val="accent6">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Table'!$Y$5:$Y$10</c:f>
              <c:numCache>
                <c:formatCode>General</c:formatCode>
                <c:ptCount val="5"/>
                <c:pt idx="1">
                  <c:v>1</c:v>
                </c:pt>
              </c:numCache>
            </c:numRef>
          </c:val>
          <c:extLst>
            <c:ext xmlns:c16="http://schemas.microsoft.com/office/drawing/2014/chart" uri="{C3380CC4-5D6E-409C-BE32-E72D297353CC}">
              <c16:uniqueId val="{00000017-A28D-49D4-8869-ED331E220FCD}"/>
            </c:ext>
          </c:extLst>
        </c:ser>
        <c:dLbls>
          <c:dLblPos val="inEnd"/>
          <c:showLegendKey val="0"/>
          <c:showVal val="1"/>
          <c:showCatName val="0"/>
          <c:showSerName val="0"/>
          <c:showPercent val="0"/>
          <c:showBubbleSize val="0"/>
        </c:dLbls>
        <c:gapWidth val="80"/>
        <c:overlap val="25"/>
        <c:axId val="1515131280"/>
        <c:axId val="1515136080"/>
      </c:barChart>
      <c:catAx>
        <c:axId val="151513128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515136080"/>
        <c:crosses val="autoZero"/>
        <c:auto val="1"/>
        <c:lblAlgn val="ctr"/>
        <c:lblOffset val="100"/>
        <c:noMultiLvlLbl val="0"/>
      </c:catAx>
      <c:valAx>
        <c:axId val="151513608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515131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69436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255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256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5233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77130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4591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4448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87882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45953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18118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7256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476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3065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865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663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8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464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675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0228654"/>
      </p:ext>
    </p:extLst>
  </p:cSld>
  <p:clrMap bg1="dk1" tx1="lt1" bg2="dk2" tx2="lt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 id="214748404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195" y="1164180"/>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1510121" y="2551881"/>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6" name="object 6"/>
          <p:cNvSpPr/>
          <p:nvPr/>
        </p:nvSpPr>
        <p:spPr>
          <a:xfrm>
            <a:off x="771622" y="3947856"/>
            <a:ext cx="723904" cy="619120"/>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pPr/>
          </a:p>
        </p:txBody>
      </p:sp>
      <p:sp>
        <p:nvSpPr>
          <p:cNvPr id="7" name="object 7"/>
          <p:cNvSpPr txBox="1">
            <a:spLocks noGrp="1"/>
          </p:cNvSpPr>
          <p:nvPr>
            <p:ph type="ctrTitle"/>
          </p:nvPr>
        </p:nvSpPr>
        <p:spPr>
          <a:xfrm>
            <a:off x="690557" y="725927"/>
            <a:ext cx="10542556" cy="2260355"/>
          </a:xfrm>
          <a:prstGeom prst="rect">
            <a:avLst/>
          </a:prstGeom>
        </p:spPr>
        <p:txBody>
          <a:bodyPr vert="horz" wrap="square" lIns="0" tIns="16510" rIns="0" bIns="0" rtlCol="0">
            <a:spAutoFit/>
          </a:bodyPr>
          <a:lstStyle/>
          <a:p>
            <a:pPr marL="3213738"/>
            <a:r>
              <a:rPr b="1" sz="5400">
                <a:solidFill>
                  <a:schemeClr val="accent2">
                    <a:lumMod val="40000"/>
                    <a:lumOff val="60000"/>
                  </a:schemeClr>
                </a:solidFill>
                <a:latin typeface="Forte"/>
                <a:cs typeface="Times New Roman"/>
              </a:rPr>
              <a:t>Employee Data Analysis using Excel</a:t>
            </a:r>
            <a:r>
              <a:rPr b="1" sz="5400">
                <a:solidFill>
                  <a:schemeClr val="accent2">
                    <a:lumMod val="40000"/>
                    <a:lumOff val="60000"/>
                  </a:schemeClr>
                </a:solidFill>
                <a:latin typeface="Forte"/>
                <a:cs typeface="Times New Roman"/>
              </a:rPr>
              <a:t> </a:t>
            </a:r>
            <a:br>
              <a:rPr b="1" sz="5400">
                <a:solidFill>
                  <a:schemeClr val="accent2">
                    <a:lumMod val="40000"/>
                    <a:lumOff val="60000"/>
                  </a:schemeClr>
                </a:solidFill>
              </a:rPr>
            </a:b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p:cNvSpPr txBox="1"/>
          <p:nvPr/>
        </p:nvSpPr>
        <p:spPr>
          <a:xfrm>
            <a:off x="2971800" y="3990161"/>
            <a:ext cx="8610604" cy="1938997"/>
          </a:xfrm>
          <a:prstGeom prst="rect">
            <a:avLst/>
          </a:prstGeom>
          <a:noFill/>
        </p:spPr>
        <p:txBody>
          <a:bodyPr wrap="square" rtlCol="0">
            <a:spAutoFit/>
          </a:bodyPr>
          <a:lstStyle/>
          <a:p>
            <a:pPr/>
            <a:r>
              <a:rPr b="1" sz="2400"/>
              <a:t>STUDENT NAME : KATHIR KAMESHWARAN R</a:t>
            </a:r>
          </a:p>
          <a:p>
            <a:pPr/>
            <a:r>
              <a:rPr b="1" sz="2400"/>
              <a:t>REGISTER NO      :</a:t>
            </a:r>
            <a:r>
              <a:rPr b="1" sz="2400"/>
              <a:t> 2213111042018</a:t>
            </a:r>
          </a:p>
          <a:p>
            <a:pPr/>
            <a:r>
              <a:rPr b="1" sz="2400"/>
              <a:t>NM ID                   : 9C72EEDD3686FCDA84A46F90D21928A2            </a:t>
            </a:r>
          </a:p>
          <a:p>
            <a:pPr/>
            <a:r>
              <a:rPr b="1" sz="2400"/>
              <a:t>DEPARTMENT     :</a:t>
            </a:r>
            <a:r>
              <a:rPr b="1" sz="2400"/>
              <a:t> B.COM  ( CORPORATE SECRETARYSHIP)</a:t>
            </a:r>
          </a:p>
          <a:p>
            <a:pPr/>
            <a:r>
              <a:rPr b="1" sz="2400"/>
              <a:t>COLLEGE               </a:t>
            </a:r>
            <a:r>
              <a:rPr b="1" sz="2400"/>
              <a:t>:GOVERNMENT ARTS COLLEGE, NANDHANAM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81004" y="388620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4190995" y="102914"/>
            <a:ext cx="4635930" cy="844455"/>
          </a:xfrm>
          <a:prstGeom prst="rect">
            <a:avLst/>
          </a:prstGeom>
        </p:spPr>
        <p:txBody>
          <a:bodyPr vert="horz" wrap="square" lIns="0" tIns="13335" rIns="0" bIns="0" rtlCol="0">
            <a:spAutoFit/>
          </a:bodyPr>
          <a:lstStyle/>
          <a:p>
            <a:pPr marL="12696">
              <a:lnSpc>
                <a:spcPct val="100000"/>
              </a:lnSpc>
              <a:spcBef>
                <a:spcPts val="105"/>
              </a:spcBef>
            </a:pPr>
            <a:r>
              <a:rPr b="1" i="1" sz="5400">
                <a:solidFill>
                  <a:schemeClr val="accent2">
                    <a:lumMod val="40000"/>
                    <a:lumOff val="60000"/>
                  </a:schemeClr>
                </a:solidFill>
                <a:latin typeface="Arial Rounded MT Bold"/>
                <a:cs typeface="Trebuchet MS"/>
              </a:rPr>
              <a:t>MODELLING</a:t>
            </a: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TextBox 3">
            <a:extLst>
              <a:ext uri="{FF2B5EF4-FFF2-40B4-BE49-F238E27FC236}">
                <a16:creationId xmlns:a16="http://schemas.microsoft.com/office/drawing/2014/main" id="{1DDE2654-F7B5-DFC6-3F39-8DCF57DA8F93}"/>
              </a:ext>
            </a:extLst>
          </p:cNvPr>
          <p:cNvSpPr txBox="1"/>
          <p:nvPr/>
        </p:nvSpPr>
        <p:spPr>
          <a:xfrm>
            <a:off x="2108048" y="1841580"/>
            <a:ext cx="8904782" cy="4744691"/>
          </a:xfrm>
          <a:prstGeom prst="rect">
            <a:avLst/>
          </a:prstGeom>
          <a:noFill/>
        </p:spPr>
        <p:txBody>
          <a:bodyPr wrap="square">
            <a:spAutoFit/>
          </a:bodyPr>
          <a:lstStyle/>
          <a:p>
            <a:pPr marL="342900" indent="-342900">
              <a:lnSpc>
                <a:spcPct val="107000"/>
              </a:lnSpc>
              <a:spcAft>
                <a:spcPts val="800"/>
              </a:spcAft>
              <a:buFont typeface="Wingdings"/>
              <a:buChar char="v"/>
            </a:pPr>
            <a:r>
              <a:rPr sz="2400">
                <a:latin typeface="Calibri"/>
                <a:ea typeface="Calibri"/>
                <a:cs typeface="Times New Roman"/>
              </a:rPr>
              <a:t>Data collection                                                                                                                                                                                                                                                                              1. Raw data from </a:t>
            </a:r>
            <a:r>
              <a:rPr sz="2400">
                <a:latin typeface="Calibri"/>
                <a:ea typeface="Calibri"/>
                <a:cs typeface="Times New Roman"/>
              </a:rPr>
              <a:t>Kaggl</a:t>
            </a:r>
          </a:p>
          <a:p>
            <a:pPr>
              <a:lnSpc>
                <a:spcPct val="107000"/>
              </a:lnSpc>
              <a:spcAft>
                <a:spcPts val="800"/>
              </a:spcAft>
            </a:pPr>
            <a:r>
              <a:rPr sz="2400">
                <a:latin typeface="Calibri"/>
                <a:ea typeface="Calibri"/>
                <a:cs typeface="Times New Roman"/>
              </a:rPr>
              <a:t>     2. Analysing it through Excel </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Feature collection</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Looking it through Pivot table &amp; overview the results by applying Formulae</a:t>
            </a:r>
          </a:p>
          <a:p>
            <a:pPr>
              <a:lnSpc>
                <a:spcPct val="107000"/>
              </a:lnSpc>
              <a:spcAft>
                <a:spcPts val="800"/>
              </a:spcAft>
            </a:pPr>
            <a:r>
              <a:rPr sz="2400">
                <a:latin typeface="Calibri"/>
                <a:ea typeface="Calibri"/>
                <a:cs typeface="Times New Roman"/>
              </a:rPr>
              <a:t>      2. Formulae enhances to get the result for their individual act</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Data cleaning</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Sort out the unnecessary data by filtering option</a:t>
            </a:r>
          </a:p>
          <a:p>
            <a:pPr>
              <a:lnSpc>
                <a:spcPct val="107000"/>
              </a:lnSpc>
              <a:spcAft>
                <a:spcPts val="800"/>
              </a:spcAft>
            </a:pPr>
            <a:r>
              <a:rPr sz="2400">
                <a:latin typeface="Calibri"/>
                <a:ea typeface="Calibri"/>
                <a:cs typeface="Times New Roman"/>
              </a:rPr>
              <a:t>       2. Taking out considered data by  Pivot able.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99059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862756" y="6435095"/>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304795" y="625412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2261038" y="136666"/>
            <a:ext cx="7669917" cy="1490797"/>
          </a:xfrm>
          <a:prstGeom prst="rect">
            <a:avLst/>
          </a:prstGeom>
        </p:spPr>
        <p:txBody>
          <a:bodyPr vert="horz" wrap="square" lIns="0" tIns="13335" rIns="0" bIns="0" rtlCol="0">
            <a:spAutoFit/>
          </a:bodyPr>
          <a:lstStyle/>
          <a:p>
            <a:pPr marL="12696">
              <a:lnSpc>
                <a:spcPct val="100000"/>
              </a:lnSpc>
              <a:spcBef>
                <a:spcPts val="105"/>
              </a:spcBef>
            </a:pPr>
            <a:r>
              <a:rPr b="1" i="1" cap="none" sz="4800">
                <a:solidFill>
                  <a:schemeClr val="tx1">
                    <a:lumMod val="85000"/>
                    <a:lumOff val="15000"/>
                  </a:schemeClr>
                </a:solidFill>
                <a:latin typeface="Arial Rounded MT Bold"/>
              </a:rPr>
              <a:t>RESULTS</a:t>
            </a:r>
            <a:r>
              <a:rPr b="1" i="1" cap="none" sz="4800">
                <a:solidFill>
                  <a:schemeClr val="accent2">
                    <a:lumMod val="40000"/>
                    <a:lumOff val="60000"/>
                  </a:schemeClr>
                </a:solidFill>
                <a:latin typeface="Arial Rounded MT Bold"/>
              </a:rPr>
              <a:t>  of Employee Performance Analysis</a:t>
            </a: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11</a:t>
            </a:r>
          </a:p>
        </p:txBody>
      </p:sp>
      <p:graphicFrame>
        <p:nvGraphicFramePr>
          <p:cNvPr id="8" name="Chart 7">
            <a:extLst>
              <a:ext uri="{FF2B5EF4-FFF2-40B4-BE49-F238E27FC236}">
                <a16:creationId xmlns:a16="http://schemas.microsoft.com/office/drawing/2014/main" id="{D6B8FC31-89D6-C540-F459-F5E3E95DFE0B}"/>
              </a:ext>
            </a:extLst>
          </p:cNvPr>
          <p:cNvGraphicFramePr>
            <a:graphicFrameLocks/>
          </p:cNvGraphicFramePr>
          <p:nvPr>
            <p:extLst>
              <p:ext uri="{D42A27DB-BD31-4B8C-83A1-F6EECF244321}">
                <p14:modId xmlns:p14="http://schemas.microsoft.com/office/powerpoint/2010/main" val="538420510"/>
              </p:ext>
            </p:extLst>
          </p:nvPr>
        </p:nvGraphicFramePr>
        <p:xfrm>
          <a:off x="1219200" y="1933575"/>
          <a:ext cx="9296400" cy="450152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0"/>
            <a:ext cx="10131428" cy="1456264"/>
          </a:xfrm>
        </p:spPr>
        <p:txBody>
          <a:bodyPr>
            <a:normAutofit/>
          </a:bodyPr>
          <a:lstStyle/>
          <a:p>
            <a:pPr/>
            <a:r>
              <a:rPr b="1" i="1" cap="none" sz="8000">
                <a:solidFill>
                  <a:schemeClr val="accent2">
                    <a:lumMod val="40000"/>
                    <a:lumOff val="60000"/>
                  </a:schemeClr>
                </a:solidFill>
                <a:latin typeface="Arial Rounded MT Bold"/>
                <a:cs typeface="Times New Roman"/>
              </a:rPr>
              <a:t>conclusion</a:t>
            </a:r>
          </a:p>
        </p:txBody>
      </p:sp>
      <p:sp>
        <p:nvSpPr>
          <p:cNvPr id="3" name="Text Box 2"/>
          <p:cNvSpPr txBox="1"/>
          <p:nvPr/>
        </p:nvSpPr>
        <p:spPr>
          <a:xfrm>
            <a:off x="1409704" y="1904995"/>
            <a:ext cx="9372600" cy="4495804"/>
          </a:xfrm>
          <a:prstGeom prst="rect">
            <a:avLst/>
          </a:prstGeom>
          <a:noFill/>
        </p:spPr>
        <p:txBody>
          <a:bodyPr wrap="square" rtlCol="0">
            <a:noAutofit/>
          </a:bodyPr>
          <a:lstStyle/>
          <a:p>
            <a:pPr/>
            <a:r>
              <a:rPr sz="2800"/>
              <a:t>*Role Distribution*: If this data is about employee distribution, it looks like certain roles have higher counts or more significant performance metrics. For instance, roles like "</a:t>
            </a:r>
            <a:r>
              <a:rPr sz="2800"/>
              <a:t>Labour</a:t>
            </a:r>
            <a:r>
              <a:rPr sz="2800"/>
              <a:t>" or "Foreman" might have more employees or higher performance metrics than roles like "Billing" or "Driver".   </a:t>
            </a:r>
          </a:p>
          <a:p>
            <a:pPr/>
          </a:p>
          <a:p>
            <a:pPr/>
            <a:r>
              <a:rPr sz="2800"/>
              <a:t> *Diversity Analysis*: If the data includes demographic breakdowns, there may be insights on diversity in different roles. For example, you might conclude if certain roles have more diversity compared to others.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3581404" y="1135521"/>
            <a:ext cx="5029200" cy="990595"/>
          </a:xfrm>
        </p:spPr>
        <p:txBody>
          <a:bodyPr>
            <a:noAutofit/>
          </a:bodyPr>
          <a:lstStyle/>
          <a:p>
            <a:pPr/>
            <a:r>
              <a:rPr i="1" cap="none" sz="4800">
                <a:solidFill>
                  <a:schemeClr val="tx1">
                    <a:lumMod val="85000"/>
                    <a:lumOff val="15000"/>
                  </a:schemeClr>
                </a:solidFill>
              </a:rPr>
              <a:t>SUGGESTION</a:t>
            </a:r>
            <a:br>
              <a:rPr sz="4800">
                <a:solidFill>
                  <a:srgbClr val="000000"/>
                </a:solidFill>
              </a:rPr>
            </a:br>
          </a:p>
        </p:txBody>
      </p:sp>
      <p:sp>
        <p:nvSpPr>
          <p:cNvPr id="2" name="TextBox 1"/>
          <p:cNvSpPr txBox="1"/>
          <p:nvPr/>
        </p:nvSpPr>
        <p:spPr>
          <a:xfrm>
            <a:off x="1028700" y="3124204"/>
            <a:ext cx="10134595" cy="1219195"/>
          </a:xfrm>
          <a:prstGeom prst="rect">
            <a:avLst/>
          </a:prstGeom>
          <a:noFill/>
        </p:spPr>
        <p:txBody>
          <a:bodyPr wrap="square" rtlCol="0">
            <a:spAutoFit/>
          </a:bodyPr>
          <a:lstStyle/>
          <a:p>
            <a:pPr/>
          </a:p>
        </p:txBody>
      </p:sp>
      <p:sp>
        <p:nvSpPr>
          <p:cNvPr id="3" name="TextBox 2"/>
          <p:cNvSpPr txBox="1"/>
          <p:nvPr/>
        </p:nvSpPr>
        <p:spPr>
          <a:xfrm>
            <a:off x="533395" y="2514600"/>
            <a:ext cx="11430000" cy="2246765"/>
          </a:xfrm>
          <a:prstGeom prst="rect">
            <a:avLst/>
          </a:prstGeom>
          <a:noFill/>
        </p:spPr>
        <p:txBody>
          <a:bodyPr wrap="square" rtlCol="0">
            <a:spAutoFit/>
          </a:bodyPr>
          <a:lstStyle/>
          <a:p>
            <a:pPr indent="365126"/>
            <a:r>
              <a:rPr sz="2800"/>
              <a:t>If the organisation work is highly based on female employee participation, then it is suggested to improve the satisfaction level, needs and wants of female employees by adding some changes in the policy or improve the quality of work area. If not, then the company can move on with the current policy and nature of work.</a:t>
            </a:r>
          </a:p>
        </p:txBody>
      </p:sp>
    </p:spTree>
    <p:extLst>
      <p:ext uri="{BB962C8B-B14F-4D97-AF65-F5344CB8AC3E}">
        <p14:creationId xmlns:p14="http://schemas.microsoft.com/office/powerpoint/2010/main" val="1209272641"/>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3505195" y="165361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2819395" y="319989"/>
            <a:ext cx="6367467" cy="940003"/>
          </a:xfrm>
          <a:prstGeom prst="rect">
            <a:avLst/>
          </a:prstGeom>
        </p:spPr>
        <p:txBody>
          <a:bodyPr vert="horz" wrap="square" lIns="0" tIns="16510" rIns="0" bIns="0" rtlCol="0">
            <a:spAutoFit/>
            <a:scene3d>
              <a:camera prst="orthographicFront"/>
              <a:lightRig rig="threePt" dir="t"/>
            </a:scene3d>
            <a:sp3d extrusionH="57150">
              <a:bevelT w="38100" h="38100" prst="relaxedInset"/>
            </a:sp3d>
          </a:bodyPr>
          <a:lstStyle/>
          <a:p>
            <a:pPr marL="12696">
              <a:lnSpc>
                <a:spcPct val="100000"/>
              </a:lnSpc>
              <a:spcBef>
                <a:spcPts val="130"/>
              </a:spcBef>
            </a:pPr>
            <a:r>
              <a:rPr i="1" cap="none" sz="6000">
                <a:latin typeface="Eras Bold ITC"/>
              </a:rPr>
              <a:t>PROJECT</a:t>
            </a:r>
            <a:r>
              <a:rPr i="1" cap="none" sz="6000">
                <a:latin typeface="Eras Bold ITC"/>
              </a:rPr>
              <a:t> </a:t>
            </a:r>
            <a:r>
              <a:rPr i="1" cap="none" sz="6000">
                <a:latin typeface="Eras Bold ITC"/>
              </a:rPr>
              <a:t> TITLE</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p:cNvSpPr txBox="1"/>
          <p:nvPr/>
        </p:nvSpPr>
        <p:spPr>
          <a:xfrm>
            <a:off x="2276233" y="2764714"/>
            <a:ext cx="8553454" cy="1938997"/>
          </a:xfrm>
          <a:prstGeom prst="rect">
            <a:avLst/>
          </a:prstGeom>
          <a:noFill/>
        </p:spPr>
        <p:txBody>
          <a:bodyPr wrap="square" rtlCol="0">
            <a:spAutoFit/>
          </a:bodyPr>
          <a:lstStyle/>
          <a:p>
            <a:pPr/>
            <a:r>
              <a:rPr b="1" i="1" sz="6000">
                <a:latin typeface="Times New Rom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152404" y="67921"/>
            <a:ext cx="381004" cy="389278"/>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0704560" y="1245286"/>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pic>
        <p:nvPicPr>
          <p:cNvPr id="20" name="object 20"/>
          <p:cNvPicPr/>
          <p:nvPr/>
        </p:nvPicPr>
        <p:blipFill>
          <a:blip r:embed="rId3" cstate="print"/>
          <a:stretch>
            <a:fillRect/>
          </a:stretch>
        </p:blipFill>
        <p:spPr>
          <a:xfrm>
            <a:off x="838204" y="2133595"/>
            <a:ext cx="2133595" cy="3009904"/>
          </a:xfrm>
          <a:prstGeom prst="rect">
            <a:avLst/>
          </a:prstGeom>
        </p:spPr>
      </p:pic>
      <p:sp>
        <p:nvSpPr>
          <p:cNvPr id="21" name="object 21"/>
          <p:cNvSpPr txBox="1">
            <a:spLocks noGrp="1"/>
          </p:cNvSpPr>
          <p:nvPr>
            <p:ph type="title"/>
          </p:nvPr>
        </p:nvSpPr>
        <p:spPr>
          <a:xfrm>
            <a:off x="3990593" y="248887"/>
            <a:ext cx="4038604" cy="1121457"/>
          </a:xfrm>
          <a:prstGeom prst="rect">
            <a:avLst/>
          </a:prstGeom>
        </p:spPr>
        <p:txBody>
          <a:bodyPr vert="horz" wrap="square" lIns="0" tIns="13335" rIns="0" bIns="0" rtlCol="0">
            <a:spAutoFit/>
          </a:bodyPr>
          <a:lstStyle/>
          <a:p>
            <a:pPr marL="12696">
              <a:lnSpc>
                <a:spcPct val="100000"/>
              </a:lnSpc>
              <a:spcBef>
                <a:spcPts val="105"/>
              </a:spcBef>
            </a:pPr>
            <a:r>
              <a:rPr b="1" i="1" cap="none" sz="7200">
                <a:solidFill>
                  <a:schemeClr val="accent2">
                    <a:lumMod val="40000"/>
                    <a:lumOff val="60000"/>
                  </a:schemeClr>
                </a:solidFill>
                <a:latin typeface="Arial Rounded MT Bold"/>
              </a:rPr>
              <a:t>AGENDA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p:cNvSpPr txBox="1"/>
          <p:nvPr/>
        </p:nvSpPr>
        <p:spPr>
          <a:xfrm>
            <a:off x="4363226" y="1569141"/>
            <a:ext cx="5029200" cy="5509198"/>
          </a:xfrm>
          <a:prstGeom prst="rect">
            <a:avLst/>
          </a:prstGeom>
          <a:noFill/>
        </p:spPr>
        <p:txBody>
          <a:bodyPr wrap="square" rtlCol="0">
            <a:spAutoFit/>
          </a:bodyPr>
          <a:lstStyle/>
          <a:p>
            <a:pPr/>
          </a:p>
          <a:p>
            <a:pPr>
              <a:buFont typeface="+mj-lt"/>
              <a:buAutoNum type="arabicPeriod"/>
            </a:pPr>
            <a:r>
              <a:rPr sz="3200">
                <a:latin typeface="Times New Roman"/>
                <a:cs typeface="Times New Roman"/>
              </a:rPr>
              <a:t>Problem Statement</a:t>
            </a:r>
          </a:p>
          <a:p>
            <a:pPr>
              <a:buFont typeface="+mj-lt"/>
              <a:buAutoNum type="arabicPeriod"/>
            </a:pPr>
            <a:r>
              <a:rPr sz="3200">
                <a:latin typeface="Times New Roman"/>
                <a:cs typeface="Times New Roman"/>
              </a:rPr>
              <a:t>Project Overview</a:t>
            </a:r>
          </a:p>
          <a:p>
            <a:pPr>
              <a:buFont typeface="+mj-lt"/>
              <a:buAutoNum type="arabicPeriod"/>
            </a:pPr>
            <a:r>
              <a:rPr sz="3200">
                <a:latin typeface="Times New Roman"/>
                <a:cs typeface="Times New Roman"/>
              </a:rPr>
              <a:t>End Users</a:t>
            </a:r>
          </a:p>
          <a:p>
            <a:pPr>
              <a:buFont typeface="+mj-lt"/>
              <a:buAutoNum type="arabicPeriod"/>
            </a:pPr>
            <a:r>
              <a:rPr sz="3200">
                <a:latin typeface="Times New Roman"/>
                <a:cs typeface="Times New Roman"/>
              </a:rPr>
              <a:t>Our Solution and Proposition</a:t>
            </a:r>
          </a:p>
          <a:p>
            <a:pPr>
              <a:buFont typeface="+mj-lt"/>
              <a:buAutoNum type="arabicPeriod"/>
            </a:pPr>
            <a:r>
              <a:rPr sz="3200">
                <a:latin typeface="Times New Roman"/>
                <a:cs typeface="Times New Roman"/>
              </a:rPr>
              <a:t>Dataset Description</a:t>
            </a:r>
          </a:p>
          <a:p>
            <a:pPr>
              <a:buFont typeface="+mj-lt"/>
              <a:buAutoNum type="arabicPeriod"/>
            </a:pPr>
            <a:r>
              <a:rPr sz="3200">
                <a:latin typeface="Times New Roman"/>
                <a:cs typeface="Times New Roman"/>
              </a:rPr>
              <a:t>Modelling Approach</a:t>
            </a:r>
          </a:p>
          <a:p>
            <a:pPr>
              <a:buFont typeface="+mj-lt"/>
              <a:buAutoNum type="arabicPeriod"/>
            </a:pPr>
            <a:r>
              <a:rPr sz="3200">
                <a:latin typeface="Times New Roman"/>
                <a:cs typeface="Times New Roman"/>
              </a:rPr>
              <a:t>Results and </a:t>
            </a:r>
            <a:r>
              <a:rPr sz="3200">
                <a:latin typeface="Times New Roman"/>
                <a:cs typeface="Times New Roman"/>
              </a:rPr>
              <a:t>Discussion</a:t>
            </a:r>
          </a:p>
          <a:p>
            <a:pPr>
              <a:buFont typeface="+mj-lt"/>
              <a:buAutoNum type="arabicPeriod"/>
            </a:pPr>
            <a:r>
              <a:rPr sz="3200">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4" y="228600"/>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3696179" y="34044"/>
            <a:ext cx="6628451" cy="1493992"/>
          </a:xfrm>
          <a:prstGeom prst="rect">
            <a:avLst/>
          </a:prstGeom>
        </p:spPr>
        <p:txBody>
          <a:bodyPr vert="horz" wrap="square" lIns="0" tIns="16510" rIns="0" bIns="0" rtlCol="0">
            <a:spAutoFit/>
          </a:bodyPr>
          <a:lstStyle/>
          <a:p>
            <a:pPr marL="12696">
              <a:lnSpc>
                <a:spcPct val="100000"/>
              </a:lnSpc>
              <a:spcBef>
                <a:spcPts val="130"/>
              </a:spcBef>
            </a:pPr>
            <a:r>
              <a:rPr b="1" i="1" cap="none" sz="4800">
                <a:solidFill>
                  <a:schemeClr val="accent2">
                    <a:lumMod val="40000"/>
                    <a:lumOff val="60000"/>
                  </a:schemeClr>
                </a:solidFill>
                <a:latin typeface="Arial Rounded MT Bold"/>
              </a:rPr>
              <a:t>PROBLEM	STATEMENT</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9" name="Text Box 8"/>
          <p:cNvSpPr txBox="1"/>
          <p:nvPr/>
        </p:nvSpPr>
        <p:spPr>
          <a:xfrm>
            <a:off x="3502028" y="2299548"/>
            <a:ext cx="7315200" cy="5078313"/>
          </a:xfrm>
          <a:prstGeom prst="rect">
            <a:avLst/>
          </a:prstGeom>
          <a:noFill/>
        </p:spPr>
        <p:txBody>
          <a:bodyPr wrap="square" rtlCol="0">
            <a:spAutoFit/>
          </a:bodyPr>
          <a:lstStyle/>
          <a:p>
            <a:pPr marL="342900" indent="-342900">
              <a:buFont typeface="+mj-lt"/>
              <a:buAutoNum type="arabicPeriod"/>
            </a:pPr>
            <a:r>
              <a:rPr sz="3600"/>
              <a:t> To overview the </a:t>
            </a:r>
            <a:r>
              <a:rPr sz="3600"/>
              <a:t>peformance</a:t>
            </a:r>
            <a:r>
              <a:rPr sz="3600"/>
              <a:t> of the employees for the organisational development.</a:t>
            </a:r>
          </a:p>
          <a:p>
            <a:pPr marL="342900" indent="-342900">
              <a:buFont typeface="+mj-lt"/>
              <a:buAutoNum type="arabicPeriod"/>
            </a:pPr>
            <a:r>
              <a:rPr sz="3600"/>
              <a:t>To select the employees who achieved more for the organisation.</a:t>
            </a:r>
          </a:p>
          <a:p>
            <a:pPr marL="342900" indent="-342900">
              <a:buFont typeface="+mj-lt"/>
              <a:buAutoNum type="arabicPeriod"/>
            </a:pPr>
            <a:r>
              <a:rPr sz="3600"/>
              <a:t>To recognise the employee by their performance.</a:t>
            </a:r>
          </a:p>
          <a:p>
            <a:pPr/>
          </a:p>
          <a:p>
            <a:pPr marL="285750" indent="-285750">
              <a:buFont typeface="Arial"/>
              <a:buChar char="•"/>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50335" y="1524004"/>
            <a:ext cx="3533770" cy="4852531"/>
            <a:chOff x="9050335" y="1224413"/>
            <a:chExt cx="3533770" cy="4852531"/>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9050335" y="1224413"/>
              <a:ext cx="3533770" cy="3810004"/>
            </a:xfrm>
            <a:prstGeom prst="rect">
              <a:avLst/>
            </a:prstGeom>
          </p:spPr>
        </p:pic>
      </p:grpSp>
      <p:sp>
        <p:nvSpPr>
          <p:cNvPr id="6" name="object 6"/>
          <p:cNvSpPr/>
          <p:nvPr/>
        </p:nvSpPr>
        <p:spPr>
          <a:xfrm>
            <a:off x="344588" y="2286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2917063" y="100472"/>
            <a:ext cx="6400800"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PROJECT	OVERVIEW</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11" name="TextBox 10"/>
          <p:cNvSpPr txBox="1"/>
          <p:nvPr/>
        </p:nvSpPr>
        <p:spPr>
          <a:xfrm>
            <a:off x="666754" y="1925435"/>
            <a:ext cx="8915400" cy="4832091"/>
          </a:xfrm>
          <a:prstGeom prst="rect">
            <a:avLst/>
          </a:prstGeom>
          <a:noFill/>
        </p:spPr>
        <p:txBody>
          <a:bodyPr wrap="square" rtlCol="0">
            <a:spAutoFit/>
          </a:bodyPr>
          <a:lstStyle/>
          <a:p>
            <a:pPr>
              <a:buFont typeface="Arial"/>
              <a:buChar char="•"/>
            </a:pPr>
            <a:r>
              <a:rPr b="1" sz="2800">
                <a:latin typeface="Times New Roman"/>
                <a:cs typeface="Times New Roman"/>
              </a:rPr>
              <a:t> </a:t>
            </a:r>
            <a:r>
              <a:rPr b="1" sz="2800">
                <a:latin typeface="Times New Roman"/>
                <a:cs typeface="Times New Roman"/>
              </a:rPr>
              <a:t>Employee performance analytics is the act of analyzing HR data to measure how your employees are performing against KPIs. These KPIs are role-specific performance goals, metrics, or standards that are tied to your larger business goals.</a:t>
            </a:r>
          </a:p>
          <a:p>
            <a:pPr indent="0">
              <a:buNone/>
            </a:pPr>
          </a:p>
          <a:p>
            <a:pPr>
              <a:buFont typeface="Arial"/>
              <a:buChar char="•"/>
            </a:pPr>
            <a:r>
              <a:rPr sz="2800">
                <a:latin typeface="Times New Roman"/>
                <a:cs typeface="Times New Roman"/>
              </a:rPr>
              <a:t> </a:t>
            </a:r>
            <a:r>
              <a:rPr sz="2800">
                <a:latin typeface="Times New Roman"/>
                <a:cs typeface="Times New Roman"/>
              </a:rPr>
              <a:t>A needs analysis defines deficiencies or problems and identifies causes and solutions. It can be thought of as the process of identifying gaps between what should be happening and what is happening, and accounting for the causes of these gaps.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7667" y="1418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2327857" y="5708651"/>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11277595" y="4182302"/>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2327857" y="198894"/>
            <a:ext cx="8215954"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WHO ARE THE END USERS?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sp>
        <p:nvSpPr>
          <p:cNvPr id="7" name="Text Box 6"/>
          <p:cNvSpPr txBox="1"/>
          <p:nvPr/>
        </p:nvSpPr>
        <p:spPr>
          <a:xfrm>
            <a:off x="3962395" y="2133595"/>
            <a:ext cx="4063998" cy="4401205"/>
          </a:xfrm>
          <a:prstGeom prst="rect">
            <a:avLst/>
          </a:prstGeom>
          <a:noFill/>
        </p:spPr>
        <p:txBody>
          <a:bodyPr wrap="square" rtlCol="0">
            <a:spAutoFit/>
          </a:bodyPr>
          <a:lstStyle/>
          <a:p>
            <a:pPr marL="285750" indent="-285750">
              <a:buFont typeface="Arial"/>
              <a:buChar char="•"/>
            </a:pPr>
            <a:r>
              <a:rPr sz="4000"/>
              <a:t>Employer</a:t>
            </a:r>
          </a:p>
          <a:p>
            <a:pPr marL="285750" indent="-285750">
              <a:buFont typeface="Arial"/>
              <a:buChar char="•"/>
            </a:pPr>
            <a:r>
              <a:rPr sz="4000"/>
              <a:t>Employee</a:t>
            </a:r>
          </a:p>
          <a:p>
            <a:pPr marL="285750" indent="-285750">
              <a:buFont typeface="Arial"/>
              <a:buChar char="•"/>
            </a:pPr>
            <a:r>
              <a:rPr sz="4000"/>
              <a:t>Organiszation</a:t>
            </a:r>
          </a:p>
          <a:p>
            <a:pPr marL="285750" indent="-285750">
              <a:buFont typeface="Arial"/>
              <a:buChar char="•"/>
            </a:pPr>
            <a:r>
              <a:rPr sz="4000"/>
              <a:t>IT sector</a:t>
            </a:r>
          </a:p>
          <a:p>
            <a:pPr marL="285750" indent="-285750">
              <a:buFont typeface="Arial"/>
              <a:buChar char="•"/>
            </a:pPr>
            <a:r>
              <a:rPr sz="4000"/>
              <a:t>Managers</a:t>
            </a:r>
          </a:p>
          <a:p>
            <a:pPr marL="285750" indent="-285750">
              <a:buFont typeface="Arial"/>
              <a:buChar char="•"/>
            </a:pPr>
            <a:r>
              <a:rPr sz="4000"/>
              <a:t>Management </a:t>
            </a:r>
            <a:r>
              <a:rPr sz="4000"/>
              <a:t>heirarchies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2857" y="2438404"/>
            <a:ext cx="2695579" cy="3248020"/>
          </a:xfrm>
          <a:prstGeom prst="rect">
            <a:avLst/>
          </a:prstGeom>
        </p:spPr>
      </p:pic>
      <p:sp>
        <p:nvSpPr>
          <p:cNvPr id="3" name="object 3"/>
          <p:cNvSpPr/>
          <p:nvPr/>
        </p:nvSpPr>
        <p:spPr>
          <a:xfrm>
            <a:off x="11450538" y="388541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164836" y="18288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11360041" y="265527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1600200" y="130596"/>
            <a:ext cx="10591795" cy="1860123"/>
          </a:xfrm>
          <a:prstGeom prst="rect">
            <a:avLst/>
          </a:prstGeom>
        </p:spPr>
        <p:txBody>
          <a:bodyPr vert="horz" wrap="square" lIns="0" tIns="13335" rIns="0" bIns="0" rtlCol="0">
            <a:spAutoFit/>
          </a:bodyPr>
          <a:lstStyle/>
          <a:p>
            <a:pPr marL="12696">
              <a:lnSpc>
                <a:spcPct val="100000"/>
              </a:lnSpc>
              <a:spcBef>
                <a:spcPts val="105"/>
              </a:spcBef>
            </a:pPr>
            <a:r>
              <a:rPr b="1" i="1" cap="none" sz="6000">
                <a:solidFill>
                  <a:schemeClr val="accent2">
                    <a:lumMod val="40000"/>
                    <a:lumOff val="60000"/>
                  </a:schemeClr>
                </a:solidFill>
                <a:latin typeface="Arial Rounded MT Bold"/>
              </a:rPr>
              <a:t>OUR SOLUTION AND ITS VALUE PROPOSITION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8" name="Text Box 7"/>
          <p:cNvSpPr txBox="1"/>
          <p:nvPr/>
        </p:nvSpPr>
        <p:spPr>
          <a:xfrm>
            <a:off x="3333103" y="2415257"/>
            <a:ext cx="7965755" cy="3970320"/>
          </a:xfrm>
          <a:prstGeom prst="rect">
            <a:avLst/>
          </a:prstGeom>
          <a:noFill/>
        </p:spPr>
        <p:txBody>
          <a:bodyPr wrap="square" rtlCol="0">
            <a:spAutoFit/>
          </a:bodyPr>
          <a:lstStyle/>
          <a:p>
            <a:pPr marL="285750" indent="-285750">
              <a:buFont typeface="Arial"/>
              <a:buChar char="•"/>
            </a:pPr>
            <a:r>
              <a:rPr sz="3600"/>
              <a:t>  Conditional Formatting - To remove   blank</a:t>
            </a:r>
          </a:p>
          <a:p>
            <a:pPr marL="285750" indent="-285750">
              <a:buFont typeface="Arial"/>
              <a:buChar char="•"/>
            </a:pPr>
            <a:r>
              <a:rPr sz="3600"/>
              <a:t>Formulae - To overview the performance level</a:t>
            </a:r>
          </a:p>
          <a:p>
            <a:pPr marL="285750" indent="-285750">
              <a:buFont typeface="Arial"/>
              <a:buChar char="•"/>
            </a:pPr>
            <a:r>
              <a:rPr sz="3600"/>
              <a:t>Auto Filter - To take the necessary data</a:t>
            </a:r>
          </a:p>
          <a:p>
            <a:pPr marL="285750" indent="-285750">
              <a:buFont typeface="Arial"/>
              <a:buChar char="•"/>
            </a:pPr>
            <a:r>
              <a:rPr sz="3600"/>
              <a:t>Graph - To visualize the data</a:t>
            </a:r>
          </a:p>
          <a:p>
            <a:pPr marL="285750" indent="-285750">
              <a:buFont typeface="Arial"/>
              <a:buChar char="•"/>
            </a:pPr>
            <a:r>
              <a:rPr sz="3600"/>
              <a:t>Pivot Table - To get the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195" y="-34728"/>
            <a:ext cx="10131428" cy="1456264"/>
          </a:xfrm>
        </p:spPr>
        <p:txBody>
          <a:bodyPr>
            <a:normAutofit/>
          </a:bodyPr>
          <a:lstStyle/>
          <a:p>
            <a:pPr/>
            <a:r>
              <a:rPr b="1" i="1" cap="none" sz="6000">
                <a:solidFill>
                  <a:schemeClr val="accent2">
                    <a:lumMod val="40000"/>
                    <a:lumOff val="60000"/>
                  </a:schemeClr>
                </a:solidFill>
              </a:rPr>
              <a:t>Dataset Description</a:t>
            </a:r>
          </a:p>
        </p:txBody>
      </p:sp>
      <p:sp>
        <p:nvSpPr>
          <p:cNvPr id="3" name="Text Box 2"/>
          <p:cNvSpPr txBox="1"/>
          <p:nvPr/>
        </p:nvSpPr>
        <p:spPr>
          <a:xfrm>
            <a:off x="3733795" y="1904995"/>
            <a:ext cx="5486400" cy="4524309"/>
          </a:xfrm>
          <a:prstGeom prst="rect">
            <a:avLst/>
          </a:prstGeom>
          <a:noFill/>
        </p:spPr>
        <p:txBody>
          <a:bodyPr wrap="square" rtlCol="0">
            <a:spAutoFit/>
          </a:bodyPr>
          <a:lstStyle/>
          <a:p>
            <a:pPr marL="285750" indent="-285750">
              <a:buFont typeface="Arial"/>
              <a:buChar char="•"/>
            </a:pPr>
            <a:r>
              <a:rPr sz="3200"/>
              <a:t>Employee data set - Kaggle</a:t>
            </a:r>
          </a:p>
          <a:p>
            <a:pPr marL="285750" indent="-285750">
              <a:buFont typeface="Arial"/>
              <a:buChar char="•"/>
            </a:pPr>
            <a:r>
              <a:rPr sz="3200"/>
              <a:t>Total features - 26</a:t>
            </a:r>
          </a:p>
          <a:p>
            <a:pPr marL="285750" indent="-285750">
              <a:buFont typeface="Arial"/>
              <a:buChar char="•"/>
            </a:pPr>
            <a:r>
              <a:rPr sz="3200"/>
              <a:t>Considered - 9 features</a:t>
            </a:r>
          </a:p>
          <a:p>
            <a:pPr marL="285750" indent="-285750">
              <a:buFont typeface="Arial"/>
              <a:buChar char="•"/>
            </a:pPr>
            <a:r>
              <a:rPr sz="3200"/>
              <a:t>Employee ID</a:t>
            </a:r>
          </a:p>
          <a:p>
            <a:pPr marL="285750" indent="-285750">
              <a:buFont typeface="Arial"/>
              <a:buChar char="•"/>
            </a:pPr>
            <a:r>
              <a:rPr sz="3200"/>
              <a:t>Employee name</a:t>
            </a:r>
          </a:p>
          <a:p>
            <a:pPr marL="285750" indent="-285750">
              <a:buFont typeface="Arial"/>
              <a:buChar char="•"/>
            </a:pPr>
            <a:r>
              <a:rPr sz="3200"/>
              <a:t>Employee type</a:t>
            </a:r>
          </a:p>
          <a:p>
            <a:pPr marL="285750" indent="-285750">
              <a:buFont typeface="Arial"/>
              <a:buChar char="•"/>
            </a:pPr>
            <a:r>
              <a:rPr sz="3200"/>
              <a:t>Performance level</a:t>
            </a:r>
          </a:p>
          <a:p>
            <a:pPr marL="285750" indent="-285750">
              <a:buFont typeface="Arial"/>
              <a:buChar char="•"/>
            </a:pPr>
            <a:r>
              <a:rPr sz="3200"/>
              <a:t>Gender ID</a:t>
            </a:r>
          </a:p>
          <a:p>
            <a:pPr marL="285750" indent="-285750">
              <a:buFont typeface="Arial"/>
              <a:buChar char="•"/>
            </a:pPr>
            <a:r>
              <a:rPr sz="3200"/>
              <a:t>Employee Rating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276220" y="2489973"/>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276220" y="2557267"/>
            <a:ext cx="2466979" cy="3419470"/>
          </a:xfrm>
          <a:prstGeom prst="rect">
            <a:avLst/>
          </a:prstGeom>
        </p:spPr>
      </p:pic>
      <p:sp>
        <p:nvSpPr>
          <p:cNvPr id="7" name="object 7"/>
          <p:cNvSpPr txBox="1">
            <a:spLocks noGrp="1"/>
          </p:cNvSpPr>
          <p:nvPr>
            <p:ph type="title"/>
          </p:nvPr>
        </p:nvSpPr>
        <p:spPr>
          <a:xfrm>
            <a:off x="752479" y="271099"/>
            <a:ext cx="10973176" cy="847664"/>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THE </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WOW</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 IN OUR SOLUTION</a:t>
            </a: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p:cNvSpPr txBox="1"/>
          <p:nvPr/>
        </p:nvSpPr>
        <p:spPr>
          <a:xfrm>
            <a:off x="3047995" y="3202269"/>
            <a:ext cx="8534018" cy="1754320"/>
          </a:xfrm>
          <a:prstGeom prst="rect">
            <a:avLst/>
          </a:prstGeom>
          <a:noFill/>
        </p:spPr>
        <p:txBody>
          <a:bodyPr wrap="square" rtlCol="0">
            <a:spAutoFit/>
          </a:bodyPr>
          <a:lstStyle/>
          <a:p>
            <a:pPr>
              <a:buFont typeface="Arial"/>
              <a:buChar char="•"/>
            </a:pPr>
            <a:r>
              <a:rPr sz="3600">
                <a:latin typeface="Times New Roman"/>
                <a:cs typeface="Times New Roman"/>
              </a:rPr>
              <a:t> Analysing Employee Performance by graph </a:t>
            </a:r>
          </a:p>
          <a:p>
            <a:pPr indent="0">
              <a:buNone/>
            </a:pPr>
            <a:r>
              <a:rPr sz="3600">
                <a:latin typeface="Times New Roman"/>
                <a:cs typeface="Times New Roman"/>
              </a:rPr>
              <a:t> visualization &amp; Summary table</a:t>
            </a:r>
          </a:p>
          <a:p>
            <a:p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108</TotalTime>
  <Words>524</Words>
  <Application>Microsoft Office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 Narrow</vt:lpstr>
      <vt:lpstr>Arial</vt:lpstr>
      <vt:lpstr>Arial Rounded MT Bold</vt:lpstr>
      <vt:lpstr>Calibri</vt:lpstr>
      <vt:lpstr>Calibri Light</vt:lpstr>
      <vt:lpstr>Eras Bold ITC</vt:lpstr>
      <vt:lpstr>Forte</vt:lpstr>
      <vt:lpstr>Times New Roman</vt:lpstr>
      <vt:lpstr>Trebuchet MS</vt:lpstr>
      <vt:lpstr>Wingdings</vt:lpstr>
      <vt:lpstr>Celestial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of Employee Performance Analysis</vt:lpstr>
      <vt:lpstr>conclusion</vt:lpstr>
      <vt:lpstr>SUGGESTION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keerthukeerthana025@outlook.com</cp:lastModifiedBy>
  <cp:revision>15</cp:revision>
  <dcterms:created xsi:type="dcterms:W3CDTF">2024-03-29T15:07:00Z</dcterms:created>
  <dcterms:modified xsi:type="dcterms:W3CDTF">2024-08-31T14:32:03Z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0793FBBB2DA94347B02317D77F36A4F8_12</vt:lpwstr>
  </property>
  <property fmtid="{D5CDD505-2E9C-101B-9397-08002B2CF9AE}" pid="5" name="KSOProductBuildVer">
    <vt:lpwstr>1033-12.2.0.17562</vt:lpwstr>
  </property>
</Properties>
</file>