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
      <p:font typeface="Maven Pro"/>
      <p:regular r:id="rId37"/>
      <p:bold r:id="rId38"/>
    </p:embeddedFont>
    <p:embeddedFont>
      <p:font typeface="Nunito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16EF54-C2AC-4562-9D90-24285FC3EA5A}">
  <a:tblStyle styleId="{5E16EF54-C2AC-4562-9D90-24285FC3EA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Medium-bold.fntdata"/><Relationship Id="rId20" Type="http://schemas.openxmlformats.org/officeDocument/2006/relationships/slide" Target="slides/slide14.xml"/><Relationship Id="rId42" Type="http://schemas.openxmlformats.org/officeDocument/2006/relationships/font" Target="fonts/NunitoMedium-boldItalic.fntdata"/><Relationship Id="rId41" Type="http://schemas.openxmlformats.org/officeDocument/2006/relationships/font" Target="fonts/NunitoMedium-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39" Type="http://schemas.openxmlformats.org/officeDocument/2006/relationships/font" Target="fonts/NunitoMedium-regular.fntdata"/><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c4e364aa9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7c4e364aa9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c4e364aa9_0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7c4e364aa9_0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7c4e364aa9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7c4e364aa9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7c4e364aa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7c4e364aa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c4e364aa9_0_1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7c4e364aa9_0_1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7c4e364aa9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7c4e364aa9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7c4e364aa9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7c4e364aa9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7c4e364aa9_0_1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7c4e364aa9_0_1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7c4e364aa9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7c4e364aa9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7c4e364aa9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7c4e364aa9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c4e364aa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c4e364aa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7c4e364aa9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7c4e364aa9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7c4e364aa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7c4e364aa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7c4e364aa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7c4e364aa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c4e364aa9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c4e364aa9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c4e364aa9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c4e364aa9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c4e364aa9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c4e364aa9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7c4e364aa9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7c4e364aa9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c4e364aa9_0_1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7c4e364aa9_0_1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c4e364aa9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7c4e364aa9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c4e364aa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7c4e364aa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790875"/>
            <a:ext cx="78879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FFFF00"/>
                </a:solidFill>
              </a:rPr>
              <a:t>ME609 </a:t>
            </a:r>
            <a:endParaRPr>
              <a:solidFill>
                <a:srgbClr val="FFFF00"/>
              </a:solidFill>
            </a:endParaRPr>
          </a:p>
          <a:p>
            <a:pPr indent="0" lvl="0" marL="0" rtl="0" algn="l">
              <a:spcBef>
                <a:spcPts val="0"/>
              </a:spcBef>
              <a:spcAft>
                <a:spcPts val="0"/>
              </a:spcAft>
              <a:buNone/>
            </a:pPr>
            <a:r>
              <a:rPr lang="en">
                <a:solidFill>
                  <a:srgbClr val="FFFF00"/>
                </a:solidFill>
              </a:rPr>
              <a:t>OPTIMIZATION METHODS IN ENGINEERING</a:t>
            </a:r>
            <a:endParaRPr>
              <a:solidFill>
                <a:srgbClr val="FFFF00"/>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3266"/>
              <a:t>PROJECT PHASE I</a:t>
            </a:r>
            <a:endParaRPr sz="3266"/>
          </a:p>
        </p:txBody>
      </p:sp>
      <p:sp>
        <p:nvSpPr>
          <p:cNvPr id="278" name="Google Shape;278;p13"/>
          <p:cNvSpPr txBox="1"/>
          <p:nvPr>
            <p:ph idx="1" type="subTitle"/>
          </p:nvPr>
        </p:nvSpPr>
        <p:spPr>
          <a:xfrm>
            <a:off x="781300" y="3102075"/>
            <a:ext cx="4255500" cy="12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GROUP NO. 20</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lang="en">
                <a:latin typeface="Nunito Medium"/>
                <a:ea typeface="Nunito Medium"/>
                <a:cs typeface="Nunito Medium"/>
                <a:sym typeface="Nunito Medium"/>
              </a:rPr>
              <a:t>Kathir Ilakkiyan S M			200103125</a:t>
            </a:r>
            <a:endParaRPr>
              <a:latin typeface="Nunito Medium"/>
              <a:ea typeface="Nunito Medium"/>
              <a:cs typeface="Nunito Medium"/>
              <a:sym typeface="Nunito Medium"/>
            </a:endParaRPr>
          </a:p>
          <a:p>
            <a:pPr indent="0" lvl="0" marL="0" rtl="0" algn="l">
              <a:spcBef>
                <a:spcPts val="0"/>
              </a:spcBef>
              <a:spcAft>
                <a:spcPts val="0"/>
              </a:spcAft>
              <a:buNone/>
            </a:pPr>
            <a:r>
              <a:rPr lang="en">
                <a:latin typeface="Nunito Medium"/>
                <a:ea typeface="Nunito Medium"/>
                <a:cs typeface="Nunito Medium"/>
                <a:sym typeface="Nunito Medium"/>
              </a:rPr>
              <a:t>Nameet					200104065</a:t>
            </a:r>
            <a:endParaRPr>
              <a:latin typeface="Nunito Medium"/>
              <a:ea typeface="Nunito Medium"/>
              <a:cs typeface="Nunito Medium"/>
              <a:sym typeface="Nuni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22"/>
          <p:cNvPicPr preferRelativeResize="0"/>
          <p:nvPr/>
        </p:nvPicPr>
        <p:blipFill rotWithShape="1">
          <a:blip r:embed="rId3">
            <a:alphaModFix/>
          </a:blip>
          <a:srcRect b="14946" l="11542" r="26568" t="16078"/>
          <a:stretch/>
        </p:blipFill>
        <p:spPr>
          <a:xfrm>
            <a:off x="160675" y="163200"/>
            <a:ext cx="4322175" cy="4817100"/>
          </a:xfrm>
          <a:prstGeom prst="rect">
            <a:avLst/>
          </a:prstGeom>
          <a:noFill/>
          <a:ln>
            <a:noFill/>
          </a:ln>
        </p:spPr>
      </p:pic>
      <p:pic>
        <p:nvPicPr>
          <p:cNvPr id="338" name="Google Shape;338;p22"/>
          <p:cNvPicPr preferRelativeResize="0"/>
          <p:nvPr/>
        </p:nvPicPr>
        <p:blipFill>
          <a:blip r:embed="rId4">
            <a:alphaModFix/>
          </a:blip>
          <a:stretch>
            <a:fillRect/>
          </a:stretch>
        </p:blipFill>
        <p:spPr>
          <a:xfrm>
            <a:off x="4635250" y="472175"/>
            <a:ext cx="4356350" cy="41991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952500" y="145175"/>
            <a:ext cx="7030500" cy="4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Initial Interval: (0.5,π)</a:t>
            </a:r>
            <a:endParaRPr b="0" sz="2000"/>
          </a:p>
        </p:txBody>
      </p:sp>
      <p:graphicFrame>
        <p:nvGraphicFramePr>
          <p:cNvPr id="344" name="Google Shape;344;p23"/>
          <p:cNvGraphicFramePr/>
          <p:nvPr/>
        </p:nvGraphicFramePr>
        <p:xfrm>
          <a:off x="952500" y="675700"/>
          <a:ext cx="3000000" cy="3000000"/>
        </p:xfrm>
        <a:graphic>
          <a:graphicData uri="http://schemas.openxmlformats.org/drawingml/2006/table">
            <a:tbl>
              <a:tblPr>
                <a:noFill/>
                <a:tableStyleId>{5E16EF54-C2AC-4562-9D90-24285FC3EA5A}</a:tableStyleId>
              </a:tblPr>
              <a:tblGrid>
                <a:gridCol w="563850"/>
                <a:gridCol w="894625"/>
                <a:gridCol w="563825"/>
                <a:gridCol w="1022700"/>
                <a:gridCol w="542475"/>
                <a:gridCol w="830625"/>
                <a:gridCol w="723900"/>
                <a:gridCol w="745225"/>
                <a:gridCol w="851975"/>
                <a:gridCol w="499800"/>
              </a:tblGrid>
              <a:tr h="316500">
                <a:tc>
                  <a:txBody>
                    <a:bodyPr/>
                    <a:lstStyle/>
                    <a:p>
                      <a:pPr indent="0" lvl="0" marL="0" rtl="0" algn="ctr">
                        <a:spcBef>
                          <a:spcPts val="0"/>
                        </a:spcBef>
                        <a:spcAft>
                          <a:spcPts val="0"/>
                        </a:spcAft>
                        <a:buNone/>
                      </a:pPr>
                      <a:r>
                        <a:t/>
                      </a:r>
                      <a:endParaRPr sz="1000"/>
                    </a:p>
                  </a:txBody>
                  <a:tcPr marT="91425" marB="91425" marR="91425" marL="91425"/>
                </a:tc>
                <a:tc gridSpan="4">
                  <a:txBody>
                    <a:bodyPr/>
                    <a:lstStyle/>
                    <a:p>
                      <a:pPr indent="0" lvl="0" marL="0" rtl="0" algn="ctr">
                        <a:spcBef>
                          <a:spcPts val="0"/>
                        </a:spcBef>
                        <a:spcAft>
                          <a:spcPts val="0"/>
                        </a:spcAft>
                        <a:buNone/>
                      </a:pPr>
                      <a:r>
                        <a:rPr b="1" lang="en" sz="1200"/>
                        <a:t>Bounding Phase Method</a:t>
                      </a:r>
                      <a:endParaRPr b="1" sz="1200"/>
                    </a:p>
                  </a:txBody>
                  <a:tcPr marT="91425" marB="91425" marR="91425" marL="91425"/>
                </a:tc>
                <a:tc hMerge="1"/>
                <a:tc hMerge="1"/>
                <a:tc hMerge="1"/>
                <a:tc gridSpan="5">
                  <a:txBody>
                    <a:bodyPr/>
                    <a:lstStyle/>
                    <a:p>
                      <a:pPr indent="0" lvl="0" marL="0" rtl="0" algn="ctr">
                        <a:spcBef>
                          <a:spcPts val="0"/>
                        </a:spcBef>
                        <a:spcAft>
                          <a:spcPts val="0"/>
                        </a:spcAft>
                        <a:buNone/>
                      </a:pPr>
                      <a:r>
                        <a:rPr b="1" lang="en" sz="1200"/>
                        <a:t>Secant Method</a:t>
                      </a:r>
                      <a:endParaRPr b="1" sz="1200"/>
                    </a:p>
                  </a:txBody>
                  <a:tcPr marT="91425" marB="91425" marR="91425" marL="91425"/>
                </a:tc>
                <a:tc hMerge="1"/>
                <a:tc hMerge="1"/>
                <a:tc hMerge="1"/>
                <a:tc hMerge="1"/>
              </a:tr>
              <a:tr h="478850">
                <a:tc>
                  <a:txBody>
                    <a:bodyPr/>
                    <a:lstStyle/>
                    <a:p>
                      <a:pPr indent="0" lvl="0" marL="0" rtl="0" algn="ctr">
                        <a:spcBef>
                          <a:spcPts val="0"/>
                        </a:spcBef>
                        <a:spcAft>
                          <a:spcPts val="0"/>
                        </a:spcAft>
                        <a:buNone/>
                      </a:pPr>
                      <a:r>
                        <a:rPr lang="en" sz="1000"/>
                        <a:t>S.no.</a:t>
                      </a:r>
                      <a:endParaRPr sz="1000"/>
                    </a:p>
                  </a:txBody>
                  <a:tcPr marT="91425" marB="91425" marR="91425" marL="91425"/>
                </a:tc>
                <a:tc>
                  <a:txBody>
                    <a:bodyPr/>
                    <a:lstStyle/>
                    <a:p>
                      <a:pPr indent="0" lvl="0" marL="0" rtl="0" algn="ctr">
                        <a:spcBef>
                          <a:spcPts val="0"/>
                        </a:spcBef>
                        <a:spcAft>
                          <a:spcPts val="0"/>
                        </a:spcAft>
                        <a:buNone/>
                      </a:pPr>
                      <a:r>
                        <a:rPr lang="en" sz="1000"/>
                        <a:t>Initial guess</a:t>
                      </a:r>
                      <a:endParaRPr sz="1000"/>
                    </a:p>
                  </a:txBody>
                  <a:tcPr marT="91425" marB="91425" marR="91425" marL="91425"/>
                </a:tc>
                <a:tc>
                  <a:txBody>
                    <a:bodyPr/>
                    <a:lstStyle/>
                    <a:p>
                      <a:pPr indent="0" lvl="0" marL="0" rtl="0" algn="ctr">
                        <a:spcBef>
                          <a:spcPts val="0"/>
                        </a:spcBef>
                        <a:spcAft>
                          <a:spcPts val="0"/>
                        </a:spcAft>
                        <a:buNone/>
                      </a:pPr>
                      <a:r>
                        <a:rPr lang="en" sz="1000"/>
                        <a:t>delta</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Interval</a:t>
                      </a:r>
                      <a:endParaRPr sz="1000"/>
                    </a:p>
                  </a:txBody>
                  <a:tcPr marT="91425" marB="91425" marR="91425" marL="91425"/>
                </a:tc>
                <a:tc>
                  <a:txBody>
                    <a:bodyPr/>
                    <a:lstStyle/>
                    <a:p>
                      <a:pPr indent="0" lvl="0" marL="0" rtl="0" algn="ctr">
                        <a:spcBef>
                          <a:spcPts val="0"/>
                        </a:spcBef>
                        <a:spcAft>
                          <a:spcPts val="0"/>
                        </a:spcAft>
                        <a:buNone/>
                      </a:pPr>
                      <a:r>
                        <a:rPr lang="en" sz="1000"/>
                        <a:t>Iters</a:t>
                      </a:r>
                      <a:endParaRPr sz="1000"/>
                    </a:p>
                  </a:txBody>
                  <a:tcPr marT="91425" marB="91425" marR="91425" marL="91425"/>
                </a:tc>
                <a:tc>
                  <a:txBody>
                    <a:bodyPr/>
                    <a:lstStyle/>
                    <a:p>
                      <a:pPr indent="0" lvl="0" marL="0" rtl="0" algn="ctr">
                        <a:spcBef>
                          <a:spcPts val="0"/>
                        </a:spcBef>
                        <a:spcAft>
                          <a:spcPts val="0"/>
                        </a:spcAft>
                        <a:buNone/>
                      </a:pPr>
                      <a:r>
                        <a:rPr lang="en" sz="1000"/>
                        <a:t>Epsilon</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Max</a:t>
                      </a:r>
                      <a:endParaRPr sz="1000"/>
                    </a:p>
                    <a:p>
                      <a:pPr indent="0" lvl="0" marL="0" rtl="0" algn="ctr">
                        <a:spcBef>
                          <a:spcPts val="0"/>
                        </a:spcBef>
                        <a:spcAft>
                          <a:spcPts val="0"/>
                        </a:spcAft>
                        <a:buNone/>
                      </a:pPr>
                      <a:r>
                        <a:rPr lang="en" sz="1000"/>
                        <a:t>Iters</a:t>
                      </a:r>
                      <a:endParaRPr sz="1000"/>
                    </a:p>
                  </a:txBody>
                  <a:tcPr marT="91425" marB="91425" marR="91425" marL="91425"/>
                </a:tc>
                <a:tc>
                  <a:txBody>
                    <a:bodyPr/>
                    <a:lstStyle/>
                    <a:p>
                      <a:pPr indent="0" lvl="0" marL="0" rtl="0" algn="ctr">
                        <a:spcBef>
                          <a:spcPts val="0"/>
                        </a:spcBef>
                        <a:spcAft>
                          <a:spcPts val="0"/>
                        </a:spcAft>
                        <a:buNone/>
                      </a:pPr>
                      <a:r>
                        <a:rPr lang="en" sz="1000"/>
                        <a:t>Max x</a:t>
                      </a:r>
                      <a:endParaRPr sz="1000"/>
                    </a:p>
                  </a:txBody>
                  <a:tcPr marT="91425" marB="91425" marR="91425" marL="91425"/>
                </a:tc>
                <a:tc>
                  <a:txBody>
                    <a:bodyPr/>
                    <a:lstStyle/>
                    <a:p>
                      <a:pPr indent="0" lvl="0" marL="0" rtl="0" algn="ctr">
                        <a:spcBef>
                          <a:spcPts val="0"/>
                        </a:spcBef>
                        <a:spcAft>
                          <a:spcPts val="0"/>
                        </a:spcAft>
                        <a:buNone/>
                      </a:pPr>
                      <a:r>
                        <a:rPr lang="en" sz="1000"/>
                        <a:t>Max val</a:t>
                      </a:r>
                      <a:endParaRPr sz="1000"/>
                    </a:p>
                  </a:txBody>
                  <a:tcPr marT="91425" marB="91425" marR="91425" marL="91425"/>
                </a:tc>
                <a:tc>
                  <a:txBody>
                    <a:bodyPr/>
                    <a:lstStyle/>
                    <a:p>
                      <a:pPr indent="0" lvl="0" marL="0" rtl="0" algn="ctr">
                        <a:spcBef>
                          <a:spcPts val="0"/>
                        </a:spcBef>
                        <a:spcAft>
                          <a:spcPts val="0"/>
                        </a:spcAft>
                        <a:buNone/>
                      </a:pPr>
                      <a:r>
                        <a:rPr lang="en" sz="1000"/>
                        <a:t>Iters</a:t>
                      </a:r>
                      <a:endParaRPr sz="1000"/>
                    </a:p>
                  </a:txBody>
                  <a:tcPr marT="91425" marB="91425" marR="91425" marL="91425"/>
                </a:tc>
              </a:tr>
              <a:tr h="341100">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1.5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(1.860,2.340)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2.028755</a:t>
                      </a:r>
                      <a:endParaRPr sz="1000"/>
                    </a:p>
                  </a:txBody>
                  <a:tcPr marT="91425" marB="91425" marR="91425" marL="91425"/>
                </a:tc>
                <a:tc>
                  <a:txBody>
                    <a:bodyPr/>
                    <a:lstStyle/>
                    <a:p>
                      <a:pPr indent="0" lvl="0" marL="0" rtl="0" algn="ctr">
                        <a:spcBef>
                          <a:spcPts val="0"/>
                        </a:spcBef>
                        <a:spcAft>
                          <a:spcPts val="0"/>
                        </a:spcAft>
                        <a:buNone/>
                      </a:pPr>
                      <a:r>
                        <a:rPr lang="en" sz="1000"/>
                        <a:t>7.278823</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2</a:t>
                      </a:r>
                      <a:endParaRPr sz="1000"/>
                    </a:p>
                  </a:txBody>
                  <a:tcPr marT="91425" marB="91425" marR="91425" marL="91425"/>
                </a:tc>
                <a:tc>
                  <a:txBody>
                    <a:bodyPr/>
                    <a:lstStyle/>
                    <a:p>
                      <a:pPr indent="0" lvl="0" marL="0" rtl="0" algn="ctr">
                        <a:spcBef>
                          <a:spcPts val="0"/>
                        </a:spcBef>
                        <a:spcAft>
                          <a:spcPts val="0"/>
                        </a:spcAft>
                        <a:buNone/>
                      </a:pPr>
                      <a:r>
                        <a:rPr lang="en" sz="1000"/>
                        <a:t>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(1.50,2.30)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2.028751</a:t>
                      </a:r>
                      <a:endParaRPr sz="1000"/>
                    </a:p>
                  </a:txBody>
                  <a:tcPr marT="91425" marB="91425" marR="91425" marL="91425"/>
                </a:tc>
                <a:tc>
                  <a:txBody>
                    <a:bodyPr/>
                    <a:lstStyle/>
                    <a:p>
                      <a:pPr indent="0" lvl="0" marL="0" rtl="0" algn="ctr">
                        <a:spcBef>
                          <a:spcPts val="0"/>
                        </a:spcBef>
                        <a:spcAft>
                          <a:spcPts val="0"/>
                        </a:spcAft>
                        <a:buNone/>
                      </a:pPr>
                      <a:r>
                        <a:rPr lang="en" sz="1000"/>
                        <a:t>7.278823</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3</a:t>
                      </a:r>
                      <a:endParaRPr sz="1000"/>
                    </a:p>
                  </a:txBody>
                  <a:tcPr marT="91425" marB="91425" marR="91425" marL="91425"/>
                </a:tc>
                <a:tc>
                  <a:txBody>
                    <a:bodyPr/>
                    <a:lstStyle/>
                    <a:p>
                      <a:pPr indent="0" lvl="0" marL="0" rtl="0" algn="ctr">
                        <a:spcBef>
                          <a:spcPts val="0"/>
                        </a:spcBef>
                        <a:spcAft>
                          <a:spcPts val="0"/>
                        </a:spcAft>
                        <a:buNone/>
                      </a:pPr>
                      <a:r>
                        <a:rPr lang="en" sz="1000"/>
                        <a:t>2.5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(2.750,2.15)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2.028758</a:t>
                      </a:r>
                      <a:endParaRPr sz="1000"/>
                    </a:p>
                  </a:txBody>
                  <a:tcPr marT="91425" marB="91425" marR="91425" marL="91425"/>
                </a:tc>
                <a:tc>
                  <a:txBody>
                    <a:bodyPr/>
                    <a:lstStyle/>
                    <a:p>
                      <a:pPr indent="0" lvl="0" marL="0" rtl="0" algn="ctr">
                        <a:spcBef>
                          <a:spcPts val="0"/>
                        </a:spcBef>
                        <a:spcAft>
                          <a:spcPts val="0"/>
                        </a:spcAft>
                        <a:buNone/>
                      </a:pPr>
                      <a:r>
                        <a:rPr lang="en" sz="1000"/>
                        <a:t>7.278823</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r h="341100">
                <a:tc>
                  <a:txBody>
                    <a:bodyPr/>
                    <a:lstStyle/>
                    <a:p>
                      <a:pPr indent="0" lvl="0" marL="0" rtl="0" algn="ctr">
                        <a:spcBef>
                          <a:spcPts val="0"/>
                        </a:spcBef>
                        <a:spcAft>
                          <a:spcPts val="0"/>
                        </a:spcAft>
                        <a:buNone/>
                      </a:pPr>
                      <a:r>
                        <a:rPr lang="en" sz="1000"/>
                        <a:t>4</a:t>
                      </a:r>
                      <a:endParaRPr sz="1000"/>
                    </a:p>
                  </a:txBody>
                  <a:tcPr marT="91425" marB="91425" marR="91425" marL="91425"/>
                </a:tc>
                <a:tc>
                  <a:txBody>
                    <a:bodyPr/>
                    <a:lstStyle/>
                    <a:p>
                      <a:pPr indent="0" lvl="0" marL="0" rtl="0" algn="ctr">
                        <a:spcBef>
                          <a:spcPts val="0"/>
                        </a:spcBef>
                        <a:spcAft>
                          <a:spcPts val="0"/>
                        </a:spcAft>
                        <a:buNone/>
                      </a:pPr>
                      <a:r>
                        <a:rPr lang="en" sz="1000"/>
                        <a:t>0.8</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(1.43,2.07)</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7</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2.028754</a:t>
                      </a:r>
                      <a:endParaRPr sz="1000"/>
                    </a:p>
                  </a:txBody>
                  <a:tcPr marT="91425" marB="91425" marR="91425" marL="91425"/>
                </a:tc>
                <a:tc>
                  <a:txBody>
                    <a:bodyPr/>
                    <a:lstStyle/>
                    <a:p>
                      <a:pPr indent="0" lvl="0" marL="0" rtl="0" algn="ctr">
                        <a:spcBef>
                          <a:spcPts val="0"/>
                        </a:spcBef>
                        <a:spcAft>
                          <a:spcPts val="0"/>
                        </a:spcAft>
                        <a:buNone/>
                      </a:pPr>
                      <a:r>
                        <a:rPr lang="en" sz="1000"/>
                        <a:t>7.278823</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r h="341100">
                <a:tc>
                  <a:txBody>
                    <a:bodyPr/>
                    <a:lstStyle/>
                    <a:p>
                      <a:pPr indent="0" lvl="0" marL="0" rtl="0" algn="ctr">
                        <a:spcBef>
                          <a:spcPts val="0"/>
                        </a:spcBef>
                        <a:spcAft>
                          <a:spcPts val="0"/>
                        </a:spcAft>
                        <a:buNone/>
                      </a:pPr>
                      <a:r>
                        <a:rPr lang="en" sz="1000"/>
                        <a:t>5</a:t>
                      </a:r>
                      <a:endParaRPr sz="1000"/>
                    </a:p>
                  </a:txBody>
                  <a:tcPr marT="91425" marB="91425" marR="91425" marL="91425"/>
                </a:tc>
                <a:tc>
                  <a:txBody>
                    <a:bodyPr/>
                    <a:lstStyle/>
                    <a:p>
                      <a:pPr indent="0" lvl="0" marL="0" rtl="0" algn="ctr">
                        <a:spcBef>
                          <a:spcPts val="0"/>
                        </a:spcBef>
                        <a:spcAft>
                          <a:spcPts val="0"/>
                        </a:spcAft>
                        <a:buNone/>
                      </a:pPr>
                      <a:r>
                        <a:rPr lang="en" sz="1000"/>
                        <a:t>1</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(1.62,2.26)</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2.028753</a:t>
                      </a:r>
                      <a:endParaRPr sz="1000"/>
                    </a:p>
                  </a:txBody>
                  <a:tcPr marT="91425" marB="91425" marR="91425" marL="91425"/>
                </a:tc>
                <a:tc>
                  <a:txBody>
                    <a:bodyPr/>
                    <a:lstStyle/>
                    <a:p>
                      <a:pPr indent="0" lvl="0" marL="0" rtl="0" algn="ctr">
                        <a:spcBef>
                          <a:spcPts val="0"/>
                        </a:spcBef>
                        <a:spcAft>
                          <a:spcPts val="0"/>
                        </a:spcAft>
                        <a:buNone/>
                      </a:pPr>
                      <a:r>
                        <a:rPr lang="en" sz="1000"/>
                        <a:t>7.278823</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6</a:t>
                      </a:r>
                      <a:endParaRPr sz="1000"/>
                    </a:p>
                  </a:txBody>
                  <a:tcPr marT="91425" marB="91425" marR="91425" marL="91425"/>
                </a:tc>
                <a:tc>
                  <a:txBody>
                    <a:bodyPr/>
                    <a:lstStyle/>
                    <a:p>
                      <a:pPr indent="0" lvl="0" marL="0" rtl="0" algn="ctr">
                        <a:spcBef>
                          <a:spcPts val="0"/>
                        </a:spcBef>
                        <a:spcAft>
                          <a:spcPts val="0"/>
                        </a:spcAft>
                        <a:buNone/>
                      </a:pPr>
                      <a:r>
                        <a:rPr lang="en" sz="1000"/>
                        <a:t>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(0.50,π)</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2.028681</a:t>
                      </a:r>
                      <a:endParaRPr sz="1000"/>
                    </a:p>
                  </a:txBody>
                  <a:tcPr marT="91425" marB="91425" marR="91425" marL="91425"/>
                </a:tc>
                <a:tc>
                  <a:txBody>
                    <a:bodyPr/>
                    <a:lstStyle/>
                    <a:p>
                      <a:pPr indent="0" lvl="0" marL="0" rtl="0" algn="ctr">
                        <a:spcBef>
                          <a:spcPts val="0"/>
                        </a:spcBef>
                        <a:spcAft>
                          <a:spcPts val="0"/>
                        </a:spcAft>
                        <a:buNone/>
                      </a:pPr>
                      <a:r>
                        <a:rPr lang="en" sz="1000"/>
                        <a:t>7.278823</a:t>
                      </a:r>
                      <a:endParaRPr sz="1000"/>
                    </a:p>
                  </a:txBody>
                  <a:tcPr marT="91425" marB="91425" marR="91425" marL="91425"/>
                </a:tc>
                <a:tc>
                  <a:txBody>
                    <a:bodyPr/>
                    <a:lstStyle/>
                    <a:p>
                      <a:pPr indent="0" lvl="0" marL="0" rtl="0" algn="ctr">
                        <a:spcBef>
                          <a:spcPts val="0"/>
                        </a:spcBef>
                        <a:spcAft>
                          <a:spcPts val="0"/>
                        </a:spcAft>
                        <a:buNone/>
                      </a:pPr>
                      <a:r>
                        <a:rPr lang="en" sz="1000"/>
                        <a:t>8</a:t>
                      </a:r>
                      <a:endParaRPr sz="1000"/>
                    </a:p>
                  </a:txBody>
                  <a:tcPr marT="91425" marB="91425" marR="91425" marL="91425"/>
                </a:tc>
              </a:tr>
              <a:tr h="341100">
                <a:tc>
                  <a:txBody>
                    <a:bodyPr/>
                    <a:lstStyle/>
                    <a:p>
                      <a:pPr indent="0" lvl="0" marL="0" rtl="0" algn="ctr">
                        <a:spcBef>
                          <a:spcPts val="0"/>
                        </a:spcBef>
                        <a:spcAft>
                          <a:spcPts val="0"/>
                        </a:spcAft>
                        <a:buNone/>
                      </a:pPr>
                      <a:r>
                        <a:rPr lang="en" sz="1000"/>
                        <a:t>7</a:t>
                      </a:r>
                      <a:endParaRPr sz="1000"/>
                    </a:p>
                  </a:txBody>
                  <a:tcPr marT="91425" marB="91425" marR="91425" marL="91425"/>
                </a:tc>
                <a:tc>
                  <a:txBody>
                    <a:bodyPr/>
                    <a:lstStyle/>
                    <a:p>
                      <a:pPr indent="0" lvl="0" marL="0" rtl="0" algn="ctr">
                        <a:spcBef>
                          <a:spcPts val="0"/>
                        </a:spcBef>
                        <a:spcAft>
                          <a:spcPts val="0"/>
                        </a:spcAft>
                        <a:buNone/>
                      </a:pPr>
                      <a:r>
                        <a:rPr lang="en" sz="1000"/>
                        <a:t>0.52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(1.543,2.567)</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11</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2.028746</a:t>
                      </a:r>
                      <a:endParaRPr sz="1000"/>
                    </a:p>
                  </a:txBody>
                  <a:tcPr marT="91425" marB="91425" marR="91425" marL="91425"/>
                </a:tc>
                <a:tc>
                  <a:txBody>
                    <a:bodyPr/>
                    <a:lstStyle/>
                    <a:p>
                      <a:pPr indent="0" lvl="0" marL="0" rtl="0" algn="ctr">
                        <a:spcBef>
                          <a:spcPts val="0"/>
                        </a:spcBef>
                        <a:spcAft>
                          <a:spcPts val="0"/>
                        </a:spcAft>
                        <a:buNone/>
                      </a:pPr>
                      <a:r>
                        <a:rPr lang="en" sz="1000"/>
                        <a:t>7.278823</a:t>
                      </a:r>
                      <a:endParaRPr sz="1000"/>
                    </a:p>
                  </a:txBody>
                  <a:tcPr marT="91425" marB="91425" marR="91425" marL="91425"/>
                </a:tc>
                <a:tc>
                  <a:txBody>
                    <a:bodyPr/>
                    <a:lstStyle/>
                    <a:p>
                      <a:pPr indent="0" lvl="0" marL="0" rtl="0" algn="ctr">
                        <a:spcBef>
                          <a:spcPts val="0"/>
                        </a:spcBef>
                        <a:spcAft>
                          <a:spcPts val="0"/>
                        </a:spcAft>
                        <a:buNone/>
                      </a:pPr>
                      <a:r>
                        <a:rPr lang="en" sz="1000"/>
                        <a:t>6</a:t>
                      </a:r>
                      <a:endParaRPr sz="1000"/>
                    </a:p>
                  </a:txBody>
                  <a:tcPr marT="91425" marB="91425" marR="91425" marL="91425"/>
                </a:tc>
              </a:tr>
              <a:tr h="341100">
                <a:tc>
                  <a:txBody>
                    <a:bodyPr/>
                    <a:lstStyle/>
                    <a:p>
                      <a:pPr indent="0" lvl="0" marL="0" rtl="0" algn="ctr">
                        <a:spcBef>
                          <a:spcPts val="0"/>
                        </a:spcBef>
                        <a:spcAft>
                          <a:spcPts val="0"/>
                        </a:spcAft>
                        <a:buNone/>
                      </a:pPr>
                      <a:r>
                        <a:rPr lang="en" sz="1000"/>
                        <a:t>8</a:t>
                      </a:r>
                      <a:endParaRPr sz="1000"/>
                    </a:p>
                  </a:txBody>
                  <a:tcPr marT="91425" marB="91425" marR="91425" marL="91425"/>
                </a:tc>
                <a:tc>
                  <a:txBody>
                    <a:bodyPr/>
                    <a:lstStyle/>
                    <a:p>
                      <a:pPr indent="0" lvl="0" marL="0" rtl="0" algn="ctr">
                        <a:spcBef>
                          <a:spcPts val="0"/>
                        </a:spcBef>
                        <a:spcAft>
                          <a:spcPts val="0"/>
                        </a:spcAft>
                        <a:buNone/>
                      </a:pPr>
                      <a:r>
                        <a:rPr lang="en" sz="1000"/>
                        <a:t>1.47</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0.09</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(1.74,2.10)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2.028756</a:t>
                      </a:r>
                      <a:endParaRPr sz="1000"/>
                    </a:p>
                  </a:txBody>
                  <a:tcPr marT="91425" marB="91425" marR="91425" marL="91425"/>
                </a:tc>
                <a:tc>
                  <a:txBody>
                    <a:bodyPr/>
                    <a:lstStyle/>
                    <a:p>
                      <a:pPr indent="0" lvl="0" marL="0" rtl="0" algn="ctr">
                        <a:spcBef>
                          <a:spcPts val="0"/>
                        </a:spcBef>
                        <a:spcAft>
                          <a:spcPts val="0"/>
                        </a:spcAft>
                        <a:buNone/>
                      </a:pPr>
                      <a:r>
                        <a:rPr lang="en" sz="1000"/>
                        <a:t>7.278823</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9</a:t>
                      </a:r>
                      <a:endParaRPr sz="1000"/>
                    </a:p>
                  </a:txBody>
                  <a:tcPr marT="91425" marB="91425" marR="91425" marL="91425"/>
                </a:tc>
                <a:tc>
                  <a:txBody>
                    <a:bodyPr/>
                    <a:lstStyle/>
                    <a:p>
                      <a:pPr indent="0" lvl="0" marL="0" rtl="0" algn="ctr">
                        <a:spcBef>
                          <a:spcPts val="0"/>
                        </a:spcBef>
                        <a:spcAft>
                          <a:spcPts val="0"/>
                        </a:spcAft>
                        <a:buNone/>
                      </a:pPr>
                      <a:r>
                        <a:rPr lang="en" sz="1000"/>
                        <a:t>1.3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(1.935,2.575)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8</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2.028753</a:t>
                      </a:r>
                      <a:endParaRPr sz="1000"/>
                    </a:p>
                  </a:txBody>
                  <a:tcPr marT="91425" marB="91425" marR="91425" marL="91425"/>
                </a:tc>
                <a:tc>
                  <a:txBody>
                    <a:bodyPr/>
                    <a:lstStyle/>
                    <a:p>
                      <a:pPr indent="0" lvl="0" marL="0" rtl="0" algn="ctr">
                        <a:spcBef>
                          <a:spcPts val="0"/>
                        </a:spcBef>
                        <a:spcAft>
                          <a:spcPts val="0"/>
                        </a:spcAft>
                        <a:buNone/>
                      </a:pPr>
                      <a:r>
                        <a:rPr lang="en" sz="1000"/>
                        <a:t>7.278823</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10</a:t>
                      </a:r>
                      <a:endParaRPr sz="1000"/>
                    </a:p>
                  </a:txBody>
                  <a:tcPr marT="91425" marB="91425" marR="91425" marL="91425"/>
                </a:tc>
                <a:tc>
                  <a:txBody>
                    <a:bodyPr/>
                    <a:lstStyle/>
                    <a:p>
                      <a:pPr indent="0" lvl="0" marL="0" rtl="0" algn="ctr">
                        <a:spcBef>
                          <a:spcPts val="0"/>
                        </a:spcBef>
                        <a:spcAft>
                          <a:spcPts val="0"/>
                        </a:spcAft>
                        <a:buNone/>
                      </a:pPr>
                      <a:r>
                        <a:rPr lang="en" sz="1000"/>
                        <a:t>1.95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(2.006,2.070)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2.028754</a:t>
                      </a:r>
                      <a:endParaRPr sz="1000"/>
                    </a:p>
                  </a:txBody>
                  <a:tcPr marT="91425" marB="91425" marR="91425" marL="91425"/>
                </a:tc>
                <a:tc>
                  <a:txBody>
                    <a:bodyPr/>
                    <a:lstStyle/>
                    <a:p>
                      <a:pPr indent="0" lvl="0" marL="0" rtl="0" algn="ctr">
                        <a:spcBef>
                          <a:spcPts val="0"/>
                        </a:spcBef>
                        <a:spcAft>
                          <a:spcPts val="0"/>
                        </a:spcAft>
                        <a:buNone/>
                      </a:pPr>
                      <a:r>
                        <a:rPr lang="en" sz="1000"/>
                        <a:t>7.278823</a:t>
                      </a:r>
                      <a:endParaRPr sz="1000"/>
                    </a:p>
                  </a:txBody>
                  <a:tcPr marT="91425" marB="91425" marR="91425" marL="91425"/>
                </a:tc>
                <a:tc>
                  <a:txBody>
                    <a:bodyPr/>
                    <a:lstStyle/>
                    <a:p>
                      <a:pPr indent="0" lvl="0" marL="0" rtl="0" algn="ctr">
                        <a:spcBef>
                          <a:spcPts val="0"/>
                        </a:spcBef>
                        <a:spcAft>
                          <a:spcPts val="0"/>
                        </a:spcAft>
                        <a:buNone/>
                      </a:pPr>
                      <a:r>
                        <a:rPr lang="en" sz="1000"/>
                        <a:t>3</a:t>
                      </a:r>
                      <a:endParaRPr sz="10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idx="1" type="body"/>
          </p:nvPr>
        </p:nvSpPr>
        <p:spPr>
          <a:xfrm>
            <a:off x="400850" y="713250"/>
            <a:ext cx="7030500" cy="376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Bounding phase method Iterations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Secant method Iterations, Epsilon = 0.001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50" name="Google Shape;350;p24"/>
          <p:cNvPicPr preferRelativeResize="0"/>
          <p:nvPr/>
        </p:nvPicPr>
        <p:blipFill>
          <a:blip r:embed="rId3">
            <a:alphaModFix/>
          </a:blip>
          <a:stretch>
            <a:fillRect/>
          </a:stretch>
        </p:blipFill>
        <p:spPr>
          <a:xfrm>
            <a:off x="480850" y="160800"/>
            <a:ext cx="4610100" cy="552450"/>
          </a:xfrm>
          <a:prstGeom prst="rect">
            <a:avLst/>
          </a:prstGeom>
          <a:noFill/>
          <a:ln>
            <a:noFill/>
          </a:ln>
        </p:spPr>
      </p:pic>
      <p:graphicFrame>
        <p:nvGraphicFramePr>
          <p:cNvPr id="351" name="Google Shape;351;p24"/>
          <p:cNvGraphicFramePr/>
          <p:nvPr/>
        </p:nvGraphicFramePr>
        <p:xfrm>
          <a:off x="2089350" y="1047750"/>
          <a:ext cx="3000000" cy="3000000"/>
        </p:xfrm>
        <a:graphic>
          <a:graphicData uri="http://schemas.openxmlformats.org/drawingml/2006/table">
            <a:tbl>
              <a:tblPr>
                <a:noFill/>
                <a:tableStyleId>{5E16EF54-C2AC-4562-9D90-24285FC3EA5A}</a:tableStyleId>
              </a:tblPr>
              <a:tblGrid>
                <a:gridCol w="520700"/>
                <a:gridCol w="638100"/>
                <a:gridCol w="584750"/>
                <a:gridCol w="499375"/>
                <a:gridCol w="584725"/>
                <a:gridCol w="627425"/>
                <a:gridCol w="659425"/>
                <a:gridCol w="616775"/>
              </a:tblGrid>
              <a:tr h="381000">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Delta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b</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0.1200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0.864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0.984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10.577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9.029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0.864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0.984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0.1200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0.984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1.224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9.751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7.639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0.984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1.224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0.1200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1.224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1.704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8.423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12.190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1.224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1.704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graphicFrame>
        <p:nvGraphicFramePr>
          <p:cNvPr id="352" name="Google Shape;352;p24"/>
          <p:cNvGraphicFramePr/>
          <p:nvPr/>
        </p:nvGraphicFramePr>
        <p:xfrm>
          <a:off x="2304250" y="2830050"/>
          <a:ext cx="3000000" cy="3000000"/>
        </p:xfrm>
        <a:graphic>
          <a:graphicData uri="http://schemas.openxmlformats.org/drawingml/2006/table">
            <a:tbl>
              <a:tblPr>
                <a:noFill/>
                <a:tableStyleId>{5E16EF54-C2AC-4562-9D90-24285FC3EA5A}</a:tableStyleId>
              </a:tblPr>
              <a:tblGrid>
                <a:gridCol w="544875"/>
                <a:gridCol w="758325"/>
                <a:gridCol w="704950"/>
                <a:gridCol w="680800"/>
                <a:gridCol w="793150"/>
                <a:gridCol w="789775"/>
              </a:tblGrid>
              <a:tr h="381000">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z</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1.224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1.704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1.552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4.515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-2.094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1.704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1.552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1.587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-2.094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0.618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1.552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1.587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1.591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0.618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0.068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1.587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1.591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1.591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0.068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1.591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1.591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1.591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5"/>
          <p:cNvPicPr preferRelativeResize="0"/>
          <p:nvPr/>
        </p:nvPicPr>
        <p:blipFill rotWithShape="1">
          <a:blip r:embed="rId3">
            <a:alphaModFix/>
          </a:blip>
          <a:srcRect b="19435" l="5920" r="40740" t="23636"/>
          <a:stretch/>
        </p:blipFill>
        <p:spPr>
          <a:xfrm>
            <a:off x="150875" y="302738"/>
            <a:ext cx="4251950" cy="4538025"/>
          </a:xfrm>
          <a:prstGeom prst="rect">
            <a:avLst/>
          </a:prstGeom>
          <a:noFill/>
          <a:ln>
            <a:noFill/>
          </a:ln>
        </p:spPr>
      </p:pic>
      <p:pic>
        <p:nvPicPr>
          <p:cNvPr id="358" name="Google Shape;358;p25"/>
          <p:cNvPicPr preferRelativeResize="0"/>
          <p:nvPr/>
        </p:nvPicPr>
        <p:blipFill>
          <a:blip r:embed="rId4">
            <a:alphaModFix/>
          </a:blip>
          <a:stretch>
            <a:fillRect/>
          </a:stretch>
        </p:blipFill>
        <p:spPr>
          <a:xfrm>
            <a:off x="4448550" y="761338"/>
            <a:ext cx="4605549" cy="36208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952500" y="68975"/>
            <a:ext cx="7030500" cy="4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Initial Interval: (-2,3)</a:t>
            </a:r>
            <a:endParaRPr b="0" sz="2000"/>
          </a:p>
        </p:txBody>
      </p:sp>
      <p:graphicFrame>
        <p:nvGraphicFramePr>
          <p:cNvPr id="364" name="Google Shape;364;p26"/>
          <p:cNvGraphicFramePr/>
          <p:nvPr/>
        </p:nvGraphicFramePr>
        <p:xfrm>
          <a:off x="952500" y="610900"/>
          <a:ext cx="3000000" cy="3000000"/>
        </p:xfrm>
        <a:graphic>
          <a:graphicData uri="http://schemas.openxmlformats.org/drawingml/2006/table">
            <a:tbl>
              <a:tblPr>
                <a:noFill/>
                <a:tableStyleId>{5E16EF54-C2AC-4562-9D90-24285FC3EA5A}</a:tableStyleId>
              </a:tblPr>
              <a:tblGrid>
                <a:gridCol w="563850"/>
                <a:gridCol w="905300"/>
                <a:gridCol w="574500"/>
                <a:gridCol w="1001350"/>
                <a:gridCol w="542475"/>
                <a:gridCol w="830625"/>
                <a:gridCol w="723900"/>
                <a:gridCol w="745225"/>
                <a:gridCol w="830650"/>
                <a:gridCol w="521125"/>
              </a:tblGrid>
              <a:tr h="316500">
                <a:tc>
                  <a:txBody>
                    <a:bodyPr/>
                    <a:lstStyle/>
                    <a:p>
                      <a:pPr indent="0" lvl="0" marL="0" rtl="0" algn="ctr">
                        <a:spcBef>
                          <a:spcPts val="0"/>
                        </a:spcBef>
                        <a:spcAft>
                          <a:spcPts val="0"/>
                        </a:spcAft>
                        <a:buNone/>
                      </a:pPr>
                      <a:r>
                        <a:t/>
                      </a:r>
                      <a:endParaRPr sz="1000"/>
                    </a:p>
                  </a:txBody>
                  <a:tcPr marT="91425" marB="91425" marR="91425" marL="91425"/>
                </a:tc>
                <a:tc gridSpan="4">
                  <a:txBody>
                    <a:bodyPr/>
                    <a:lstStyle/>
                    <a:p>
                      <a:pPr indent="0" lvl="0" marL="0" rtl="0" algn="ctr">
                        <a:spcBef>
                          <a:spcPts val="0"/>
                        </a:spcBef>
                        <a:spcAft>
                          <a:spcPts val="0"/>
                        </a:spcAft>
                        <a:buNone/>
                      </a:pPr>
                      <a:r>
                        <a:rPr b="1" lang="en" sz="1200"/>
                        <a:t>Bounding Phase Method</a:t>
                      </a:r>
                      <a:endParaRPr b="1" sz="1200"/>
                    </a:p>
                  </a:txBody>
                  <a:tcPr marT="91425" marB="91425" marR="91425" marL="91425"/>
                </a:tc>
                <a:tc hMerge="1"/>
                <a:tc hMerge="1"/>
                <a:tc hMerge="1"/>
                <a:tc gridSpan="5">
                  <a:txBody>
                    <a:bodyPr/>
                    <a:lstStyle/>
                    <a:p>
                      <a:pPr indent="0" lvl="0" marL="0" rtl="0" algn="ctr">
                        <a:spcBef>
                          <a:spcPts val="0"/>
                        </a:spcBef>
                        <a:spcAft>
                          <a:spcPts val="0"/>
                        </a:spcAft>
                        <a:buNone/>
                      </a:pPr>
                      <a:r>
                        <a:rPr b="1" lang="en" sz="1200"/>
                        <a:t>Secant Method</a:t>
                      </a:r>
                      <a:endParaRPr b="1" sz="1200"/>
                    </a:p>
                  </a:txBody>
                  <a:tcPr marT="91425" marB="91425" marR="91425" marL="91425"/>
                </a:tc>
                <a:tc hMerge="1"/>
                <a:tc hMerge="1"/>
                <a:tc hMerge="1"/>
                <a:tc hMerge="1"/>
              </a:tr>
              <a:tr h="478850">
                <a:tc>
                  <a:txBody>
                    <a:bodyPr/>
                    <a:lstStyle/>
                    <a:p>
                      <a:pPr indent="0" lvl="0" marL="0" rtl="0" algn="ctr">
                        <a:spcBef>
                          <a:spcPts val="0"/>
                        </a:spcBef>
                        <a:spcAft>
                          <a:spcPts val="0"/>
                        </a:spcAft>
                        <a:buNone/>
                      </a:pPr>
                      <a:r>
                        <a:rPr lang="en" sz="1000"/>
                        <a:t>S.no.</a:t>
                      </a:r>
                      <a:endParaRPr sz="1000"/>
                    </a:p>
                  </a:txBody>
                  <a:tcPr marT="91425" marB="91425" marR="91425" marL="91425"/>
                </a:tc>
                <a:tc>
                  <a:txBody>
                    <a:bodyPr/>
                    <a:lstStyle/>
                    <a:p>
                      <a:pPr indent="0" lvl="0" marL="0" rtl="0" algn="ctr">
                        <a:spcBef>
                          <a:spcPts val="0"/>
                        </a:spcBef>
                        <a:spcAft>
                          <a:spcPts val="0"/>
                        </a:spcAft>
                        <a:buNone/>
                      </a:pPr>
                      <a:r>
                        <a:rPr lang="en" sz="1000"/>
                        <a:t>Initial guess</a:t>
                      </a:r>
                      <a:endParaRPr sz="1000"/>
                    </a:p>
                  </a:txBody>
                  <a:tcPr marT="91425" marB="91425" marR="91425" marL="91425"/>
                </a:tc>
                <a:tc>
                  <a:txBody>
                    <a:bodyPr/>
                    <a:lstStyle/>
                    <a:p>
                      <a:pPr indent="0" lvl="0" marL="0" rtl="0" algn="ctr">
                        <a:spcBef>
                          <a:spcPts val="0"/>
                        </a:spcBef>
                        <a:spcAft>
                          <a:spcPts val="0"/>
                        </a:spcAft>
                        <a:buNone/>
                      </a:pPr>
                      <a:r>
                        <a:rPr lang="en" sz="1000"/>
                        <a:t>delta</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Interval</a:t>
                      </a:r>
                      <a:endParaRPr sz="1000"/>
                    </a:p>
                  </a:txBody>
                  <a:tcPr marT="91425" marB="91425" marR="91425" marL="91425"/>
                </a:tc>
                <a:tc>
                  <a:txBody>
                    <a:bodyPr/>
                    <a:lstStyle/>
                    <a:p>
                      <a:pPr indent="0" lvl="0" marL="0" rtl="0" algn="ctr">
                        <a:spcBef>
                          <a:spcPts val="0"/>
                        </a:spcBef>
                        <a:spcAft>
                          <a:spcPts val="0"/>
                        </a:spcAft>
                        <a:buNone/>
                      </a:pPr>
                      <a:r>
                        <a:rPr lang="en" sz="1000"/>
                        <a:t>Iters</a:t>
                      </a:r>
                      <a:endParaRPr sz="1000"/>
                    </a:p>
                  </a:txBody>
                  <a:tcPr marT="91425" marB="91425" marR="91425" marL="91425"/>
                </a:tc>
                <a:tc>
                  <a:txBody>
                    <a:bodyPr/>
                    <a:lstStyle/>
                    <a:p>
                      <a:pPr indent="0" lvl="0" marL="0" rtl="0" algn="ctr">
                        <a:spcBef>
                          <a:spcPts val="0"/>
                        </a:spcBef>
                        <a:spcAft>
                          <a:spcPts val="0"/>
                        </a:spcAft>
                        <a:buNone/>
                      </a:pPr>
                      <a:r>
                        <a:rPr lang="en" sz="1000"/>
                        <a:t>Epsilon</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Max</a:t>
                      </a:r>
                      <a:endParaRPr sz="1000"/>
                    </a:p>
                    <a:p>
                      <a:pPr indent="0" lvl="0" marL="0" rtl="0" algn="ctr">
                        <a:spcBef>
                          <a:spcPts val="0"/>
                        </a:spcBef>
                        <a:spcAft>
                          <a:spcPts val="0"/>
                        </a:spcAft>
                        <a:buNone/>
                      </a:pPr>
                      <a:r>
                        <a:rPr lang="en" sz="1000"/>
                        <a:t>Iters</a:t>
                      </a:r>
                      <a:endParaRPr sz="1000"/>
                    </a:p>
                  </a:txBody>
                  <a:tcPr marT="91425" marB="91425" marR="91425" marL="91425"/>
                </a:tc>
                <a:tc>
                  <a:txBody>
                    <a:bodyPr/>
                    <a:lstStyle/>
                    <a:p>
                      <a:pPr indent="0" lvl="0" marL="0" rtl="0" algn="ctr">
                        <a:spcBef>
                          <a:spcPts val="0"/>
                        </a:spcBef>
                        <a:spcAft>
                          <a:spcPts val="0"/>
                        </a:spcAft>
                        <a:buNone/>
                      </a:pPr>
                      <a:r>
                        <a:rPr lang="en" sz="1000"/>
                        <a:t>Min x</a:t>
                      </a:r>
                      <a:endParaRPr sz="1000"/>
                    </a:p>
                  </a:txBody>
                  <a:tcPr marT="91425" marB="91425" marR="91425" marL="91425"/>
                </a:tc>
                <a:tc>
                  <a:txBody>
                    <a:bodyPr/>
                    <a:lstStyle/>
                    <a:p>
                      <a:pPr indent="0" lvl="0" marL="0" rtl="0" algn="ctr">
                        <a:spcBef>
                          <a:spcPts val="0"/>
                        </a:spcBef>
                        <a:spcAft>
                          <a:spcPts val="0"/>
                        </a:spcAft>
                        <a:buNone/>
                      </a:pPr>
                      <a:r>
                        <a:rPr lang="en" sz="1000"/>
                        <a:t>Min val</a:t>
                      </a:r>
                      <a:endParaRPr sz="1000"/>
                    </a:p>
                  </a:txBody>
                  <a:tcPr marT="91425" marB="91425" marR="91425" marL="91425"/>
                </a:tc>
                <a:tc>
                  <a:txBody>
                    <a:bodyPr/>
                    <a:lstStyle/>
                    <a:p>
                      <a:pPr indent="0" lvl="0" marL="0" rtl="0" algn="ctr">
                        <a:spcBef>
                          <a:spcPts val="0"/>
                        </a:spcBef>
                        <a:spcAft>
                          <a:spcPts val="0"/>
                        </a:spcAft>
                        <a:buNone/>
                      </a:pPr>
                      <a:r>
                        <a:rPr lang="en" sz="1000"/>
                        <a:t>Iters</a:t>
                      </a:r>
                      <a:endParaRPr sz="1000"/>
                    </a:p>
                  </a:txBody>
                  <a:tcPr marT="91425" marB="91425" marR="91425" marL="91425"/>
                </a:tc>
              </a:tr>
              <a:tr h="341100">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-1.25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(0.550,2.470)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1.5906</a:t>
                      </a:r>
                      <a:endParaRPr sz="1000"/>
                    </a:p>
                  </a:txBody>
                  <a:tcPr marT="91425" marB="91425" marR="91425" marL="91425"/>
                </a:tc>
                <a:tc>
                  <a:txBody>
                    <a:bodyPr/>
                    <a:lstStyle/>
                    <a:p>
                      <a:pPr indent="0" lvl="0" marL="0" rtl="0" algn="ctr">
                        <a:spcBef>
                          <a:spcPts val="0"/>
                        </a:spcBef>
                        <a:spcAft>
                          <a:spcPts val="0"/>
                        </a:spcAft>
                        <a:buNone/>
                      </a:pPr>
                      <a:r>
                        <a:rPr lang="en" sz="1000"/>
                        <a:t>7.515924</a:t>
                      </a:r>
                      <a:endParaRPr sz="1000"/>
                    </a:p>
                  </a:txBody>
                  <a:tcPr marT="91425" marB="91425" marR="91425" marL="91425"/>
                </a:tc>
                <a:tc>
                  <a:txBody>
                    <a:bodyPr/>
                    <a:lstStyle/>
                    <a:p>
                      <a:pPr indent="0" lvl="0" marL="0" rtl="0" algn="ctr">
                        <a:spcBef>
                          <a:spcPts val="0"/>
                        </a:spcBef>
                        <a:spcAft>
                          <a:spcPts val="0"/>
                        </a:spcAft>
                        <a:buNone/>
                      </a:pPr>
                      <a:r>
                        <a:rPr lang="en" sz="1000"/>
                        <a:t>9</a:t>
                      </a:r>
                      <a:endParaRPr sz="1000"/>
                    </a:p>
                  </a:txBody>
                  <a:tcPr marT="91425" marB="91425" marR="91425" marL="91425"/>
                </a:tc>
              </a:tr>
              <a:tr h="341100">
                <a:tc>
                  <a:txBody>
                    <a:bodyPr/>
                    <a:lstStyle/>
                    <a:p>
                      <a:pPr indent="0" lvl="0" marL="0" rtl="0" algn="ctr">
                        <a:spcBef>
                          <a:spcPts val="0"/>
                        </a:spcBef>
                        <a:spcAft>
                          <a:spcPts val="0"/>
                        </a:spcAft>
                        <a:buNone/>
                      </a:pPr>
                      <a:r>
                        <a:rPr lang="en" sz="1000"/>
                        <a:t>2</a:t>
                      </a:r>
                      <a:endParaRPr sz="1000"/>
                    </a:p>
                  </a:txBody>
                  <a:tcPr marT="91425" marB="91425" marR="91425" marL="91425"/>
                </a:tc>
                <a:tc>
                  <a:txBody>
                    <a:bodyPr/>
                    <a:lstStyle/>
                    <a:p>
                      <a:pPr indent="0" lvl="0" marL="0" rtl="0" algn="ctr">
                        <a:spcBef>
                          <a:spcPts val="0"/>
                        </a:spcBef>
                        <a:spcAft>
                          <a:spcPts val="0"/>
                        </a:spcAft>
                        <a:buNone/>
                      </a:pPr>
                      <a:r>
                        <a:rPr lang="en" sz="1000"/>
                        <a:t>0.45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(1.150,1.950)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1.590697</a:t>
                      </a:r>
                      <a:endParaRPr sz="1000"/>
                    </a:p>
                  </a:txBody>
                  <a:tcPr marT="91425" marB="91425" marR="91425" marL="91425"/>
                </a:tc>
                <a:tc>
                  <a:txBody>
                    <a:bodyPr/>
                    <a:lstStyle/>
                    <a:p>
                      <a:pPr indent="0" lvl="0" marL="0" rtl="0" algn="ctr">
                        <a:spcBef>
                          <a:spcPts val="0"/>
                        </a:spcBef>
                        <a:spcAft>
                          <a:spcPts val="0"/>
                        </a:spcAft>
                        <a:buNone/>
                      </a:pPr>
                      <a:r>
                        <a:rPr lang="en" sz="1000"/>
                        <a:t>7.515924</a:t>
                      </a:r>
                      <a:endParaRPr sz="1000"/>
                    </a:p>
                  </a:txBody>
                  <a:tcPr marT="91425" marB="91425" marR="91425" marL="91425"/>
                </a:tc>
                <a:tc>
                  <a:txBody>
                    <a:bodyPr/>
                    <a:lstStyle/>
                    <a:p>
                      <a:pPr indent="0" lvl="0" marL="0" rtl="0" algn="ctr">
                        <a:spcBef>
                          <a:spcPts val="0"/>
                        </a:spcBef>
                        <a:spcAft>
                          <a:spcPts val="0"/>
                        </a:spcAft>
                        <a:buNone/>
                      </a:pPr>
                      <a:r>
                        <a:rPr lang="en" sz="1000"/>
                        <a:t>7</a:t>
                      </a:r>
                      <a:endParaRPr sz="1000"/>
                    </a:p>
                  </a:txBody>
                  <a:tcPr marT="91425" marB="91425" marR="91425" marL="91425"/>
                </a:tc>
              </a:tr>
              <a:tr h="341100">
                <a:tc>
                  <a:txBody>
                    <a:bodyPr/>
                    <a:lstStyle/>
                    <a:p>
                      <a:pPr indent="0" lvl="0" marL="0" rtl="0" algn="ctr">
                        <a:spcBef>
                          <a:spcPts val="0"/>
                        </a:spcBef>
                        <a:spcAft>
                          <a:spcPts val="0"/>
                        </a:spcAft>
                        <a:buNone/>
                      </a:pPr>
                      <a:r>
                        <a:rPr lang="en" sz="1000"/>
                        <a:t>3</a:t>
                      </a:r>
                      <a:endParaRPr sz="1000"/>
                    </a:p>
                  </a:txBody>
                  <a:tcPr marT="91425" marB="91425" marR="91425" marL="91425"/>
                </a:tc>
                <a:tc>
                  <a:txBody>
                    <a:bodyPr/>
                    <a:lstStyle/>
                    <a:p>
                      <a:pPr indent="0" lvl="0" marL="0" rtl="0" algn="ctr">
                        <a:spcBef>
                          <a:spcPts val="0"/>
                        </a:spcBef>
                        <a:spcAft>
                          <a:spcPts val="0"/>
                        </a:spcAft>
                        <a:buNone/>
                      </a:pPr>
                      <a:r>
                        <a:rPr lang="en" sz="1000"/>
                        <a:t>0.11</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(0.860,1.660)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1.590697</a:t>
                      </a:r>
                      <a:endParaRPr sz="1000"/>
                    </a:p>
                  </a:txBody>
                  <a:tcPr marT="91425" marB="91425" marR="91425" marL="91425"/>
                </a:tc>
                <a:tc>
                  <a:txBody>
                    <a:bodyPr/>
                    <a:lstStyle/>
                    <a:p>
                      <a:pPr indent="0" lvl="0" marL="0" rtl="0" algn="ctr">
                        <a:spcBef>
                          <a:spcPts val="0"/>
                        </a:spcBef>
                        <a:spcAft>
                          <a:spcPts val="0"/>
                        </a:spcAft>
                        <a:buNone/>
                      </a:pPr>
                      <a:r>
                        <a:rPr lang="en" sz="1000"/>
                        <a:t>7.515924</a:t>
                      </a:r>
                      <a:endParaRPr sz="1000"/>
                    </a:p>
                  </a:txBody>
                  <a:tcPr marT="91425" marB="91425" marR="91425" marL="91425"/>
                </a:tc>
                <a:tc>
                  <a:txBody>
                    <a:bodyPr/>
                    <a:lstStyle/>
                    <a:p>
                      <a:pPr indent="0" lvl="0" marL="0" rtl="0" algn="ctr">
                        <a:spcBef>
                          <a:spcPts val="0"/>
                        </a:spcBef>
                        <a:spcAft>
                          <a:spcPts val="0"/>
                        </a:spcAft>
                        <a:buNone/>
                      </a:pPr>
                      <a:r>
                        <a:rPr lang="en" sz="1000"/>
                        <a:t>6</a:t>
                      </a:r>
                      <a:endParaRPr sz="1000"/>
                    </a:p>
                  </a:txBody>
                  <a:tcPr marT="91425" marB="91425" marR="91425" marL="91425"/>
                </a:tc>
              </a:tr>
              <a:tr h="341100">
                <a:tc>
                  <a:txBody>
                    <a:bodyPr/>
                    <a:lstStyle/>
                    <a:p>
                      <a:pPr indent="0" lvl="0" marL="0" rtl="0" algn="ctr">
                        <a:spcBef>
                          <a:spcPts val="0"/>
                        </a:spcBef>
                        <a:spcAft>
                          <a:spcPts val="0"/>
                        </a:spcAft>
                        <a:buNone/>
                      </a:pPr>
                      <a:r>
                        <a:rPr lang="en" sz="1000"/>
                        <a:t>4</a:t>
                      </a:r>
                      <a:endParaRPr sz="1000"/>
                    </a:p>
                  </a:txBody>
                  <a:tcPr marT="91425" marB="91425" marR="91425" marL="91425"/>
                </a:tc>
                <a:tc>
                  <a:txBody>
                    <a:bodyPr/>
                    <a:lstStyle/>
                    <a:p>
                      <a:pPr indent="0" lvl="0" marL="0" rtl="0" algn="ctr">
                        <a:spcBef>
                          <a:spcPts val="0"/>
                        </a:spcBef>
                        <a:spcAft>
                          <a:spcPts val="0"/>
                        </a:spcAft>
                        <a:buNone/>
                      </a:pPr>
                      <a:r>
                        <a:rPr lang="en" sz="1000"/>
                        <a:t>2.14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(1.51,1.83)</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1.590714</a:t>
                      </a:r>
                      <a:endParaRPr sz="1000"/>
                    </a:p>
                  </a:txBody>
                  <a:tcPr marT="91425" marB="91425" marR="91425" marL="91425"/>
                </a:tc>
                <a:tc>
                  <a:txBody>
                    <a:bodyPr/>
                    <a:lstStyle/>
                    <a:p>
                      <a:pPr indent="0" lvl="0" marL="0" rtl="0" algn="ctr">
                        <a:spcBef>
                          <a:spcPts val="0"/>
                        </a:spcBef>
                        <a:spcAft>
                          <a:spcPts val="0"/>
                        </a:spcAft>
                        <a:buNone/>
                      </a:pPr>
                      <a:r>
                        <a:rPr lang="en" sz="1000"/>
                        <a:t>7.515924</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5</a:t>
                      </a:r>
                      <a:endParaRPr sz="1000"/>
                    </a:p>
                  </a:txBody>
                  <a:tcPr marT="91425" marB="91425" marR="91425" marL="91425"/>
                </a:tc>
                <a:tc>
                  <a:txBody>
                    <a:bodyPr/>
                    <a:lstStyle/>
                    <a:p>
                      <a:pPr indent="0" lvl="0" marL="0" rtl="0" algn="ctr">
                        <a:spcBef>
                          <a:spcPts val="0"/>
                        </a:spcBef>
                        <a:spcAft>
                          <a:spcPts val="0"/>
                        </a:spcAft>
                        <a:buNone/>
                      </a:pPr>
                      <a:r>
                        <a:rPr lang="en" sz="1000"/>
                        <a:t>1.00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(1,30,1.62)</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1.590716</a:t>
                      </a:r>
                      <a:endParaRPr sz="1000"/>
                    </a:p>
                  </a:txBody>
                  <a:tcPr marT="91425" marB="91425" marR="91425" marL="91425"/>
                </a:tc>
                <a:tc>
                  <a:txBody>
                    <a:bodyPr/>
                    <a:lstStyle/>
                    <a:p>
                      <a:pPr indent="0" lvl="0" marL="0" rtl="0" algn="ctr">
                        <a:spcBef>
                          <a:spcPts val="0"/>
                        </a:spcBef>
                        <a:spcAft>
                          <a:spcPts val="0"/>
                        </a:spcAft>
                        <a:buNone/>
                      </a:pPr>
                      <a:r>
                        <a:rPr lang="en" sz="1000"/>
                        <a:t>7.515924</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r h="341100">
                <a:tc>
                  <a:txBody>
                    <a:bodyPr/>
                    <a:lstStyle/>
                    <a:p>
                      <a:pPr indent="0" lvl="0" marL="0" rtl="0" algn="ctr">
                        <a:spcBef>
                          <a:spcPts val="0"/>
                        </a:spcBef>
                        <a:spcAft>
                          <a:spcPts val="0"/>
                        </a:spcAft>
                        <a:buNone/>
                      </a:pPr>
                      <a:r>
                        <a:rPr lang="en" sz="1000"/>
                        <a:t>6</a:t>
                      </a:r>
                      <a:endParaRPr sz="1000"/>
                    </a:p>
                  </a:txBody>
                  <a:tcPr marT="91425" marB="91425" marR="91425" marL="91425"/>
                </a:tc>
                <a:tc>
                  <a:txBody>
                    <a:bodyPr/>
                    <a:lstStyle/>
                    <a:p>
                      <a:pPr indent="0" lvl="0" marL="0" rtl="0" algn="ctr">
                        <a:spcBef>
                          <a:spcPts val="0"/>
                        </a:spcBef>
                        <a:spcAft>
                          <a:spcPts val="0"/>
                        </a:spcAft>
                        <a:buNone/>
                      </a:pPr>
                      <a:r>
                        <a:rPr lang="en" sz="1000"/>
                        <a:t>2.00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(1.55,1.85)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1.590714</a:t>
                      </a:r>
                      <a:endParaRPr sz="1000"/>
                    </a:p>
                  </a:txBody>
                  <a:tcPr marT="91425" marB="91425" marR="91425" marL="91425"/>
                </a:tc>
                <a:tc>
                  <a:txBody>
                    <a:bodyPr/>
                    <a:lstStyle/>
                    <a:p>
                      <a:pPr indent="0" lvl="0" marL="0" rtl="0" algn="ctr">
                        <a:spcBef>
                          <a:spcPts val="0"/>
                        </a:spcBef>
                        <a:spcAft>
                          <a:spcPts val="0"/>
                        </a:spcAft>
                        <a:buNone/>
                      </a:pPr>
                      <a:r>
                        <a:rPr lang="en" sz="1000"/>
                        <a:t>7.515924</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7</a:t>
                      </a:r>
                      <a:endParaRPr sz="1000"/>
                    </a:p>
                  </a:txBody>
                  <a:tcPr marT="91425" marB="91425" marR="91425" marL="91425"/>
                </a:tc>
                <a:tc>
                  <a:txBody>
                    <a:bodyPr/>
                    <a:lstStyle/>
                    <a:p>
                      <a:pPr indent="0" lvl="0" marL="0" rtl="0" algn="ctr">
                        <a:spcBef>
                          <a:spcPts val="0"/>
                        </a:spcBef>
                        <a:spcAft>
                          <a:spcPts val="0"/>
                        </a:spcAft>
                        <a:buNone/>
                      </a:pPr>
                      <a:r>
                        <a:rPr lang="en" sz="1000"/>
                        <a:t>-1.5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(0.547,2.595)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1.590585</a:t>
                      </a:r>
                      <a:endParaRPr sz="1000"/>
                    </a:p>
                  </a:txBody>
                  <a:tcPr marT="91425" marB="91425" marR="91425" marL="91425"/>
                </a:tc>
                <a:tc>
                  <a:txBody>
                    <a:bodyPr/>
                    <a:lstStyle/>
                    <a:p>
                      <a:pPr indent="0" lvl="0" marL="0" rtl="0" algn="ctr">
                        <a:spcBef>
                          <a:spcPts val="0"/>
                        </a:spcBef>
                        <a:spcAft>
                          <a:spcPts val="0"/>
                        </a:spcAft>
                        <a:buNone/>
                      </a:pPr>
                      <a:r>
                        <a:rPr lang="en" sz="1000"/>
                        <a:t>7.515924</a:t>
                      </a:r>
                      <a:endParaRPr sz="1000"/>
                    </a:p>
                  </a:txBody>
                  <a:tcPr marT="91425" marB="91425" marR="91425" marL="91425"/>
                </a:tc>
                <a:tc>
                  <a:txBody>
                    <a:bodyPr/>
                    <a:lstStyle/>
                    <a:p>
                      <a:pPr indent="0" lvl="0" marL="0" rtl="0" algn="ctr">
                        <a:spcBef>
                          <a:spcPts val="0"/>
                        </a:spcBef>
                        <a:spcAft>
                          <a:spcPts val="0"/>
                        </a:spcAft>
                        <a:buNone/>
                      </a:pPr>
                      <a:r>
                        <a:rPr lang="en" sz="1000"/>
                        <a:t>11</a:t>
                      </a:r>
                      <a:endParaRPr sz="1000"/>
                    </a:p>
                  </a:txBody>
                  <a:tcPr marT="91425" marB="91425" marR="91425" marL="91425"/>
                </a:tc>
              </a:tr>
              <a:tr h="341100">
                <a:tc>
                  <a:txBody>
                    <a:bodyPr/>
                    <a:lstStyle/>
                    <a:p>
                      <a:pPr indent="0" lvl="0" marL="0" rtl="0" algn="ctr">
                        <a:spcBef>
                          <a:spcPts val="0"/>
                        </a:spcBef>
                        <a:spcAft>
                          <a:spcPts val="0"/>
                        </a:spcAft>
                        <a:buNone/>
                      </a:pPr>
                      <a:r>
                        <a:rPr lang="en" sz="1000"/>
                        <a:t>8</a:t>
                      </a:r>
                      <a:endParaRPr sz="1000"/>
                    </a:p>
                  </a:txBody>
                  <a:tcPr marT="91425" marB="91425" marR="91425" marL="91425"/>
                </a:tc>
                <a:tc>
                  <a:txBody>
                    <a:bodyPr/>
                    <a:lstStyle/>
                    <a:p>
                      <a:pPr indent="0" lvl="0" marL="0" rtl="0" algn="ctr">
                        <a:spcBef>
                          <a:spcPts val="0"/>
                        </a:spcBef>
                        <a:spcAft>
                          <a:spcPts val="0"/>
                        </a:spcAft>
                        <a:buNone/>
                      </a:pPr>
                      <a:r>
                        <a:rPr lang="en" sz="1000"/>
                        <a:t>-0.15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0.09</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(1.20,2.64)</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1.590652</a:t>
                      </a:r>
                      <a:endParaRPr sz="1000"/>
                    </a:p>
                  </a:txBody>
                  <a:tcPr marT="91425" marB="91425" marR="91425" marL="91425"/>
                </a:tc>
                <a:tc>
                  <a:txBody>
                    <a:bodyPr/>
                    <a:lstStyle/>
                    <a:p>
                      <a:pPr indent="0" lvl="0" marL="0" rtl="0" algn="ctr">
                        <a:spcBef>
                          <a:spcPts val="0"/>
                        </a:spcBef>
                        <a:spcAft>
                          <a:spcPts val="0"/>
                        </a:spcAft>
                        <a:buNone/>
                      </a:pPr>
                      <a:r>
                        <a:rPr lang="en" sz="1000"/>
                        <a:t>7.515924</a:t>
                      </a:r>
                      <a:endParaRPr sz="1000"/>
                    </a:p>
                  </a:txBody>
                  <a:tcPr marT="91425" marB="91425" marR="91425" marL="91425"/>
                </a:tc>
                <a:tc>
                  <a:txBody>
                    <a:bodyPr/>
                    <a:lstStyle/>
                    <a:p>
                      <a:pPr indent="0" lvl="0" marL="0" rtl="0" algn="ctr">
                        <a:spcBef>
                          <a:spcPts val="0"/>
                        </a:spcBef>
                        <a:spcAft>
                          <a:spcPts val="0"/>
                        </a:spcAft>
                        <a:buNone/>
                      </a:pPr>
                      <a:r>
                        <a:rPr lang="en" sz="1000"/>
                        <a:t>8</a:t>
                      </a:r>
                      <a:endParaRPr sz="1000"/>
                    </a:p>
                  </a:txBody>
                  <a:tcPr marT="91425" marB="91425" marR="91425" marL="91425"/>
                </a:tc>
              </a:tr>
              <a:tr h="341100">
                <a:tc>
                  <a:txBody>
                    <a:bodyPr/>
                    <a:lstStyle/>
                    <a:p>
                      <a:pPr indent="0" lvl="0" marL="0" rtl="0" algn="ctr">
                        <a:spcBef>
                          <a:spcPts val="0"/>
                        </a:spcBef>
                        <a:spcAft>
                          <a:spcPts val="0"/>
                        </a:spcAft>
                        <a:buNone/>
                      </a:pPr>
                      <a:r>
                        <a:rPr lang="en" sz="1000"/>
                        <a:t>9</a:t>
                      </a:r>
                      <a:endParaRPr sz="1000"/>
                    </a:p>
                  </a:txBody>
                  <a:tcPr marT="91425" marB="91425" marR="91425" marL="91425"/>
                </a:tc>
                <a:tc>
                  <a:txBody>
                    <a:bodyPr/>
                    <a:lstStyle/>
                    <a:p>
                      <a:pPr indent="0" lvl="0" marL="0" rtl="0" algn="ctr">
                        <a:spcBef>
                          <a:spcPts val="0"/>
                        </a:spcBef>
                        <a:spcAft>
                          <a:spcPts val="0"/>
                        </a:spcAft>
                        <a:buNone/>
                      </a:pPr>
                      <a:r>
                        <a:rPr lang="en" sz="1000"/>
                        <a:t>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(1.275,2.555)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9</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1.590667</a:t>
                      </a:r>
                      <a:endParaRPr sz="1000"/>
                    </a:p>
                  </a:txBody>
                  <a:tcPr marT="91425" marB="91425" marR="91425" marL="91425"/>
                </a:tc>
                <a:tc>
                  <a:txBody>
                    <a:bodyPr/>
                    <a:lstStyle/>
                    <a:p>
                      <a:pPr indent="0" lvl="0" marL="0" rtl="0" algn="ctr">
                        <a:spcBef>
                          <a:spcPts val="0"/>
                        </a:spcBef>
                        <a:spcAft>
                          <a:spcPts val="0"/>
                        </a:spcAft>
                        <a:buNone/>
                      </a:pPr>
                      <a:r>
                        <a:rPr lang="en" sz="1000"/>
                        <a:t>7.515924</a:t>
                      </a:r>
                      <a:endParaRPr sz="1000"/>
                    </a:p>
                  </a:txBody>
                  <a:tcPr marT="91425" marB="91425" marR="91425" marL="91425"/>
                </a:tc>
                <a:tc>
                  <a:txBody>
                    <a:bodyPr/>
                    <a:lstStyle/>
                    <a:p>
                      <a:pPr indent="0" lvl="0" marL="0" rtl="0" algn="ctr">
                        <a:spcBef>
                          <a:spcPts val="0"/>
                        </a:spcBef>
                        <a:spcAft>
                          <a:spcPts val="0"/>
                        </a:spcAft>
                        <a:buNone/>
                      </a:pPr>
                      <a:r>
                        <a:rPr lang="en" sz="1000"/>
                        <a:t>7</a:t>
                      </a:r>
                      <a:endParaRPr sz="1000"/>
                    </a:p>
                  </a:txBody>
                  <a:tcPr marT="91425" marB="91425" marR="91425" marL="91425"/>
                </a:tc>
              </a:tr>
              <a:tr h="341100">
                <a:tc>
                  <a:txBody>
                    <a:bodyPr/>
                    <a:lstStyle/>
                    <a:p>
                      <a:pPr indent="0" lvl="0" marL="0" rtl="0" algn="ctr">
                        <a:spcBef>
                          <a:spcPts val="0"/>
                        </a:spcBef>
                        <a:spcAft>
                          <a:spcPts val="0"/>
                        </a:spcAft>
                        <a:buNone/>
                      </a:pPr>
                      <a:r>
                        <a:rPr lang="en" sz="1000"/>
                        <a:t>10</a:t>
                      </a:r>
                      <a:endParaRPr sz="1000"/>
                    </a:p>
                  </a:txBody>
                  <a:tcPr marT="91425" marB="91425" marR="91425" marL="91425"/>
                </a:tc>
                <a:tc>
                  <a:txBody>
                    <a:bodyPr/>
                    <a:lstStyle/>
                    <a:p>
                      <a:pPr indent="0" lvl="0" marL="0" rtl="0" algn="ctr">
                        <a:spcBef>
                          <a:spcPts val="0"/>
                        </a:spcBef>
                        <a:spcAft>
                          <a:spcPts val="0"/>
                        </a:spcAft>
                        <a:buNone/>
                      </a:pPr>
                      <a:r>
                        <a:rPr lang="en" sz="1000"/>
                        <a:t>-1.95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(0.09,2.138)</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9</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1.590585</a:t>
                      </a:r>
                      <a:endParaRPr sz="1000"/>
                    </a:p>
                  </a:txBody>
                  <a:tcPr marT="91425" marB="91425" marR="91425" marL="91425"/>
                </a:tc>
                <a:tc>
                  <a:txBody>
                    <a:bodyPr/>
                    <a:lstStyle/>
                    <a:p>
                      <a:pPr indent="0" lvl="0" marL="0" rtl="0" algn="ctr">
                        <a:spcBef>
                          <a:spcPts val="0"/>
                        </a:spcBef>
                        <a:spcAft>
                          <a:spcPts val="0"/>
                        </a:spcAft>
                        <a:buNone/>
                      </a:pPr>
                      <a:r>
                        <a:rPr lang="en" sz="1000"/>
                        <a:t>7.515924</a:t>
                      </a:r>
                      <a:endParaRPr sz="1000"/>
                    </a:p>
                  </a:txBody>
                  <a:tcPr marT="91425" marB="91425" marR="91425" marL="91425"/>
                </a:tc>
                <a:tc>
                  <a:txBody>
                    <a:bodyPr/>
                    <a:lstStyle/>
                    <a:p>
                      <a:pPr indent="0" lvl="0" marL="0" rtl="0" algn="ctr">
                        <a:spcBef>
                          <a:spcPts val="0"/>
                        </a:spcBef>
                        <a:spcAft>
                          <a:spcPts val="0"/>
                        </a:spcAft>
                        <a:buNone/>
                      </a:pPr>
                      <a:r>
                        <a:rPr lang="en" sz="1000"/>
                        <a:t>9</a:t>
                      </a:r>
                      <a:endParaRPr sz="10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idx="1" type="body"/>
          </p:nvPr>
        </p:nvSpPr>
        <p:spPr>
          <a:xfrm>
            <a:off x="435100" y="747525"/>
            <a:ext cx="7030500" cy="42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Bounding phase method Iterations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Secant Method Iterations, Epsilon = 0.001</a:t>
            </a:r>
            <a:endParaRPr sz="1500"/>
          </a:p>
          <a:p>
            <a:pPr indent="0" lvl="0" marL="0" rtl="0" algn="l">
              <a:spcBef>
                <a:spcPts val="1200"/>
              </a:spcBef>
              <a:spcAft>
                <a:spcPts val="1200"/>
              </a:spcAft>
              <a:buNone/>
            </a:pPr>
            <a:r>
              <a:t/>
            </a:r>
            <a:endParaRPr sz="1500"/>
          </a:p>
        </p:txBody>
      </p:sp>
      <p:pic>
        <p:nvPicPr>
          <p:cNvPr id="370" name="Google Shape;370;p27"/>
          <p:cNvPicPr preferRelativeResize="0"/>
          <p:nvPr/>
        </p:nvPicPr>
        <p:blipFill>
          <a:blip r:embed="rId3">
            <a:alphaModFix/>
          </a:blip>
          <a:stretch>
            <a:fillRect/>
          </a:stretch>
        </p:blipFill>
        <p:spPr>
          <a:xfrm>
            <a:off x="621025" y="140975"/>
            <a:ext cx="4181475" cy="523875"/>
          </a:xfrm>
          <a:prstGeom prst="rect">
            <a:avLst/>
          </a:prstGeom>
          <a:noFill/>
          <a:ln>
            <a:noFill/>
          </a:ln>
        </p:spPr>
      </p:pic>
      <p:graphicFrame>
        <p:nvGraphicFramePr>
          <p:cNvPr id="371" name="Google Shape;371;p27"/>
          <p:cNvGraphicFramePr/>
          <p:nvPr/>
        </p:nvGraphicFramePr>
        <p:xfrm>
          <a:off x="2165525" y="1186275"/>
          <a:ext cx="3000000" cy="3000000"/>
        </p:xfrm>
        <a:graphic>
          <a:graphicData uri="http://schemas.openxmlformats.org/drawingml/2006/table">
            <a:tbl>
              <a:tblPr>
                <a:noFill/>
                <a:tableStyleId>{5E16EF54-C2AC-4562-9D90-24285FC3EA5A}</a:tableStyleId>
              </a:tblPr>
              <a:tblGrid>
                <a:gridCol w="510025"/>
                <a:gridCol w="648775"/>
                <a:gridCol w="627425"/>
                <a:gridCol w="670125"/>
                <a:gridCol w="712800"/>
                <a:gridCol w="616750"/>
                <a:gridCol w="520700"/>
                <a:gridCol w="616750"/>
              </a:tblGrid>
              <a:tr h="274275">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Delta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b</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9565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1.657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-9.057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-9.446</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1.657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9725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1.357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-9.261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-9.888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1.357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63625">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1.357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-9.612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-10.263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1.357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42275">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-10.088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-8.964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graphicFrame>
        <p:nvGraphicFramePr>
          <p:cNvPr id="372" name="Google Shape;372;p27"/>
          <p:cNvGraphicFramePr/>
          <p:nvPr/>
        </p:nvGraphicFramePr>
        <p:xfrm>
          <a:off x="2622538" y="3225275"/>
          <a:ext cx="3000000" cy="3000000"/>
        </p:xfrm>
        <a:graphic>
          <a:graphicData uri="http://schemas.openxmlformats.org/drawingml/2006/table">
            <a:tbl>
              <a:tblPr>
                <a:noFill/>
                <a:tableStyleId>{5E16EF54-C2AC-4562-9D90-24285FC3EA5A}</a:tableStyleId>
              </a:tblPr>
              <a:tblGrid>
                <a:gridCol w="593300"/>
                <a:gridCol w="549400"/>
                <a:gridCol w="582350"/>
                <a:gridCol w="527450"/>
                <a:gridCol w="820175"/>
                <a:gridCol w="937100"/>
              </a:tblGrid>
              <a:tr h="360700">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z</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4293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0.528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0.702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-0.814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4293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0.957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0.528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0.527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-0.814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4293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0.528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0.527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0.527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28"/>
          <p:cNvPicPr preferRelativeResize="0"/>
          <p:nvPr/>
        </p:nvPicPr>
        <p:blipFill rotWithShape="1">
          <a:blip r:embed="rId3">
            <a:alphaModFix/>
          </a:blip>
          <a:srcRect b="18726" l="8941" r="35310" t="28832"/>
          <a:stretch/>
        </p:blipFill>
        <p:spPr>
          <a:xfrm>
            <a:off x="117250" y="514150"/>
            <a:ext cx="4374725" cy="4115200"/>
          </a:xfrm>
          <a:prstGeom prst="rect">
            <a:avLst/>
          </a:prstGeom>
          <a:noFill/>
          <a:ln>
            <a:noFill/>
          </a:ln>
        </p:spPr>
      </p:pic>
      <p:pic>
        <p:nvPicPr>
          <p:cNvPr id="378" name="Google Shape;378;p28"/>
          <p:cNvPicPr preferRelativeResize="0"/>
          <p:nvPr/>
        </p:nvPicPr>
        <p:blipFill>
          <a:blip r:embed="rId4">
            <a:alphaModFix/>
          </a:blip>
          <a:stretch>
            <a:fillRect/>
          </a:stretch>
        </p:blipFill>
        <p:spPr>
          <a:xfrm>
            <a:off x="4568175" y="980751"/>
            <a:ext cx="4571999" cy="31819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899150" y="68975"/>
            <a:ext cx="7030500" cy="4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Initial Interval: (-6,6) </a:t>
            </a:r>
            <a:endParaRPr b="0" sz="2000"/>
          </a:p>
        </p:txBody>
      </p:sp>
      <p:graphicFrame>
        <p:nvGraphicFramePr>
          <p:cNvPr id="384" name="Google Shape;384;p29"/>
          <p:cNvGraphicFramePr/>
          <p:nvPr/>
        </p:nvGraphicFramePr>
        <p:xfrm>
          <a:off x="899138" y="622350"/>
          <a:ext cx="3000000" cy="3000000"/>
        </p:xfrm>
        <a:graphic>
          <a:graphicData uri="http://schemas.openxmlformats.org/drawingml/2006/table">
            <a:tbl>
              <a:tblPr>
                <a:noFill/>
                <a:tableStyleId>{5E16EF54-C2AC-4562-9D90-24285FC3EA5A}</a:tableStyleId>
              </a:tblPr>
              <a:tblGrid>
                <a:gridCol w="563850"/>
                <a:gridCol w="883950"/>
                <a:gridCol w="574475"/>
                <a:gridCol w="1022725"/>
                <a:gridCol w="542475"/>
                <a:gridCol w="830625"/>
                <a:gridCol w="723900"/>
                <a:gridCol w="745225"/>
                <a:gridCol w="937350"/>
                <a:gridCol w="521150"/>
              </a:tblGrid>
              <a:tr h="316500">
                <a:tc>
                  <a:txBody>
                    <a:bodyPr/>
                    <a:lstStyle/>
                    <a:p>
                      <a:pPr indent="0" lvl="0" marL="0" rtl="0" algn="ctr">
                        <a:spcBef>
                          <a:spcPts val="0"/>
                        </a:spcBef>
                        <a:spcAft>
                          <a:spcPts val="0"/>
                        </a:spcAft>
                        <a:buNone/>
                      </a:pPr>
                      <a:r>
                        <a:t/>
                      </a:r>
                      <a:endParaRPr sz="1000"/>
                    </a:p>
                  </a:txBody>
                  <a:tcPr marT="91425" marB="91425" marR="91425" marL="91425"/>
                </a:tc>
                <a:tc gridSpan="4">
                  <a:txBody>
                    <a:bodyPr/>
                    <a:lstStyle/>
                    <a:p>
                      <a:pPr indent="0" lvl="0" marL="0" rtl="0" algn="ctr">
                        <a:spcBef>
                          <a:spcPts val="0"/>
                        </a:spcBef>
                        <a:spcAft>
                          <a:spcPts val="0"/>
                        </a:spcAft>
                        <a:buNone/>
                      </a:pPr>
                      <a:r>
                        <a:rPr b="1" lang="en" sz="1200"/>
                        <a:t>Bounding Phase Method</a:t>
                      </a:r>
                      <a:endParaRPr b="1" sz="1200"/>
                    </a:p>
                  </a:txBody>
                  <a:tcPr marT="91425" marB="91425" marR="91425" marL="91425"/>
                </a:tc>
                <a:tc hMerge="1"/>
                <a:tc hMerge="1"/>
                <a:tc hMerge="1"/>
                <a:tc gridSpan="5">
                  <a:txBody>
                    <a:bodyPr/>
                    <a:lstStyle/>
                    <a:p>
                      <a:pPr indent="0" lvl="0" marL="0" rtl="0" algn="ctr">
                        <a:spcBef>
                          <a:spcPts val="0"/>
                        </a:spcBef>
                        <a:spcAft>
                          <a:spcPts val="0"/>
                        </a:spcAft>
                        <a:buNone/>
                      </a:pPr>
                      <a:r>
                        <a:rPr b="1" lang="en" sz="1200"/>
                        <a:t>Secant Method</a:t>
                      </a:r>
                      <a:endParaRPr b="1" sz="1200"/>
                    </a:p>
                  </a:txBody>
                  <a:tcPr marT="91425" marB="91425" marR="91425" marL="91425"/>
                </a:tc>
                <a:tc hMerge="1"/>
                <a:tc hMerge="1"/>
                <a:tc hMerge="1"/>
                <a:tc hMerge="1"/>
              </a:tr>
              <a:tr h="478850">
                <a:tc>
                  <a:txBody>
                    <a:bodyPr/>
                    <a:lstStyle/>
                    <a:p>
                      <a:pPr indent="0" lvl="0" marL="0" rtl="0" algn="ctr">
                        <a:spcBef>
                          <a:spcPts val="0"/>
                        </a:spcBef>
                        <a:spcAft>
                          <a:spcPts val="0"/>
                        </a:spcAft>
                        <a:buNone/>
                      </a:pPr>
                      <a:r>
                        <a:rPr lang="en" sz="1000"/>
                        <a:t>S.no.</a:t>
                      </a:r>
                      <a:endParaRPr sz="1000"/>
                    </a:p>
                  </a:txBody>
                  <a:tcPr marT="91425" marB="91425" marR="91425" marL="91425"/>
                </a:tc>
                <a:tc>
                  <a:txBody>
                    <a:bodyPr/>
                    <a:lstStyle/>
                    <a:p>
                      <a:pPr indent="0" lvl="0" marL="0" rtl="0" algn="ctr">
                        <a:spcBef>
                          <a:spcPts val="0"/>
                        </a:spcBef>
                        <a:spcAft>
                          <a:spcPts val="0"/>
                        </a:spcAft>
                        <a:buNone/>
                      </a:pPr>
                      <a:r>
                        <a:rPr lang="en" sz="1000"/>
                        <a:t>Initial guess</a:t>
                      </a:r>
                      <a:endParaRPr sz="1000"/>
                    </a:p>
                  </a:txBody>
                  <a:tcPr marT="91425" marB="91425" marR="91425" marL="91425"/>
                </a:tc>
                <a:tc>
                  <a:txBody>
                    <a:bodyPr/>
                    <a:lstStyle/>
                    <a:p>
                      <a:pPr indent="0" lvl="0" marL="0" rtl="0" algn="ctr">
                        <a:spcBef>
                          <a:spcPts val="0"/>
                        </a:spcBef>
                        <a:spcAft>
                          <a:spcPts val="0"/>
                        </a:spcAft>
                        <a:buNone/>
                      </a:pPr>
                      <a:r>
                        <a:rPr lang="en" sz="1000"/>
                        <a:t>delta</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Interval</a:t>
                      </a:r>
                      <a:endParaRPr sz="1000"/>
                    </a:p>
                  </a:txBody>
                  <a:tcPr marT="91425" marB="91425" marR="91425" marL="91425"/>
                </a:tc>
                <a:tc>
                  <a:txBody>
                    <a:bodyPr/>
                    <a:lstStyle/>
                    <a:p>
                      <a:pPr indent="0" lvl="0" marL="0" rtl="0" algn="ctr">
                        <a:spcBef>
                          <a:spcPts val="0"/>
                        </a:spcBef>
                        <a:spcAft>
                          <a:spcPts val="0"/>
                        </a:spcAft>
                        <a:buNone/>
                      </a:pPr>
                      <a:r>
                        <a:rPr lang="en" sz="1000"/>
                        <a:t>Iters</a:t>
                      </a:r>
                      <a:endParaRPr sz="1000"/>
                    </a:p>
                  </a:txBody>
                  <a:tcPr marT="91425" marB="91425" marR="91425" marL="91425"/>
                </a:tc>
                <a:tc>
                  <a:txBody>
                    <a:bodyPr/>
                    <a:lstStyle/>
                    <a:p>
                      <a:pPr indent="0" lvl="0" marL="0" rtl="0" algn="ctr">
                        <a:spcBef>
                          <a:spcPts val="0"/>
                        </a:spcBef>
                        <a:spcAft>
                          <a:spcPts val="0"/>
                        </a:spcAft>
                        <a:buNone/>
                      </a:pPr>
                      <a:r>
                        <a:rPr lang="en" sz="1000"/>
                        <a:t>Epsilon</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Max</a:t>
                      </a:r>
                      <a:endParaRPr sz="1000"/>
                    </a:p>
                    <a:p>
                      <a:pPr indent="0" lvl="0" marL="0" rtl="0" algn="ctr">
                        <a:spcBef>
                          <a:spcPts val="0"/>
                        </a:spcBef>
                        <a:spcAft>
                          <a:spcPts val="0"/>
                        </a:spcAft>
                        <a:buNone/>
                      </a:pPr>
                      <a:r>
                        <a:rPr lang="en" sz="1000"/>
                        <a:t>Iters</a:t>
                      </a:r>
                      <a:endParaRPr sz="1000"/>
                    </a:p>
                  </a:txBody>
                  <a:tcPr marT="91425" marB="91425" marR="91425" marL="91425"/>
                </a:tc>
                <a:tc>
                  <a:txBody>
                    <a:bodyPr/>
                    <a:lstStyle/>
                    <a:p>
                      <a:pPr indent="0" lvl="0" marL="0" rtl="0" algn="ctr">
                        <a:spcBef>
                          <a:spcPts val="0"/>
                        </a:spcBef>
                        <a:spcAft>
                          <a:spcPts val="0"/>
                        </a:spcAft>
                        <a:buNone/>
                      </a:pPr>
                      <a:r>
                        <a:rPr lang="en" sz="1000"/>
                        <a:t>Min x</a:t>
                      </a:r>
                      <a:endParaRPr sz="1000"/>
                    </a:p>
                  </a:txBody>
                  <a:tcPr marT="91425" marB="91425" marR="91425" marL="91425"/>
                </a:tc>
                <a:tc>
                  <a:txBody>
                    <a:bodyPr/>
                    <a:lstStyle/>
                    <a:p>
                      <a:pPr indent="0" lvl="0" marL="0" rtl="0" algn="ctr">
                        <a:spcBef>
                          <a:spcPts val="0"/>
                        </a:spcBef>
                        <a:spcAft>
                          <a:spcPts val="0"/>
                        </a:spcAft>
                        <a:buNone/>
                      </a:pPr>
                      <a:r>
                        <a:rPr lang="en" sz="1000"/>
                        <a:t>Min val</a:t>
                      </a:r>
                      <a:endParaRPr sz="1000"/>
                    </a:p>
                  </a:txBody>
                  <a:tcPr marT="91425" marB="91425" marR="91425" marL="91425"/>
                </a:tc>
                <a:tc>
                  <a:txBody>
                    <a:bodyPr/>
                    <a:lstStyle/>
                    <a:p>
                      <a:pPr indent="0" lvl="0" marL="0" rtl="0" algn="ctr">
                        <a:spcBef>
                          <a:spcPts val="0"/>
                        </a:spcBef>
                        <a:spcAft>
                          <a:spcPts val="0"/>
                        </a:spcAft>
                        <a:buNone/>
                      </a:pPr>
                      <a:r>
                        <a:rPr lang="en" sz="1000"/>
                        <a:t>Iters</a:t>
                      </a:r>
                      <a:endParaRPr sz="1000"/>
                    </a:p>
                  </a:txBody>
                  <a:tcPr marT="91425" marB="91425" marR="91425" marL="91425"/>
                </a:tc>
              </a:tr>
              <a:tr h="341100">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1.254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(0.414,0.894)</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0.52706</a:t>
                      </a:r>
                      <a:endParaRPr sz="1000"/>
                    </a:p>
                  </a:txBody>
                  <a:tcPr marT="91425" marB="91425" marR="91425" marL="91425"/>
                </a:tc>
                <a:tc>
                  <a:txBody>
                    <a:bodyPr/>
                    <a:lstStyle/>
                    <a:p>
                      <a:pPr indent="0" lvl="0" marL="0" rtl="0" algn="ctr">
                        <a:spcBef>
                          <a:spcPts val="0"/>
                        </a:spcBef>
                        <a:spcAft>
                          <a:spcPts val="0"/>
                        </a:spcAft>
                        <a:buNone/>
                      </a:pPr>
                      <a:r>
                        <a:rPr lang="en" sz="1000"/>
                        <a:t>-10.263405</a:t>
                      </a:r>
                      <a:endParaRPr sz="1000"/>
                    </a:p>
                  </a:txBody>
                  <a:tcPr marT="91425" marB="91425" marR="91425" marL="91425"/>
                </a:tc>
                <a:tc>
                  <a:txBody>
                    <a:bodyPr/>
                    <a:lstStyle/>
                    <a:p>
                      <a:pPr indent="0" lvl="0" marL="0" rtl="0" algn="ctr">
                        <a:spcBef>
                          <a:spcPts val="0"/>
                        </a:spcBef>
                        <a:spcAft>
                          <a:spcPts val="0"/>
                        </a:spcAft>
                        <a:buNone/>
                      </a:pPr>
                      <a:r>
                        <a:rPr lang="en" sz="1000"/>
                        <a:t>3</a:t>
                      </a:r>
                      <a:endParaRPr sz="1000"/>
                    </a:p>
                  </a:txBody>
                  <a:tcPr marT="91425" marB="91425" marR="91425" marL="91425"/>
                </a:tc>
              </a:tr>
              <a:tr h="341100">
                <a:tc>
                  <a:txBody>
                    <a:bodyPr/>
                    <a:lstStyle/>
                    <a:p>
                      <a:pPr indent="0" lvl="0" marL="0" rtl="0" algn="ctr">
                        <a:spcBef>
                          <a:spcPts val="0"/>
                        </a:spcBef>
                        <a:spcAft>
                          <a:spcPts val="0"/>
                        </a:spcAft>
                        <a:buNone/>
                      </a:pPr>
                      <a:r>
                        <a:rPr lang="en" sz="1000"/>
                        <a:t>2</a:t>
                      </a:r>
                      <a:endParaRPr sz="1000"/>
                    </a:p>
                  </a:txBody>
                  <a:tcPr marT="91425" marB="91425" marR="91425" marL="91425"/>
                </a:tc>
                <a:tc>
                  <a:txBody>
                    <a:bodyPr/>
                    <a:lstStyle/>
                    <a:p>
                      <a:pPr indent="0" lvl="0" marL="0" rtl="0" algn="ctr">
                        <a:spcBef>
                          <a:spcPts val="0"/>
                        </a:spcBef>
                        <a:spcAft>
                          <a:spcPts val="0"/>
                        </a:spcAft>
                        <a:buNone/>
                      </a:pPr>
                      <a:r>
                        <a:rPr lang="en" sz="1000"/>
                        <a:t>2.45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(-0.650,0.950)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0.527060</a:t>
                      </a:r>
                      <a:endParaRPr sz="1000"/>
                    </a:p>
                  </a:txBody>
                  <a:tcPr marT="91425" marB="91425" marR="91425" marL="91425"/>
                </a:tc>
                <a:tc>
                  <a:txBody>
                    <a:bodyPr/>
                    <a:lstStyle/>
                    <a:p>
                      <a:pPr indent="0" lvl="0" marL="0" rtl="0" algn="ctr">
                        <a:spcBef>
                          <a:spcPts val="0"/>
                        </a:spcBef>
                        <a:spcAft>
                          <a:spcPts val="0"/>
                        </a:spcAft>
                        <a:buNone/>
                      </a:pPr>
                      <a:r>
                        <a:rPr lang="en" sz="1000"/>
                        <a:t>-10.263405</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r h="341100">
                <a:tc>
                  <a:txBody>
                    <a:bodyPr/>
                    <a:lstStyle/>
                    <a:p>
                      <a:pPr indent="0" lvl="0" marL="0" rtl="0" algn="ctr">
                        <a:spcBef>
                          <a:spcPts val="0"/>
                        </a:spcBef>
                        <a:spcAft>
                          <a:spcPts val="0"/>
                        </a:spcAft>
                        <a:buNone/>
                      </a:pPr>
                      <a:r>
                        <a:rPr lang="en" sz="1000"/>
                        <a:t>3</a:t>
                      </a:r>
                      <a:endParaRPr sz="1000"/>
                    </a:p>
                  </a:txBody>
                  <a:tcPr marT="91425" marB="91425" marR="91425" marL="91425"/>
                </a:tc>
                <a:tc>
                  <a:txBody>
                    <a:bodyPr/>
                    <a:lstStyle/>
                    <a:p>
                      <a:pPr indent="0" lvl="0" marL="0" rtl="0" algn="ctr">
                        <a:spcBef>
                          <a:spcPts val="0"/>
                        </a:spcBef>
                        <a:spcAft>
                          <a:spcPts val="0"/>
                        </a:spcAft>
                        <a:buNone/>
                      </a:pPr>
                      <a:r>
                        <a:rPr lang="en" sz="1000"/>
                        <a:t>-1.234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(0.316,1.916)</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0.527060</a:t>
                      </a:r>
                      <a:endParaRPr sz="1000"/>
                    </a:p>
                  </a:txBody>
                  <a:tcPr marT="91425" marB="91425" marR="91425" marL="91425"/>
                </a:tc>
                <a:tc>
                  <a:txBody>
                    <a:bodyPr/>
                    <a:lstStyle/>
                    <a:p>
                      <a:pPr indent="0" lvl="0" marL="0" rtl="0" algn="ctr">
                        <a:spcBef>
                          <a:spcPts val="0"/>
                        </a:spcBef>
                        <a:spcAft>
                          <a:spcPts val="0"/>
                        </a:spcAft>
                        <a:buNone/>
                      </a:pPr>
                      <a:r>
                        <a:rPr lang="en" sz="1000"/>
                        <a:t>-10.263405</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r h="341100">
                <a:tc>
                  <a:txBody>
                    <a:bodyPr/>
                    <a:lstStyle/>
                    <a:p>
                      <a:pPr indent="0" lvl="0" marL="0" rtl="0" algn="ctr">
                        <a:spcBef>
                          <a:spcPts val="0"/>
                        </a:spcBef>
                        <a:spcAft>
                          <a:spcPts val="0"/>
                        </a:spcAft>
                        <a:buNone/>
                      </a:pPr>
                      <a:r>
                        <a:rPr lang="en" sz="1000"/>
                        <a:t>4</a:t>
                      </a:r>
                      <a:endParaRPr sz="1000"/>
                    </a:p>
                  </a:txBody>
                  <a:tcPr marT="91425" marB="91425" marR="91425" marL="91425"/>
                </a:tc>
                <a:tc>
                  <a:txBody>
                    <a:bodyPr/>
                    <a:lstStyle/>
                    <a:p>
                      <a:pPr indent="0" lvl="0" marL="0" rtl="0" algn="ctr">
                        <a:spcBef>
                          <a:spcPts val="0"/>
                        </a:spcBef>
                        <a:spcAft>
                          <a:spcPts val="0"/>
                        </a:spcAft>
                        <a:buNone/>
                      </a:pPr>
                      <a:r>
                        <a:rPr lang="en" sz="1000"/>
                        <a:t>2.45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(-0.100,1.180)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8</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a:t>
                      </a:r>
                      <a:r>
                        <a:rPr lang="en" sz="1000"/>
                        <a:t>527060</a:t>
                      </a:r>
                      <a:endParaRPr sz="1000"/>
                    </a:p>
                  </a:txBody>
                  <a:tcPr marT="91425" marB="91425" marR="91425" marL="91425"/>
                </a:tc>
                <a:tc>
                  <a:txBody>
                    <a:bodyPr/>
                    <a:lstStyle/>
                    <a:p>
                      <a:pPr indent="0" lvl="0" marL="0" rtl="0" algn="ctr">
                        <a:spcBef>
                          <a:spcPts val="0"/>
                        </a:spcBef>
                        <a:spcAft>
                          <a:spcPts val="0"/>
                        </a:spcAft>
                        <a:buNone/>
                      </a:pPr>
                      <a:r>
                        <a:rPr lang="en" sz="1000"/>
                        <a:t>-10.263405</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r h="341100">
                <a:tc>
                  <a:txBody>
                    <a:bodyPr/>
                    <a:lstStyle/>
                    <a:p>
                      <a:pPr indent="0" lvl="0" marL="0" rtl="0" algn="ctr">
                        <a:spcBef>
                          <a:spcPts val="0"/>
                        </a:spcBef>
                        <a:spcAft>
                          <a:spcPts val="0"/>
                        </a:spcAft>
                        <a:buNone/>
                      </a:pPr>
                      <a:r>
                        <a:rPr lang="en" sz="1000"/>
                        <a:t>5</a:t>
                      </a:r>
                      <a:endParaRPr sz="1000"/>
                    </a:p>
                  </a:txBody>
                  <a:tcPr marT="91425" marB="91425" marR="91425" marL="91425"/>
                </a:tc>
                <a:tc>
                  <a:txBody>
                    <a:bodyPr/>
                    <a:lstStyle/>
                    <a:p>
                      <a:pPr indent="0" lvl="0" marL="0" rtl="0" algn="ctr">
                        <a:spcBef>
                          <a:spcPts val="0"/>
                        </a:spcBef>
                        <a:spcAft>
                          <a:spcPts val="0"/>
                        </a:spcAft>
                        <a:buNone/>
                      </a:pPr>
                      <a:r>
                        <a:rPr lang="en" sz="1000"/>
                        <a:t>1.784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(0.524,1.164)</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0.527060</a:t>
                      </a:r>
                      <a:endParaRPr sz="1000"/>
                    </a:p>
                  </a:txBody>
                  <a:tcPr marT="91425" marB="91425" marR="91425" marL="91425"/>
                </a:tc>
                <a:tc>
                  <a:txBody>
                    <a:bodyPr/>
                    <a:lstStyle/>
                    <a:p>
                      <a:pPr indent="0" lvl="0" marL="0" rtl="0" algn="ctr">
                        <a:spcBef>
                          <a:spcPts val="0"/>
                        </a:spcBef>
                        <a:spcAft>
                          <a:spcPts val="0"/>
                        </a:spcAft>
                        <a:buNone/>
                      </a:pPr>
                      <a:r>
                        <a:rPr lang="en" sz="1000"/>
                        <a:t>-10.263405</a:t>
                      </a:r>
                      <a:endParaRPr sz="1000"/>
                    </a:p>
                  </a:txBody>
                  <a:tcPr marT="91425" marB="91425" marR="91425" marL="91425"/>
                </a:tc>
                <a:tc>
                  <a:txBody>
                    <a:bodyPr/>
                    <a:lstStyle/>
                    <a:p>
                      <a:pPr indent="0" lvl="0" marL="0" rtl="0" algn="ctr">
                        <a:spcBef>
                          <a:spcPts val="0"/>
                        </a:spcBef>
                        <a:spcAft>
                          <a:spcPts val="0"/>
                        </a:spcAft>
                        <a:buNone/>
                      </a:pPr>
                      <a:r>
                        <a:rPr lang="en" sz="1000"/>
                        <a:t>6</a:t>
                      </a:r>
                      <a:endParaRPr sz="1000"/>
                    </a:p>
                  </a:txBody>
                  <a:tcPr marT="91425" marB="91425" marR="91425" marL="91425"/>
                </a:tc>
              </a:tr>
              <a:tr h="341100">
                <a:tc>
                  <a:txBody>
                    <a:bodyPr/>
                    <a:lstStyle/>
                    <a:p>
                      <a:pPr indent="0" lvl="0" marL="0" rtl="0" algn="ctr">
                        <a:spcBef>
                          <a:spcPts val="0"/>
                        </a:spcBef>
                        <a:spcAft>
                          <a:spcPts val="0"/>
                        </a:spcAft>
                        <a:buNone/>
                      </a:pPr>
                      <a:r>
                        <a:rPr lang="en" sz="1000"/>
                        <a:t>6</a:t>
                      </a:r>
                      <a:endParaRPr sz="1000"/>
                    </a:p>
                  </a:txBody>
                  <a:tcPr marT="91425" marB="91425" marR="91425" marL="91425"/>
                </a:tc>
                <a:tc>
                  <a:txBody>
                    <a:bodyPr/>
                    <a:lstStyle/>
                    <a:p>
                      <a:pPr indent="0" lvl="0" marL="0" rtl="0" algn="ctr">
                        <a:spcBef>
                          <a:spcPts val="0"/>
                        </a:spcBef>
                        <a:spcAft>
                          <a:spcPts val="0"/>
                        </a:spcAft>
                        <a:buNone/>
                      </a:pPr>
                      <a:r>
                        <a:rPr lang="en" sz="1000"/>
                        <a:t>3.14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(-1.51,0.89)</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0.527060</a:t>
                      </a:r>
                      <a:endParaRPr sz="1000"/>
                    </a:p>
                  </a:txBody>
                  <a:tcPr marT="91425" marB="91425" marR="91425" marL="91425"/>
                </a:tc>
                <a:tc>
                  <a:txBody>
                    <a:bodyPr/>
                    <a:lstStyle/>
                    <a:p>
                      <a:pPr indent="0" lvl="0" marL="0" rtl="0" algn="ctr">
                        <a:spcBef>
                          <a:spcPts val="0"/>
                        </a:spcBef>
                        <a:spcAft>
                          <a:spcPts val="0"/>
                        </a:spcAft>
                        <a:buNone/>
                      </a:pPr>
                      <a:r>
                        <a:rPr lang="en" sz="1000"/>
                        <a:t>-10.263405</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r h="341100">
                <a:tc>
                  <a:txBody>
                    <a:bodyPr/>
                    <a:lstStyle/>
                    <a:p>
                      <a:pPr indent="0" lvl="0" marL="0" rtl="0" algn="ctr">
                        <a:spcBef>
                          <a:spcPts val="0"/>
                        </a:spcBef>
                        <a:spcAft>
                          <a:spcPts val="0"/>
                        </a:spcAft>
                        <a:buNone/>
                      </a:pPr>
                      <a:r>
                        <a:rPr lang="en" sz="1000"/>
                        <a:t>7</a:t>
                      </a:r>
                      <a:endParaRPr sz="1000"/>
                    </a:p>
                  </a:txBody>
                  <a:tcPr marT="91425" marB="91425" marR="91425" marL="91425"/>
                </a:tc>
                <a:tc>
                  <a:txBody>
                    <a:bodyPr/>
                    <a:lstStyle/>
                    <a:p>
                      <a:pPr indent="0" lvl="0" marL="0" rtl="0" algn="ctr">
                        <a:spcBef>
                          <a:spcPts val="0"/>
                        </a:spcBef>
                        <a:spcAft>
                          <a:spcPts val="0"/>
                        </a:spcAft>
                        <a:buNone/>
                      </a:pPr>
                      <a:r>
                        <a:rPr lang="en" sz="1000"/>
                        <a:t>4.5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(0.4050,2.453)</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0.527060</a:t>
                      </a:r>
                      <a:endParaRPr sz="1000"/>
                    </a:p>
                  </a:txBody>
                  <a:tcPr marT="91425" marB="91425" marR="91425" marL="91425"/>
                </a:tc>
                <a:tc>
                  <a:txBody>
                    <a:bodyPr/>
                    <a:lstStyle/>
                    <a:p>
                      <a:pPr indent="0" lvl="0" marL="0" rtl="0" algn="ctr">
                        <a:spcBef>
                          <a:spcPts val="0"/>
                        </a:spcBef>
                        <a:spcAft>
                          <a:spcPts val="0"/>
                        </a:spcAft>
                        <a:buNone/>
                      </a:pPr>
                      <a:r>
                        <a:rPr lang="en" sz="1000"/>
                        <a:t>-10.263405</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r h="341100">
                <a:tc>
                  <a:txBody>
                    <a:bodyPr/>
                    <a:lstStyle/>
                    <a:p>
                      <a:pPr indent="0" lvl="0" marL="0" rtl="0" algn="ctr">
                        <a:spcBef>
                          <a:spcPts val="0"/>
                        </a:spcBef>
                        <a:spcAft>
                          <a:spcPts val="0"/>
                        </a:spcAft>
                        <a:buNone/>
                      </a:pPr>
                      <a:r>
                        <a:rPr lang="en" sz="1000"/>
                        <a:t>8</a:t>
                      </a:r>
                      <a:endParaRPr sz="1000"/>
                    </a:p>
                  </a:txBody>
                  <a:tcPr marT="91425" marB="91425" marR="91425" marL="91425"/>
                </a:tc>
                <a:tc>
                  <a:txBody>
                    <a:bodyPr/>
                    <a:lstStyle/>
                    <a:p>
                      <a:pPr indent="0" lvl="0" marL="0" rtl="0" algn="ctr">
                        <a:spcBef>
                          <a:spcPts val="0"/>
                        </a:spcBef>
                        <a:spcAft>
                          <a:spcPts val="0"/>
                        </a:spcAft>
                        <a:buNone/>
                      </a:pPr>
                      <a:r>
                        <a:rPr lang="en" sz="1000"/>
                        <a:t>-3.14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0.09</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(-0.35,2.53)</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0.527061</a:t>
                      </a:r>
                      <a:endParaRPr sz="1000"/>
                    </a:p>
                  </a:txBody>
                  <a:tcPr marT="91425" marB="91425" marR="91425" marL="91425"/>
                </a:tc>
                <a:tc>
                  <a:txBody>
                    <a:bodyPr/>
                    <a:lstStyle/>
                    <a:p>
                      <a:pPr indent="0" lvl="0" marL="0" rtl="0" algn="ctr">
                        <a:spcBef>
                          <a:spcPts val="0"/>
                        </a:spcBef>
                        <a:spcAft>
                          <a:spcPts val="0"/>
                        </a:spcAft>
                        <a:buNone/>
                      </a:pPr>
                      <a:r>
                        <a:rPr lang="en" sz="1000"/>
                        <a:t>-10.263405</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r h="341100">
                <a:tc>
                  <a:txBody>
                    <a:bodyPr/>
                    <a:lstStyle/>
                    <a:p>
                      <a:pPr indent="0" lvl="0" marL="0" rtl="0" algn="ctr">
                        <a:spcBef>
                          <a:spcPts val="0"/>
                        </a:spcBef>
                        <a:spcAft>
                          <a:spcPts val="0"/>
                        </a:spcAft>
                        <a:buNone/>
                      </a:pPr>
                      <a:r>
                        <a:rPr lang="en" sz="1000"/>
                        <a:t>9</a:t>
                      </a:r>
                      <a:endParaRPr sz="1000"/>
                    </a:p>
                  </a:txBody>
                  <a:tcPr marT="91425" marB="91425" marR="91425" marL="91425"/>
                </a:tc>
                <a:tc>
                  <a:txBody>
                    <a:bodyPr/>
                    <a:lstStyle/>
                    <a:p>
                      <a:pPr indent="0" lvl="0" marL="0" rtl="0" algn="ctr">
                        <a:spcBef>
                          <a:spcPts val="0"/>
                        </a:spcBef>
                        <a:spcAft>
                          <a:spcPts val="0"/>
                        </a:spcAft>
                        <a:buNone/>
                      </a:pPr>
                      <a:r>
                        <a:rPr lang="en" sz="1000"/>
                        <a:t>1.45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(0.175,0.815)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8</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0.527060</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-10.263405</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3</a:t>
                      </a:r>
                      <a:endParaRPr sz="1000"/>
                    </a:p>
                  </a:txBody>
                  <a:tcPr marT="91425" marB="91425" marR="91425" marL="91425">
                    <a:lnB cap="flat" cmpd="sng" w="9525">
                      <a:solidFill>
                        <a:srgbClr val="9E9E9E"/>
                      </a:solidFill>
                      <a:prstDash val="solid"/>
                      <a:round/>
                      <a:headEnd len="sm" w="sm" type="none"/>
                      <a:tailEnd len="sm" w="sm" type="none"/>
                    </a:lnB>
                  </a:tcPr>
                </a:tc>
              </a:tr>
              <a:tr h="341100">
                <a:tc>
                  <a:txBody>
                    <a:bodyPr/>
                    <a:lstStyle/>
                    <a:p>
                      <a:pPr indent="0" lvl="0" marL="0" rtl="0" algn="ctr">
                        <a:spcBef>
                          <a:spcPts val="0"/>
                        </a:spcBef>
                        <a:spcAft>
                          <a:spcPts val="0"/>
                        </a:spcAft>
                        <a:buNone/>
                      </a:pPr>
                      <a:r>
                        <a:rPr lang="en" sz="1000"/>
                        <a:t>10</a:t>
                      </a:r>
                      <a:endParaRPr sz="1000"/>
                    </a:p>
                  </a:txBody>
                  <a:tcPr marT="91425" marB="91425" marR="91425" marL="91425"/>
                </a:tc>
                <a:tc>
                  <a:txBody>
                    <a:bodyPr/>
                    <a:lstStyle/>
                    <a:p>
                      <a:pPr indent="0" lvl="0" marL="0" rtl="0" algn="ctr">
                        <a:spcBef>
                          <a:spcPts val="0"/>
                        </a:spcBef>
                        <a:spcAft>
                          <a:spcPts val="0"/>
                        </a:spcAft>
                        <a:buNone/>
                      </a:pPr>
                      <a:r>
                        <a:rPr lang="en" sz="1000"/>
                        <a:t>1.345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(0.329,0.841)</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7</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0.527060</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-10.263405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3</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0"/>
          <p:cNvSpPr txBox="1"/>
          <p:nvPr>
            <p:ph idx="1" type="body"/>
          </p:nvPr>
        </p:nvSpPr>
        <p:spPr>
          <a:xfrm>
            <a:off x="686600" y="736100"/>
            <a:ext cx="7030500" cy="35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Bounding</a:t>
            </a:r>
            <a:r>
              <a:rPr lang="en"/>
              <a:t> phase Iterations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Secant method Iterations, Epsilon = 0.001</a:t>
            </a:r>
            <a:endParaRPr/>
          </a:p>
        </p:txBody>
      </p:sp>
      <p:pic>
        <p:nvPicPr>
          <p:cNvPr id="390" name="Google Shape;390;p30"/>
          <p:cNvPicPr preferRelativeResize="0"/>
          <p:nvPr/>
        </p:nvPicPr>
        <p:blipFill>
          <a:blip r:embed="rId3">
            <a:alphaModFix/>
          </a:blip>
          <a:stretch>
            <a:fillRect/>
          </a:stretch>
        </p:blipFill>
        <p:spPr>
          <a:xfrm>
            <a:off x="686600" y="176900"/>
            <a:ext cx="4048125" cy="514350"/>
          </a:xfrm>
          <a:prstGeom prst="rect">
            <a:avLst/>
          </a:prstGeom>
          <a:noFill/>
          <a:ln>
            <a:noFill/>
          </a:ln>
        </p:spPr>
      </p:pic>
      <p:graphicFrame>
        <p:nvGraphicFramePr>
          <p:cNvPr id="391" name="Google Shape;391;p30"/>
          <p:cNvGraphicFramePr/>
          <p:nvPr/>
        </p:nvGraphicFramePr>
        <p:xfrm>
          <a:off x="2179688" y="1154500"/>
          <a:ext cx="3000000" cy="3000000"/>
        </p:xfrm>
        <a:graphic>
          <a:graphicData uri="http://schemas.openxmlformats.org/drawingml/2006/table">
            <a:tbl>
              <a:tblPr>
                <a:noFill/>
                <a:tableStyleId>{5E16EF54-C2AC-4562-9D90-24285FC3EA5A}</a:tableStyleId>
              </a:tblPr>
              <a:tblGrid>
                <a:gridCol w="478025"/>
                <a:gridCol w="702125"/>
                <a:gridCol w="627425"/>
                <a:gridCol w="520725"/>
                <a:gridCol w="616725"/>
                <a:gridCol w="606100"/>
                <a:gridCol w="595425"/>
                <a:gridCol w="638075"/>
              </a:tblGrid>
              <a:tr h="306300">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Delta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b</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84975">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0.1200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-0.265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-6.292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-3.205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-0.265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0.1200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0.095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-3.205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1.762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0.095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0.1200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0.095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1.762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5.917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0.095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graphicFrame>
        <p:nvGraphicFramePr>
          <p:cNvPr id="392" name="Google Shape;392;p30"/>
          <p:cNvGraphicFramePr/>
          <p:nvPr/>
        </p:nvGraphicFramePr>
        <p:xfrm>
          <a:off x="2547950" y="3026725"/>
          <a:ext cx="3000000" cy="3000000"/>
        </p:xfrm>
        <a:graphic>
          <a:graphicData uri="http://schemas.openxmlformats.org/drawingml/2006/table">
            <a:tbl>
              <a:tblPr>
                <a:noFill/>
                <a:tableStyleId>{5E16EF54-C2AC-4562-9D90-24285FC3EA5A}</a:tableStyleId>
              </a:tblPr>
              <a:tblGrid>
                <a:gridCol w="523550"/>
                <a:gridCol w="566225"/>
                <a:gridCol w="651600"/>
                <a:gridCol w="651600"/>
                <a:gridCol w="833000"/>
                <a:gridCol w="822150"/>
              </a:tblGrid>
              <a:tr h="381000">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z</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0.095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0.562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-17.060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0.466</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0.562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0.564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0.466</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-0.054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0.562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0.564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0.564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-0.054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81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0.564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0.564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0.564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31"/>
          <p:cNvPicPr preferRelativeResize="0"/>
          <p:nvPr/>
        </p:nvPicPr>
        <p:blipFill rotWithShape="1">
          <a:blip r:embed="rId3">
            <a:alphaModFix/>
          </a:blip>
          <a:srcRect b="21556" l="8948" r="43806" t="20806"/>
          <a:stretch/>
        </p:blipFill>
        <p:spPr>
          <a:xfrm>
            <a:off x="139450" y="180250"/>
            <a:ext cx="3920475" cy="4783000"/>
          </a:xfrm>
          <a:prstGeom prst="rect">
            <a:avLst/>
          </a:prstGeom>
          <a:noFill/>
          <a:ln>
            <a:noFill/>
          </a:ln>
        </p:spPr>
      </p:pic>
      <p:pic>
        <p:nvPicPr>
          <p:cNvPr id="398" name="Google Shape;398;p31"/>
          <p:cNvPicPr preferRelativeResize="0"/>
          <p:nvPr/>
        </p:nvPicPr>
        <p:blipFill>
          <a:blip r:embed="rId4">
            <a:alphaModFix/>
          </a:blip>
          <a:stretch>
            <a:fillRect/>
          </a:stretch>
        </p:blipFill>
        <p:spPr>
          <a:xfrm>
            <a:off x="4189450" y="414638"/>
            <a:ext cx="4779276" cy="43142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668575" y="890400"/>
            <a:ext cx="7551900" cy="4253100"/>
          </a:xfrm>
          <a:prstGeom prst="rect">
            <a:avLst/>
          </a:prstGeom>
        </p:spPr>
        <p:txBody>
          <a:bodyPr anchorCtr="0" anchor="t" bIns="91425" lIns="91425" spcFirstLastPara="1" rIns="91425" wrap="square" tIns="91425">
            <a:noAutofit/>
          </a:bodyPr>
          <a:lstStyle/>
          <a:p>
            <a:pPr indent="-318135" lvl="0" marL="457200" rtl="0" algn="l">
              <a:lnSpc>
                <a:spcPct val="95000"/>
              </a:lnSpc>
              <a:spcBef>
                <a:spcPts val="0"/>
              </a:spcBef>
              <a:spcAft>
                <a:spcPts val="0"/>
              </a:spcAft>
              <a:buClr>
                <a:srgbClr val="FFFF00"/>
              </a:buClr>
              <a:buSzPts val="1410"/>
              <a:buFont typeface="Nunito Medium"/>
              <a:buChar char="●"/>
            </a:pPr>
            <a:r>
              <a:rPr lang="en" sz="1410">
                <a:solidFill>
                  <a:srgbClr val="FFFF00"/>
                </a:solidFill>
                <a:latin typeface="Nunito Medium"/>
                <a:ea typeface="Nunito Medium"/>
                <a:cs typeface="Nunito Medium"/>
                <a:sym typeface="Nunito Medium"/>
              </a:rPr>
              <a:t>Bracketing</a:t>
            </a:r>
            <a:r>
              <a:rPr lang="en" sz="1410">
                <a:solidFill>
                  <a:srgbClr val="FFFF00"/>
                </a:solidFill>
                <a:latin typeface="Nunito Medium"/>
                <a:ea typeface="Nunito Medium"/>
                <a:cs typeface="Nunito Medium"/>
                <a:sym typeface="Nunito Medium"/>
              </a:rPr>
              <a:t> method : Bounding Phase method</a:t>
            </a:r>
            <a:endParaRPr sz="1270">
              <a:solidFill>
                <a:srgbClr val="FFFF00"/>
              </a:solidFill>
              <a:latin typeface="Nunito Medium"/>
              <a:ea typeface="Nunito Medium"/>
              <a:cs typeface="Nunito Medium"/>
              <a:sym typeface="Nunito Medium"/>
            </a:endParaRPr>
          </a:p>
          <a:p>
            <a:pPr indent="0" lvl="0" marL="457200" rtl="0" algn="l">
              <a:lnSpc>
                <a:spcPct val="95000"/>
              </a:lnSpc>
              <a:spcBef>
                <a:spcPts val="1500"/>
              </a:spcBef>
              <a:spcAft>
                <a:spcPts val="0"/>
              </a:spcAft>
              <a:buSzPts val="770"/>
              <a:buNone/>
            </a:pPr>
            <a:r>
              <a:rPr lang="en" sz="1270">
                <a:solidFill>
                  <a:schemeClr val="lt1"/>
                </a:solidFill>
                <a:latin typeface="Nunito Medium"/>
                <a:ea typeface="Nunito Medium"/>
                <a:cs typeface="Nunito Medium"/>
                <a:sym typeface="Nunito Medium"/>
              </a:rPr>
              <a:t>In Bounding Phase method, we start with an initial guess of the optimum value. The lower and the upper bound for the interval is user defined for given function. Based on comparing the function values, the interval is </a:t>
            </a:r>
            <a:r>
              <a:rPr lang="en" sz="1270">
                <a:latin typeface="Nunito Medium"/>
                <a:ea typeface="Nunito Medium"/>
                <a:cs typeface="Nunito Medium"/>
                <a:sym typeface="Nunito Medium"/>
              </a:rPr>
              <a:t>narrowed</a:t>
            </a:r>
            <a:r>
              <a:rPr lang="en" sz="1270">
                <a:solidFill>
                  <a:schemeClr val="lt1"/>
                </a:solidFill>
                <a:latin typeface="Nunito Medium"/>
                <a:ea typeface="Nunito Medium"/>
                <a:cs typeface="Nunito Medium"/>
                <a:sym typeface="Nunito Medium"/>
              </a:rPr>
              <a:t> around the minimum or the maximum. </a:t>
            </a:r>
            <a:r>
              <a:rPr lang="en" sz="1270">
                <a:solidFill>
                  <a:schemeClr val="lt1"/>
                </a:solidFill>
                <a:latin typeface="Nunito Medium"/>
                <a:ea typeface="Nunito Medium"/>
                <a:cs typeface="Nunito Medium"/>
                <a:sym typeface="Nunito Medium"/>
              </a:rPr>
              <a:t>The process is continuously iterated until the required optimum is within the narrowed bounds. As the interval is very compact, this can be used to exactly find the optimal value by employing more precise optimization techniques like the secant method.</a:t>
            </a:r>
            <a:endParaRPr sz="1270">
              <a:solidFill>
                <a:schemeClr val="lt1"/>
              </a:solidFill>
              <a:latin typeface="Nunito Medium"/>
              <a:ea typeface="Nunito Medium"/>
              <a:cs typeface="Nunito Medium"/>
              <a:sym typeface="Nunito Medium"/>
            </a:endParaRPr>
          </a:p>
          <a:p>
            <a:pPr indent="-318135" lvl="0" marL="457200" rtl="0" algn="l">
              <a:lnSpc>
                <a:spcPct val="95000"/>
              </a:lnSpc>
              <a:spcBef>
                <a:spcPts val="1500"/>
              </a:spcBef>
              <a:spcAft>
                <a:spcPts val="0"/>
              </a:spcAft>
              <a:buClr>
                <a:srgbClr val="FFFF00"/>
              </a:buClr>
              <a:buSzPts val="1410"/>
              <a:buFont typeface="Nunito Medium"/>
              <a:buChar char="●"/>
            </a:pPr>
            <a:r>
              <a:rPr lang="en" sz="1410">
                <a:solidFill>
                  <a:srgbClr val="FFFF00"/>
                </a:solidFill>
                <a:latin typeface="Nunito Medium"/>
                <a:ea typeface="Nunito Medium"/>
                <a:cs typeface="Nunito Medium"/>
                <a:sym typeface="Nunito Medium"/>
              </a:rPr>
              <a:t>Secant method</a:t>
            </a:r>
            <a:endParaRPr sz="1410">
              <a:solidFill>
                <a:srgbClr val="FFFF00"/>
              </a:solidFill>
              <a:latin typeface="Nunito Medium"/>
              <a:ea typeface="Nunito Medium"/>
              <a:cs typeface="Nunito Medium"/>
              <a:sym typeface="Nunito Medium"/>
            </a:endParaRPr>
          </a:p>
          <a:p>
            <a:pPr indent="0" lvl="0" marL="457200" rtl="0" algn="l">
              <a:lnSpc>
                <a:spcPct val="95000"/>
              </a:lnSpc>
              <a:spcBef>
                <a:spcPts val="1500"/>
              </a:spcBef>
              <a:spcAft>
                <a:spcPts val="0"/>
              </a:spcAft>
              <a:buNone/>
            </a:pPr>
            <a:r>
              <a:rPr lang="en" sz="1410">
                <a:solidFill>
                  <a:schemeClr val="lt1"/>
                </a:solidFill>
                <a:latin typeface="Nunito Medium"/>
                <a:ea typeface="Nunito Medium"/>
                <a:cs typeface="Nunito Medium"/>
                <a:sym typeface="Nunito Medium"/>
              </a:rPr>
              <a:t>It’s a </a:t>
            </a:r>
            <a:r>
              <a:rPr lang="en" sz="1410">
                <a:latin typeface="Nunito Medium"/>
                <a:ea typeface="Nunito Medium"/>
                <a:cs typeface="Nunito Medium"/>
                <a:sym typeface="Nunito Medium"/>
              </a:rPr>
              <a:t>gradient based search</a:t>
            </a:r>
            <a:r>
              <a:rPr lang="en" sz="1410">
                <a:solidFill>
                  <a:schemeClr val="lt1"/>
                </a:solidFill>
                <a:latin typeface="Nunito Medium"/>
                <a:ea typeface="Nunito Medium"/>
                <a:cs typeface="Nunito Medium"/>
                <a:sym typeface="Nunito Medium"/>
              </a:rPr>
              <a:t> method used to minimize or maximize a function. Two initial points are selected which contains the optimal value in their interval. </a:t>
            </a:r>
            <a:endParaRPr sz="1410">
              <a:solidFill>
                <a:schemeClr val="lt1"/>
              </a:solidFill>
              <a:latin typeface="Nunito Medium"/>
              <a:ea typeface="Nunito Medium"/>
              <a:cs typeface="Nunito Medium"/>
              <a:sym typeface="Nunito Medium"/>
            </a:endParaRPr>
          </a:p>
          <a:p>
            <a:pPr indent="0" lvl="0" marL="457200" rtl="0" algn="l">
              <a:lnSpc>
                <a:spcPct val="100000"/>
              </a:lnSpc>
              <a:spcBef>
                <a:spcPts val="1500"/>
              </a:spcBef>
              <a:spcAft>
                <a:spcPts val="0"/>
              </a:spcAft>
              <a:buNone/>
            </a:pPr>
            <a:r>
              <a:rPr lang="en" sz="1410">
                <a:solidFill>
                  <a:schemeClr val="lt1"/>
                </a:solidFill>
                <a:latin typeface="Nunito Medium"/>
                <a:ea typeface="Nunito Medium"/>
                <a:cs typeface="Nunito Medium"/>
                <a:sym typeface="Nunito Medium"/>
              </a:rPr>
              <a:t>z = x1 - (f’(x1) * (x1 - x0)) / (f’(x1) - f’(x0)) is used to find the optimum. For each iteration, x0 is updated as x1 and x1 is updated as z. Until required accuracy is </a:t>
            </a:r>
            <a:r>
              <a:rPr lang="en" sz="1410">
                <a:solidFill>
                  <a:schemeClr val="lt1"/>
                </a:solidFill>
                <a:latin typeface="Nunito Medium"/>
                <a:ea typeface="Nunito Medium"/>
                <a:cs typeface="Nunito Medium"/>
                <a:sym typeface="Nunito Medium"/>
              </a:rPr>
              <a:t>acquired</a:t>
            </a:r>
            <a:r>
              <a:rPr lang="en" sz="1410">
                <a:solidFill>
                  <a:schemeClr val="lt1"/>
                </a:solidFill>
                <a:latin typeface="Nunito Medium"/>
                <a:ea typeface="Nunito Medium"/>
                <a:cs typeface="Nunito Medium"/>
                <a:sym typeface="Nunito Medium"/>
              </a:rPr>
              <a:t>, the process is iterated. The final z value gives the optimal value.</a:t>
            </a:r>
            <a:endParaRPr sz="1410">
              <a:solidFill>
                <a:schemeClr val="lt1"/>
              </a:solidFill>
              <a:latin typeface="Nunito Medium"/>
              <a:ea typeface="Nunito Medium"/>
              <a:cs typeface="Nunito Medium"/>
              <a:sym typeface="Nunito Medium"/>
            </a:endParaRPr>
          </a:p>
          <a:p>
            <a:pPr indent="0" lvl="0" marL="0" rtl="0" algn="l">
              <a:lnSpc>
                <a:spcPct val="95000"/>
              </a:lnSpc>
              <a:spcBef>
                <a:spcPts val="1500"/>
              </a:spcBef>
              <a:spcAft>
                <a:spcPts val="1500"/>
              </a:spcAft>
              <a:buNone/>
            </a:pPr>
            <a:r>
              <a:t/>
            </a:r>
            <a:endParaRPr sz="1410">
              <a:solidFill>
                <a:schemeClr val="lt1"/>
              </a:solidFill>
              <a:latin typeface="Nunito Medium"/>
              <a:ea typeface="Nunito Medium"/>
              <a:cs typeface="Nunito Medium"/>
              <a:sym typeface="Nunito Medium"/>
            </a:endParaRPr>
          </a:p>
        </p:txBody>
      </p:sp>
      <p:sp>
        <p:nvSpPr>
          <p:cNvPr id="284" name="Google Shape;284;p14"/>
          <p:cNvSpPr txBox="1"/>
          <p:nvPr/>
        </p:nvSpPr>
        <p:spPr>
          <a:xfrm>
            <a:off x="668575" y="261600"/>
            <a:ext cx="7292400" cy="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1"/>
                </a:solidFill>
                <a:latin typeface="Maven Pro"/>
                <a:ea typeface="Maven Pro"/>
                <a:cs typeface="Maven Pro"/>
                <a:sym typeface="Maven Pro"/>
              </a:rPr>
              <a:t>INTRODUCTION</a:t>
            </a:r>
            <a:endParaRPr b="1" sz="2700">
              <a:solidFill>
                <a:schemeClr val="lt1"/>
              </a:solidFill>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952500" y="156575"/>
            <a:ext cx="7030500" cy="4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Initial Interval: (-4,4)</a:t>
            </a:r>
            <a:endParaRPr b="0" sz="2000"/>
          </a:p>
        </p:txBody>
      </p:sp>
      <p:graphicFrame>
        <p:nvGraphicFramePr>
          <p:cNvPr id="404" name="Google Shape;404;p32"/>
          <p:cNvGraphicFramePr/>
          <p:nvPr/>
        </p:nvGraphicFramePr>
        <p:xfrm>
          <a:off x="952500" y="686350"/>
          <a:ext cx="3000000" cy="3000000"/>
        </p:xfrm>
        <a:graphic>
          <a:graphicData uri="http://schemas.openxmlformats.org/drawingml/2006/table">
            <a:tbl>
              <a:tblPr>
                <a:noFill/>
                <a:tableStyleId>{5E16EF54-C2AC-4562-9D90-24285FC3EA5A}</a:tableStyleId>
              </a:tblPr>
              <a:tblGrid>
                <a:gridCol w="563850"/>
                <a:gridCol w="894625"/>
                <a:gridCol w="627850"/>
                <a:gridCol w="1193000"/>
                <a:gridCol w="436200"/>
                <a:gridCol w="702575"/>
                <a:gridCol w="723900"/>
                <a:gridCol w="745225"/>
                <a:gridCol w="904900"/>
                <a:gridCol w="446875"/>
              </a:tblGrid>
              <a:tr h="316500">
                <a:tc>
                  <a:txBody>
                    <a:bodyPr/>
                    <a:lstStyle/>
                    <a:p>
                      <a:pPr indent="0" lvl="0" marL="0" rtl="0" algn="ctr">
                        <a:spcBef>
                          <a:spcPts val="0"/>
                        </a:spcBef>
                        <a:spcAft>
                          <a:spcPts val="0"/>
                        </a:spcAft>
                        <a:buNone/>
                      </a:pPr>
                      <a:r>
                        <a:t/>
                      </a:r>
                      <a:endParaRPr sz="1000">
                        <a:highlight>
                          <a:schemeClr val="lt1"/>
                        </a:highlight>
                      </a:endParaRPr>
                    </a:p>
                  </a:txBody>
                  <a:tcPr marT="91425" marB="91425" marR="91425" marL="91425">
                    <a:solidFill>
                      <a:schemeClr val="lt1"/>
                    </a:solidFill>
                  </a:tcPr>
                </a:tc>
                <a:tc gridSpan="4">
                  <a:txBody>
                    <a:bodyPr/>
                    <a:lstStyle/>
                    <a:p>
                      <a:pPr indent="0" lvl="0" marL="0" rtl="0" algn="ctr">
                        <a:spcBef>
                          <a:spcPts val="0"/>
                        </a:spcBef>
                        <a:spcAft>
                          <a:spcPts val="0"/>
                        </a:spcAft>
                        <a:buNone/>
                      </a:pPr>
                      <a:r>
                        <a:rPr b="1" lang="en" sz="1200">
                          <a:highlight>
                            <a:schemeClr val="lt1"/>
                          </a:highlight>
                        </a:rPr>
                        <a:t>Bounding Phase Method</a:t>
                      </a:r>
                      <a:endParaRPr b="1" sz="1200">
                        <a:highlight>
                          <a:schemeClr val="lt1"/>
                        </a:highlight>
                      </a:endParaRPr>
                    </a:p>
                  </a:txBody>
                  <a:tcPr marT="91425" marB="91425" marR="91425" marL="91425">
                    <a:solidFill>
                      <a:schemeClr val="lt1"/>
                    </a:solidFill>
                  </a:tcPr>
                </a:tc>
                <a:tc hMerge="1"/>
                <a:tc hMerge="1"/>
                <a:tc hMerge="1"/>
                <a:tc gridSpan="5">
                  <a:txBody>
                    <a:bodyPr/>
                    <a:lstStyle/>
                    <a:p>
                      <a:pPr indent="0" lvl="0" marL="0" rtl="0" algn="ctr">
                        <a:spcBef>
                          <a:spcPts val="0"/>
                        </a:spcBef>
                        <a:spcAft>
                          <a:spcPts val="0"/>
                        </a:spcAft>
                        <a:buNone/>
                      </a:pPr>
                      <a:r>
                        <a:rPr b="1" lang="en" sz="1200">
                          <a:highlight>
                            <a:schemeClr val="lt1"/>
                          </a:highlight>
                        </a:rPr>
                        <a:t>Secant Method</a:t>
                      </a:r>
                      <a:endParaRPr b="1" sz="1200">
                        <a:highlight>
                          <a:schemeClr val="lt1"/>
                        </a:highlight>
                      </a:endParaRPr>
                    </a:p>
                  </a:txBody>
                  <a:tcPr marT="91425" marB="91425" marR="91425" marL="91425">
                    <a:solidFill>
                      <a:schemeClr val="lt1"/>
                    </a:solidFill>
                  </a:tcPr>
                </a:tc>
                <a:tc hMerge="1"/>
                <a:tc hMerge="1"/>
                <a:tc hMerge="1"/>
                <a:tc hMerge="1"/>
              </a:tr>
              <a:tr h="478850">
                <a:tc>
                  <a:txBody>
                    <a:bodyPr/>
                    <a:lstStyle/>
                    <a:p>
                      <a:pPr indent="0" lvl="0" marL="0" rtl="0" algn="ctr">
                        <a:spcBef>
                          <a:spcPts val="0"/>
                        </a:spcBef>
                        <a:spcAft>
                          <a:spcPts val="0"/>
                        </a:spcAft>
                        <a:buNone/>
                      </a:pPr>
                      <a:r>
                        <a:rPr lang="en" sz="1000">
                          <a:highlight>
                            <a:schemeClr val="lt1"/>
                          </a:highlight>
                        </a:rPr>
                        <a:t>S.no.</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Initial guess</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delta</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Interval</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Iters</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Epsilon</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Max</a:t>
                      </a:r>
                      <a:endParaRPr sz="1000">
                        <a:highlight>
                          <a:schemeClr val="lt1"/>
                        </a:highlight>
                      </a:endParaRPr>
                    </a:p>
                    <a:p>
                      <a:pPr indent="0" lvl="0" marL="0" rtl="0" algn="ctr">
                        <a:spcBef>
                          <a:spcPts val="0"/>
                        </a:spcBef>
                        <a:spcAft>
                          <a:spcPts val="0"/>
                        </a:spcAft>
                        <a:buNone/>
                      </a:pPr>
                      <a:r>
                        <a:rPr lang="en" sz="1000">
                          <a:highlight>
                            <a:schemeClr val="lt1"/>
                          </a:highlight>
                        </a:rPr>
                        <a:t>Iters</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Max x</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Max </a:t>
                      </a:r>
                      <a:r>
                        <a:rPr lang="en" sz="1000">
                          <a:highlight>
                            <a:schemeClr val="lt1"/>
                          </a:highlight>
                        </a:rPr>
                        <a:t>val</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Iters</a:t>
                      </a:r>
                      <a:endParaRPr sz="1000">
                        <a:highlight>
                          <a:schemeClr val="lt1"/>
                        </a:highlight>
                      </a:endParaRPr>
                    </a:p>
                  </a:txBody>
                  <a:tcPr marT="91425" marB="91425" marR="91425" marL="91425">
                    <a:solidFill>
                      <a:schemeClr val="lt1"/>
                    </a:solidFill>
                  </a:tcPr>
                </a:tc>
              </a:tr>
              <a:tr h="341100">
                <a:tc>
                  <a:txBody>
                    <a:bodyPr/>
                    <a:lstStyle/>
                    <a:p>
                      <a:pPr indent="0" lvl="0" marL="0" rtl="0" algn="ctr">
                        <a:spcBef>
                          <a:spcPts val="0"/>
                        </a:spcBef>
                        <a:spcAft>
                          <a:spcPts val="0"/>
                        </a:spcAft>
                        <a:buNone/>
                      </a:pPr>
                      <a:r>
                        <a:rPr lang="en" sz="1000">
                          <a:highlight>
                            <a:schemeClr val="lt1"/>
                          </a:highlight>
                        </a:rPr>
                        <a:t>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-0.265</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0.12</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(0.095,0.575)</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100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0.563568</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5.91998</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4</a:t>
                      </a:r>
                      <a:endParaRPr sz="1000">
                        <a:highlight>
                          <a:schemeClr val="lt1"/>
                        </a:highlight>
                      </a:endParaRPr>
                    </a:p>
                  </a:txBody>
                  <a:tcPr marT="91425" marB="91425" marR="91425" marL="91425">
                    <a:solidFill>
                      <a:schemeClr val="lt1"/>
                    </a:solidFill>
                  </a:tcPr>
                </a:tc>
              </a:tr>
              <a:tr h="341100">
                <a:tc>
                  <a:txBody>
                    <a:bodyPr/>
                    <a:lstStyle/>
                    <a:p>
                      <a:pPr indent="0" lvl="0" marL="0" rtl="0" algn="ctr">
                        <a:spcBef>
                          <a:spcPts val="0"/>
                        </a:spcBef>
                        <a:spcAft>
                          <a:spcPts val="0"/>
                        </a:spcAft>
                        <a:buNone/>
                      </a:pPr>
                      <a:r>
                        <a:rPr lang="en" sz="1000">
                          <a:highlight>
                            <a:schemeClr val="lt1"/>
                          </a:highlight>
                        </a:rPr>
                        <a:t>2</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-1.254</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(0.246,1.846)</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0.0001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100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0.563551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5.919983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a:t>
                      </a:r>
                      <a:endParaRPr sz="1000">
                        <a:highlight>
                          <a:schemeClr val="lt1"/>
                        </a:highlight>
                      </a:endParaRPr>
                    </a:p>
                  </a:txBody>
                  <a:tcPr marT="91425" marB="91425" marR="91425" marL="91425">
                    <a:solidFill>
                      <a:schemeClr val="lt1"/>
                    </a:solidFill>
                  </a:tcPr>
                </a:tc>
              </a:tr>
              <a:tr h="341100">
                <a:tc>
                  <a:txBody>
                    <a:bodyPr/>
                    <a:lstStyle/>
                    <a:p>
                      <a:pPr indent="0" lvl="0" marL="0" rtl="0" algn="ctr">
                        <a:spcBef>
                          <a:spcPts val="0"/>
                        </a:spcBef>
                        <a:spcAft>
                          <a:spcPts val="0"/>
                        </a:spcAft>
                        <a:buNone/>
                      </a:pPr>
                      <a:r>
                        <a:rPr lang="en" sz="1000">
                          <a:highlight>
                            <a:schemeClr val="lt1"/>
                          </a:highlight>
                        </a:rPr>
                        <a:t>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1.001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0.05</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(0.251,0.651)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4</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0.0005</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100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0.563568</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5.919983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4</a:t>
                      </a:r>
                      <a:endParaRPr sz="1000">
                        <a:highlight>
                          <a:schemeClr val="lt1"/>
                        </a:highlight>
                      </a:endParaRPr>
                    </a:p>
                  </a:txBody>
                  <a:tcPr marT="91425" marB="91425" marR="91425" marL="91425">
                    <a:solidFill>
                      <a:schemeClr val="lt1"/>
                    </a:solidFill>
                  </a:tcPr>
                </a:tc>
              </a:tr>
              <a:tr h="341100">
                <a:tc>
                  <a:txBody>
                    <a:bodyPr/>
                    <a:lstStyle/>
                    <a:p>
                      <a:pPr indent="0" lvl="0" marL="0" rtl="0" algn="ctr">
                        <a:spcBef>
                          <a:spcPts val="0"/>
                        </a:spcBef>
                        <a:spcAft>
                          <a:spcPts val="0"/>
                        </a:spcAft>
                        <a:buNone/>
                      </a:pPr>
                      <a:r>
                        <a:rPr lang="en" sz="1000">
                          <a:highlight>
                            <a:schemeClr val="lt1"/>
                          </a:highlight>
                        </a:rPr>
                        <a:t>4</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0.894</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(0.264,0.584)</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6</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0.0002</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100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0.563568</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5.919983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4</a:t>
                      </a:r>
                      <a:endParaRPr sz="1000">
                        <a:highlight>
                          <a:schemeClr val="lt1"/>
                        </a:highlight>
                      </a:endParaRPr>
                    </a:p>
                  </a:txBody>
                  <a:tcPr marT="91425" marB="91425" marR="91425" marL="91425">
                    <a:solidFill>
                      <a:schemeClr val="lt1"/>
                    </a:solidFill>
                  </a:tcPr>
                </a:tc>
              </a:tr>
              <a:tr h="341100">
                <a:tc>
                  <a:txBody>
                    <a:bodyPr/>
                    <a:lstStyle/>
                    <a:p>
                      <a:pPr indent="0" lvl="0" marL="0" rtl="0" algn="ctr">
                        <a:spcBef>
                          <a:spcPts val="0"/>
                        </a:spcBef>
                        <a:spcAft>
                          <a:spcPts val="0"/>
                        </a:spcAft>
                        <a:buNone/>
                      </a:pPr>
                      <a:r>
                        <a:rPr lang="en" sz="1000">
                          <a:highlight>
                            <a:schemeClr val="lt1"/>
                          </a:highlight>
                        </a:rPr>
                        <a:t>5</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-1.54</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0.02</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(-0.280,1.00)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7</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0.002</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100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0.563558</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5.919983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a:t>
                      </a:r>
                      <a:endParaRPr sz="1000">
                        <a:highlight>
                          <a:schemeClr val="lt1"/>
                        </a:highlight>
                      </a:endParaRPr>
                    </a:p>
                  </a:txBody>
                  <a:tcPr marT="91425" marB="91425" marR="91425" marL="91425">
                    <a:solidFill>
                      <a:schemeClr val="lt1"/>
                    </a:solidFill>
                  </a:tcPr>
                </a:tc>
              </a:tr>
              <a:tr h="341100">
                <a:tc>
                  <a:txBody>
                    <a:bodyPr/>
                    <a:lstStyle/>
                    <a:p>
                      <a:pPr indent="0" lvl="0" marL="0" rtl="0" algn="ctr">
                        <a:spcBef>
                          <a:spcPts val="0"/>
                        </a:spcBef>
                        <a:spcAft>
                          <a:spcPts val="0"/>
                        </a:spcAft>
                        <a:buNone/>
                      </a:pPr>
                      <a:r>
                        <a:rPr lang="en" sz="1000">
                          <a:highlight>
                            <a:schemeClr val="lt1"/>
                          </a:highlight>
                        </a:rPr>
                        <a:t>6</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0.184</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0.15</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(0.334,0.634)</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2</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0.0004</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100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0.563569</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5.919983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4</a:t>
                      </a:r>
                      <a:endParaRPr sz="1000">
                        <a:highlight>
                          <a:schemeClr val="lt1"/>
                        </a:highlight>
                      </a:endParaRPr>
                    </a:p>
                  </a:txBody>
                  <a:tcPr marT="91425" marB="91425" marR="91425" marL="91425">
                    <a:solidFill>
                      <a:schemeClr val="lt1"/>
                    </a:solidFill>
                  </a:tcPr>
                </a:tc>
              </a:tr>
              <a:tr h="341100">
                <a:tc>
                  <a:txBody>
                    <a:bodyPr/>
                    <a:lstStyle/>
                    <a:p>
                      <a:pPr indent="0" lvl="0" marL="0" rtl="0" algn="ctr">
                        <a:spcBef>
                          <a:spcPts val="0"/>
                        </a:spcBef>
                        <a:spcAft>
                          <a:spcPts val="0"/>
                        </a:spcAft>
                        <a:buNone/>
                      </a:pPr>
                      <a:r>
                        <a:rPr lang="en" sz="1000">
                          <a:highlight>
                            <a:schemeClr val="lt1"/>
                          </a:highlight>
                        </a:rPr>
                        <a:t>7</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2.148</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(0.101,1.125)</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0.00001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100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0.563562</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5.919983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6</a:t>
                      </a:r>
                      <a:endParaRPr sz="1000">
                        <a:highlight>
                          <a:schemeClr val="lt1"/>
                        </a:highlight>
                      </a:endParaRPr>
                    </a:p>
                  </a:txBody>
                  <a:tcPr marT="91425" marB="91425" marR="91425" marL="91425">
                    <a:solidFill>
                      <a:schemeClr val="lt1"/>
                    </a:solidFill>
                  </a:tcPr>
                </a:tc>
              </a:tr>
              <a:tr h="341100">
                <a:tc>
                  <a:txBody>
                    <a:bodyPr/>
                    <a:lstStyle/>
                    <a:p>
                      <a:pPr indent="0" lvl="0" marL="0" rtl="0" algn="ctr">
                        <a:spcBef>
                          <a:spcPts val="0"/>
                        </a:spcBef>
                        <a:spcAft>
                          <a:spcPts val="0"/>
                        </a:spcAft>
                        <a:buNone/>
                      </a:pPr>
                      <a:r>
                        <a:rPr lang="en" sz="1000">
                          <a:highlight>
                            <a:schemeClr val="lt1"/>
                          </a:highlight>
                        </a:rPr>
                        <a:t>8</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0.16</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0.09</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(0.430,0.790)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0.00005</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100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0.563568</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5.919983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a:t>
                      </a:r>
                      <a:endParaRPr sz="1000">
                        <a:highlight>
                          <a:schemeClr val="lt1"/>
                        </a:highlight>
                      </a:endParaRPr>
                    </a:p>
                  </a:txBody>
                  <a:tcPr marT="91425" marB="91425" marR="91425" marL="91425">
                    <a:solidFill>
                      <a:schemeClr val="lt1"/>
                    </a:solidFill>
                  </a:tcPr>
                </a:tc>
              </a:tr>
              <a:tr h="341100">
                <a:tc>
                  <a:txBody>
                    <a:bodyPr/>
                    <a:lstStyle/>
                    <a:p>
                      <a:pPr indent="0" lvl="0" marL="0" rtl="0" algn="ctr">
                        <a:spcBef>
                          <a:spcPts val="0"/>
                        </a:spcBef>
                        <a:spcAft>
                          <a:spcPts val="0"/>
                        </a:spcAft>
                        <a:buNone/>
                      </a:pPr>
                      <a:r>
                        <a:rPr lang="en" sz="1000">
                          <a:highlight>
                            <a:schemeClr val="lt1"/>
                          </a:highlight>
                        </a:rPr>
                        <a:t>9</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3.1</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0.005</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(-0.9955,1.0525)</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0.0006</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100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0.563540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5.919983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6</a:t>
                      </a:r>
                      <a:endParaRPr sz="1000">
                        <a:highlight>
                          <a:schemeClr val="lt1"/>
                        </a:highlight>
                      </a:endParaRPr>
                    </a:p>
                  </a:txBody>
                  <a:tcPr marT="91425" marB="91425" marR="91425" marL="91425">
                    <a:solidFill>
                      <a:schemeClr val="lt1"/>
                    </a:solidFill>
                  </a:tcPr>
                </a:tc>
              </a:tr>
              <a:tr h="341100">
                <a:tc>
                  <a:txBody>
                    <a:bodyPr/>
                    <a:lstStyle/>
                    <a:p>
                      <a:pPr indent="0" lvl="0" marL="0" rtl="0" algn="ctr">
                        <a:spcBef>
                          <a:spcPts val="0"/>
                        </a:spcBef>
                        <a:spcAft>
                          <a:spcPts val="0"/>
                        </a:spcAft>
                        <a:buNone/>
                      </a:pPr>
                      <a:r>
                        <a:rPr lang="en" sz="1000">
                          <a:highlight>
                            <a:schemeClr val="lt1"/>
                          </a:highlight>
                        </a:rPr>
                        <a:t>10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-1.97</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0.008</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(0.070,2.118)</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9</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0.0004</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100</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0.563539</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5.919983</a:t>
                      </a:r>
                      <a:endParaRPr sz="1000">
                        <a:highlight>
                          <a:schemeClr val="lt1"/>
                        </a:highlight>
                      </a:endParaRPr>
                    </a:p>
                  </a:txBody>
                  <a:tcPr marT="91425" marB="91425" marR="91425" marL="91425">
                    <a:solidFill>
                      <a:schemeClr val="lt1"/>
                    </a:solidFill>
                  </a:tcPr>
                </a:tc>
                <a:tc>
                  <a:txBody>
                    <a:bodyPr/>
                    <a:lstStyle/>
                    <a:p>
                      <a:pPr indent="0" lvl="0" marL="0" rtl="0" algn="ctr">
                        <a:spcBef>
                          <a:spcPts val="0"/>
                        </a:spcBef>
                        <a:spcAft>
                          <a:spcPts val="0"/>
                        </a:spcAft>
                        <a:buNone/>
                      </a:pPr>
                      <a:r>
                        <a:rPr lang="en" sz="1000">
                          <a:highlight>
                            <a:schemeClr val="lt1"/>
                          </a:highlight>
                        </a:rPr>
                        <a:t>5</a:t>
                      </a:r>
                      <a:endParaRPr sz="1000">
                        <a:highlight>
                          <a:schemeClr val="lt1"/>
                        </a:highlight>
                      </a:endParaRPr>
                    </a:p>
                  </a:txBody>
                  <a:tcPr marT="91425" marB="91425" marR="91425" marL="91425">
                    <a:solidFill>
                      <a:schemeClr val="l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idx="1" type="body"/>
          </p:nvPr>
        </p:nvSpPr>
        <p:spPr>
          <a:xfrm>
            <a:off x="668575" y="966600"/>
            <a:ext cx="7551900" cy="2783100"/>
          </a:xfrm>
          <a:prstGeom prst="rect">
            <a:avLst/>
          </a:prstGeom>
        </p:spPr>
        <p:txBody>
          <a:bodyPr anchorCtr="0" anchor="t" bIns="91425" lIns="91425" spcFirstLastPara="1" rIns="91425" wrap="square" tIns="91425">
            <a:noAutofit/>
          </a:bodyPr>
          <a:lstStyle/>
          <a:p>
            <a:pPr indent="-330835" lvl="0" marL="457200" rtl="0" algn="l">
              <a:lnSpc>
                <a:spcPct val="95000"/>
              </a:lnSpc>
              <a:spcBef>
                <a:spcPts val="1500"/>
              </a:spcBef>
              <a:spcAft>
                <a:spcPts val="0"/>
              </a:spcAft>
              <a:buClr>
                <a:schemeClr val="lt1"/>
              </a:buClr>
              <a:buSzPts val="1610"/>
              <a:buFont typeface="Nunito Medium"/>
              <a:buAutoNum type="arabicPeriod"/>
            </a:pPr>
            <a:r>
              <a:rPr lang="en" sz="1470">
                <a:latin typeface="Nunito Medium"/>
                <a:ea typeface="Nunito Medium"/>
                <a:cs typeface="Nunito Medium"/>
                <a:sym typeface="Nunito Medium"/>
              </a:rPr>
              <a:t>Bounding phase method and Secant method were used to optimize six different functions and they were executed successfully without any error.</a:t>
            </a:r>
            <a:endParaRPr sz="1470">
              <a:latin typeface="Nunito Medium"/>
              <a:ea typeface="Nunito Medium"/>
              <a:cs typeface="Nunito Medium"/>
              <a:sym typeface="Nunito Medium"/>
            </a:endParaRPr>
          </a:p>
          <a:p>
            <a:pPr indent="-330835" lvl="0" marL="457200" rtl="0" algn="l">
              <a:lnSpc>
                <a:spcPct val="95000"/>
              </a:lnSpc>
              <a:spcBef>
                <a:spcPts val="0"/>
              </a:spcBef>
              <a:spcAft>
                <a:spcPts val="0"/>
              </a:spcAft>
              <a:buClr>
                <a:schemeClr val="lt1"/>
              </a:buClr>
              <a:buSzPts val="1610"/>
              <a:buFont typeface="Nunito Medium"/>
              <a:buAutoNum type="arabicPeriod"/>
            </a:pPr>
            <a:r>
              <a:rPr lang="en" sz="1470">
                <a:latin typeface="Nunito Medium"/>
                <a:ea typeface="Nunito Medium"/>
                <a:cs typeface="Nunito Medium"/>
                <a:sym typeface="Nunito Medium"/>
              </a:rPr>
              <a:t>By using the bounding phase method as bracketing method, the initial interval given for optimization were narrowed. </a:t>
            </a:r>
            <a:endParaRPr sz="1470">
              <a:latin typeface="Nunito Medium"/>
              <a:ea typeface="Nunito Medium"/>
              <a:cs typeface="Nunito Medium"/>
              <a:sym typeface="Nunito Medium"/>
            </a:endParaRPr>
          </a:p>
          <a:p>
            <a:pPr indent="-321945" lvl="0" marL="457200" rtl="0" algn="l">
              <a:lnSpc>
                <a:spcPct val="95000"/>
              </a:lnSpc>
              <a:spcBef>
                <a:spcPts val="0"/>
              </a:spcBef>
              <a:spcAft>
                <a:spcPts val="0"/>
              </a:spcAft>
              <a:buSzPts val="1470"/>
              <a:buFont typeface="Nunito Medium"/>
              <a:buAutoNum type="arabicPeriod"/>
            </a:pPr>
            <a:r>
              <a:rPr lang="en" sz="1470">
                <a:latin typeface="Nunito Medium"/>
                <a:ea typeface="Nunito Medium"/>
                <a:cs typeface="Nunito Medium"/>
                <a:sym typeface="Nunito Medium"/>
              </a:rPr>
              <a:t>Smaller the value of delta, smaller is the final interval after bracketing. Also for the same initial value, smaller the value of delta, higher is the number of iterations.</a:t>
            </a:r>
            <a:endParaRPr sz="1470">
              <a:latin typeface="Nunito Medium"/>
              <a:ea typeface="Nunito Medium"/>
              <a:cs typeface="Nunito Medium"/>
              <a:sym typeface="Nunito Medium"/>
            </a:endParaRPr>
          </a:p>
          <a:p>
            <a:pPr indent="-321945" lvl="0" marL="457200" rtl="0" algn="l">
              <a:lnSpc>
                <a:spcPct val="95000"/>
              </a:lnSpc>
              <a:spcBef>
                <a:spcPts val="0"/>
              </a:spcBef>
              <a:spcAft>
                <a:spcPts val="0"/>
              </a:spcAft>
              <a:buSzPts val="1470"/>
              <a:buFont typeface="Nunito Medium"/>
              <a:buAutoNum type="arabicPeriod"/>
            </a:pPr>
            <a:r>
              <a:rPr lang="en" sz="1470">
                <a:latin typeface="Nunito Medium"/>
                <a:ea typeface="Nunito Medium"/>
                <a:cs typeface="Nunito Medium"/>
                <a:sym typeface="Nunito Medium"/>
              </a:rPr>
              <a:t>Using</a:t>
            </a:r>
            <a:r>
              <a:rPr lang="en" sz="1470">
                <a:latin typeface="Nunito Medium"/>
                <a:ea typeface="Nunito Medium"/>
                <a:cs typeface="Nunito Medium"/>
                <a:sym typeface="Nunito Medium"/>
              </a:rPr>
              <a:t> the secant method for optimization, we can get the accurate maximum or minimum value within few iterations.</a:t>
            </a:r>
            <a:endParaRPr sz="1470">
              <a:latin typeface="Nunito Medium"/>
              <a:ea typeface="Nunito Medium"/>
              <a:cs typeface="Nunito Medium"/>
              <a:sym typeface="Nunito Medium"/>
            </a:endParaRPr>
          </a:p>
          <a:p>
            <a:pPr indent="-321945" lvl="0" marL="457200" rtl="0" algn="l">
              <a:lnSpc>
                <a:spcPct val="95000"/>
              </a:lnSpc>
              <a:spcBef>
                <a:spcPts val="0"/>
              </a:spcBef>
              <a:spcAft>
                <a:spcPts val="0"/>
              </a:spcAft>
              <a:buSzPts val="1470"/>
              <a:buFont typeface="Nunito Medium"/>
              <a:buAutoNum type="arabicPeriod"/>
            </a:pPr>
            <a:r>
              <a:rPr lang="en" sz="1470">
                <a:latin typeface="Nunito Medium"/>
                <a:ea typeface="Nunito Medium"/>
                <a:cs typeface="Nunito Medium"/>
                <a:sym typeface="Nunito Medium"/>
              </a:rPr>
              <a:t>Higher the accuracy required (lower epsilon value), higher are </a:t>
            </a:r>
            <a:r>
              <a:rPr lang="en" sz="1470">
                <a:latin typeface="Nunito Medium"/>
                <a:ea typeface="Nunito Medium"/>
                <a:cs typeface="Nunito Medium"/>
                <a:sym typeface="Nunito Medium"/>
              </a:rPr>
              <a:t>the number of iterations.</a:t>
            </a:r>
            <a:endParaRPr sz="1470">
              <a:latin typeface="Nunito Medium"/>
              <a:ea typeface="Nunito Medium"/>
              <a:cs typeface="Nunito Medium"/>
              <a:sym typeface="Nunito Medium"/>
            </a:endParaRPr>
          </a:p>
          <a:p>
            <a:pPr indent="-321945" lvl="0" marL="457200" rtl="0" algn="l">
              <a:lnSpc>
                <a:spcPct val="95000"/>
              </a:lnSpc>
              <a:spcBef>
                <a:spcPts val="0"/>
              </a:spcBef>
              <a:spcAft>
                <a:spcPts val="0"/>
              </a:spcAft>
              <a:buSzPts val="1470"/>
              <a:buFont typeface="Nunito Medium"/>
              <a:buAutoNum type="arabicPeriod"/>
            </a:pPr>
            <a:r>
              <a:rPr lang="en" sz="1470">
                <a:latin typeface="Nunito Medium"/>
                <a:ea typeface="Nunito Medium"/>
                <a:cs typeface="Nunito Medium"/>
                <a:sym typeface="Nunito Medium"/>
              </a:rPr>
              <a:t>If the optimum value has more number of decimal digits, higher are the iterations to reach it accurately.</a:t>
            </a:r>
            <a:endParaRPr sz="1470">
              <a:latin typeface="Nunito Medium"/>
              <a:ea typeface="Nunito Medium"/>
              <a:cs typeface="Nunito Medium"/>
              <a:sym typeface="Nunito Medium"/>
            </a:endParaRPr>
          </a:p>
          <a:p>
            <a:pPr indent="0" lvl="0" marL="0" rtl="0" algn="l">
              <a:lnSpc>
                <a:spcPct val="95000"/>
              </a:lnSpc>
              <a:spcBef>
                <a:spcPts val="1500"/>
              </a:spcBef>
              <a:spcAft>
                <a:spcPts val="1500"/>
              </a:spcAft>
              <a:buNone/>
            </a:pPr>
            <a:r>
              <a:t/>
            </a:r>
            <a:endParaRPr sz="1610">
              <a:solidFill>
                <a:schemeClr val="lt1"/>
              </a:solidFill>
              <a:latin typeface="Nunito Medium"/>
              <a:ea typeface="Nunito Medium"/>
              <a:cs typeface="Nunito Medium"/>
              <a:sym typeface="Nunito Medium"/>
            </a:endParaRPr>
          </a:p>
        </p:txBody>
      </p:sp>
      <p:sp>
        <p:nvSpPr>
          <p:cNvPr id="410" name="Google Shape;410;p33"/>
          <p:cNvSpPr txBox="1"/>
          <p:nvPr/>
        </p:nvSpPr>
        <p:spPr>
          <a:xfrm>
            <a:off x="668575" y="261600"/>
            <a:ext cx="7292400" cy="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1"/>
                </a:solidFill>
                <a:latin typeface="Maven Pro"/>
                <a:ea typeface="Maven Pro"/>
                <a:cs typeface="Maven Pro"/>
                <a:sym typeface="Maven Pro"/>
              </a:rPr>
              <a:t>CONCLUSION</a:t>
            </a:r>
            <a:endParaRPr b="1" sz="2700">
              <a:solidFill>
                <a:schemeClr val="lt1"/>
              </a:solidFill>
              <a:latin typeface="Maven Pro"/>
              <a:ea typeface="Maven Pro"/>
              <a:cs typeface="Maven Pro"/>
              <a:sym typeface="Maven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txBox="1"/>
          <p:nvPr>
            <p:ph type="title"/>
          </p:nvPr>
        </p:nvSpPr>
        <p:spPr>
          <a:xfrm>
            <a:off x="1388550"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100"/>
              <a:t>THANK YOU</a:t>
            </a:r>
            <a:endParaRPr sz="4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164850" y="847300"/>
            <a:ext cx="8814300" cy="414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Bounding phase method Iterations</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n" sz="1500"/>
              <a:t>Secant method Iterations, Epsilon = 0.001</a:t>
            </a:r>
            <a:endParaRPr sz="1500"/>
          </a:p>
        </p:txBody>
      </p:sp>
      <p:pic>
        <p:nvPicPr>
          <p:cNvPr id="290" name="Google Shape;290;p15"/>
          <p:cNvPicPr preferRelativeResize="0"/>
          <p:nvPr/>
        </p:nvPicPr>
        <p:blipFill>
          <a:blip r:embed="rId3">
            <a:alphaModFix/>
          </a:blip>
          <a:stretch>
            <a:fillRect/>
          </a:stretch>
        </p:blipFill>
        <p:spPr>
          <a:xfrm>
            <a:off x="366425" y="273150"/>
            <a:ext cx="4981950" cy="504825"/>
          </a:xfrm>
          <a:prstGeom prst="rect">
            <a:avLst/>
          </a:prstGeom>
          <a:noFill/>
          <a:ln>
            <a:noFill/>
          </a:ln>
        </p:spPr>
      </p:pic>
      <p:graphicFrame>
        <p:nvGraphicFramePr>
          <p:cNvPr id="291" name="Google Shape;291;p15"/>
          <p:cNvGraphicFramePr/>
          <p:nvPr/>
        </p:nvGraphicFramePr>
        <p:xfrm>
          <a:off x="1565900" y="2964725"/>
          <a:ext cx="3000000" cy="3000000"/>
        </p:xfrm>
        <a:graphic>
          <a:graphicData uri="http://schemas.openxmlformats.org/drawingml/2006/table">
            <a:tbl>
              <a:tblPr>
                <a:noFill/>
                <a:tableStyleId>{5E16EF54-C2AC-4562-9D90-24285FC3EA5A}</a:tableStyleId>
              </a:tblPr>
              <a:tblGrid>
                <a:gridCol w="945775"/>
                <a:gridCol w="945775"/>
                <a:gridCol w="945775"/>
                <a:gridCol w="945775"/>
                <a:gridCol w="945775"/>
                <a:gridCol w="945775"/>
              </a:tblGrid>
              <a:tr h="313600">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z</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136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-5.841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-5.361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-5.759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-1297.576</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6336.861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136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-5.361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-5.759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-5.779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6336.861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295.321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136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-5.759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-5.779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295.321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-73.003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136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-5.779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-73.003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0.587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136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-5.775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0.587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graphicFrame>
        <p:nvGraphicFramePr>
          <p:cNvPr id="292" name="Google Shape;292;p15"/>
          <p:cNvGraphicFramePr/>
          <p:nvPr/>
        </p:nvGraphicFramePr>
        <p:xfrm>
          <a:off x="1012325" y="1219225"/>
          <a:ext cx="3000000" cy="3000000"/>
        </p:xfrm>
        <a:graphic>
          <a:graphicData uri="http://schemas.openxmlformats.org/drawingml/2006/table">
            <a:tbl>
              <a:tblPr>
                <a:noFill/>
                <a:tableStyleId>{5E16EF54-C2AC-4562-9D90-24285FC3EA5A}</a:tableStyleId>
              </a:tblPr>
              <a:tblGrid>
                <a:gridCol w="904875"/>
                <a:gridCol w="904875"/>
                <a:gridCol w="904875"/>
                <a:gridCol w="904875"/>
                <a:gridCol w="904875"/>
                <a:gridCol w="904875"/>
                <a:gridCol w="904875"/>
                <a:gridCol w="904875"/>
              </a:tblGrid>
              <a:tr h="332050">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Delta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b</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3205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-0.1200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-5.001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-5.121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36810.716</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37921.917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-5.121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-5.001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3205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-0.1200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-5.121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-5.361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37921.917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39751.705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-5.361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-5.121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3205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-0.1200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-5.361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-5.841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39751.705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41123.316</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-5.841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-5.361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6"/>
          <p:cNvPicPr preferRelativeResize="0"/>
          <p:nvPr/>
        </p:nvPicPr>
        <p:blipFill>
          <a:blip r:embed="rId3">
            <a:alphaModFix/>
          </a:blip>
          <a:stretch>
            <a:fillRect/>
          </a:stretch>
        </p:blipFill>
        <p:spPr>
          <a:xfrm>
            <a:off x="4572000" y="573163"/>
            <a:ext cx="4507975" cy="3958487"/>
          </a:xfrm>
          <a:prstGeom prst="rect">
            <a:avLst/>
          </a:prstGeom>
          <a:noFill/>
          <a:ln>
            <a:noFill/>
          </a:ln>
        </p:spPr>
      </p:pic>
      <p:pic>
        <p:nvPicPr>
          <p:cNvPr id="298" name="Google Shape;298;p16"/>
          <p:cNvPicPr preferRelativeResize="0"/>
          <p:nvPr/>
        </p:nvPicPr>
        <p:blipFill rotWithShape="1">
          <a:blip r:embed="rId4">
            <a:alphaModFix/>
          </a:blip>
          <a:srcRect b="20299" l="0" r="42693" t="27016"/>
          <a:stretch/>
        </p:blipFill>
        <p:spPr>
          <a:xfrm>
            <a:off x="119925" y="547875"/>
            <a:ext cx="4360625" cy="400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813775" y="80400"/>
            <a:ext cx="7030500" cy="4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Initial Interval: (-10,0)</a:t>
            </a:r>
            <a:endParaRPr b="0" sz="2000"/>
          </a:p>
        </p:txBody>
      </p:sp>
      <p:graphicFrame>
        <p:nvGraphicFramePr>
          <p:cNvPr id="304" name="Google Shape;304;p17"/>
          <p:cNvGraphicFramePr/>
          <p:nvPr/>
        </p:nvGraphicFramePr>
        <p:xfrm>
          <a:off x="813775" y="633775"/>
          <a:ext cx="3000000" cy="3000000"/>
        </p:xfrm>
        <a:graphic>
          <a:graphicData uri="http://schemas.openxmlformats.org/drawingml/2006/table">
            <a:tbl>
              <a:tblPr>
                <a:noFill/>
                <a:tableStyleId>{5E16EF54-C2AC-4562-9D90-24285FC3EA5A}</a:tableStyleId>
              </a:tblPr>
              <a:tblGrid>
                <a:gridCol w="563850"/>
                <a:gridCol w="855100"/>
                <a:gridCol w="505125"/>
                <a:gridCol w="1120925"/>
                <a:gridCol w="542475"/>
                <a:gridCol w="830625"/>
                <a:gridCol w="632475"/>
                <a:gridCol w="836650"/>
                <a:gridCol w="1143275"/>
                <a:gridCol w="485950"/>
              </a:tblGrid>
              <a:tr h="316500">
                <a:tc>
                  <a:txBody>
                    <a:bodyPr/>
                    <a:lstStyle/>
                    <a:p>
                      <a:pPr indent="0" lvl="0" marL="0" rtl="0" algn="ctr">
                        <a:spcBef>
                          <a:spcPts val="0"/>
                        </a:spcBef>
                        <a:spcAft>
                          <a:spcPts val="0"/>
                        </a:spcAft>
                        <a:buNone/>
                      </a:pPr>
                      <a:r>
                        <a:t/>
                      </a:r>
                      <a:endParaRPr sz="1000"/>
                    </a:p>
                  </a:txBody>
                  <a:tcPr marT="91425" marB="91425" marR="91425" marL="91425"/>
                </a:tc>
                <a:tc gridSpan="4">
                  <a:txBody>
                    <a:bodyPr/>
                    <a:lstStyle/>
                    <a:p>
                      <a:pPr indent="0" lvl="0" marL="0" rtl="0" algn="ctr">
                        <a:spcBef>
                          <a:spcPts val="0"/>
                        </a:spcBef>
                        <a:spcAft>
                          <a:spcPts val="0"/>
                        </a:spcAft>
                        <a:buNone/>
                      </a:pPr>
                      <a:r>
                        <a:rPr b="1" lang="en" sz="1200"/>
                        <a:t>Bounding Phase Method</a:t>
                      </a:r>
                      <a:endParaRPr b="1" sz="1200"/>
                    </a:p>
                  </a:txBody>
                  <a:tcPr marT="91425" marB="91425" marR="91425" marL="91425"/>
                </a:tc>
                <a:tc hMerge="1"/>
                <a:tc hMerge="1"/>
                <a:tc hMerge="1"/>
                <a:tc gridSpan="5">
                  <a:txBody>
                    <a:bodyPr/>
                    <a:lstStyle/>
                    <a:p>
                      <a:pPr indent="0" lvl="0" marL="0" rtl="0" algn="ctr">
                        <a:spcBef>
                          <a:spcPts val="0"/>
                        </a:spcBef>
                        <a:spcAft>
                          <a:spcPts val="0"/>
                        </a:spcAft>
                        <a:buNone/>
                      </a:pPr>
                      <a:r>
                        <a:rPr b="1" lang="en" sz="1200"/>
                        <a:t>Secant Method</a:t>
                      </a:r>
                      <a:endParaRPr b="1" sz="1200"/>
                    </a:p>
                  </a:txBody>
                  <a:tcPr marT="91425" marB="91425" marR="91425" marL="91425"/>
                </a:tc>
                <a:tc hMerge="1"/>
                <a:tc hMerge="1"/>
                <a:tc hMerge="1"/>
                <a:tc hMerge="1"/>
              </a:tr>
              <a:tr h="478850">
                <a:tc>
                  <a:txBody>
                    <a:bodyPr/>
                    <a:lstStyle/>
                    <a:p>
                      <a:pPr indent="0" lvl="0" marL="0" rtl="0" algn="ctr">
                        <a:spcBef>
                          <a:spcPts val="0"/>
                        </a:spcBef>
                        <a:spcAft>
                          <a:spcPts val="0"/>
                        </a:spcAft>
                        <a:buNone/>
                      </a:pPr>
                      <a:r>
                        <a:rPr lang="en" sz="1000"/>
                        <a:t>S.no.</a:t>
                      </a:r>
                      <a:endParaRPr sz="1000"/>
                    </a:p>
                  </a:txBody>
                  <a:tcPr marT="91425" marB="91425" marR="91425" marL="91425"/>
                </a:tc>
                <a:tc>
                  <a:txBody>
                    <a:bodyPr/>
                    <a:lstStyle/>
                    <a:p>
                      <a:pPr indent="0" lvl="0" marL="0" rtl="0" algn="ctr">
                        <a:spcBef>
                          <a:spcPts val="0"/>
                        </a:spcBef>
                        <a:spcAft>
                          <a:spcPts val="0"/>
                        </a:spcAft>
                        <a:buNone/>
                      </a:pPr>
                      <a:r>
                        <a:rPr lang="en" sz="1000"/>
                        <a:t>Initial guess</a:t>
                      </a:r>
                      <a:endParaRPr sz="1000"/>
                    </a:p>
                  </a:txBody>
                  <a:tcPr marT="91425" marB="91425" marR="91425" marL="91425"/>
                </a:tc>
                <a:tc>
                  <a:txBody>
                    <a:bodyPr/>
                    <a:lstStyle/>
                    <a:p>
                      <a:pPr indent="0" lvl="0" marL="0" rtl="0" algn="ctr">
                        <a:spcBef>
                          <a:spcPts val="0"/>
                        </a:spcBef>
                        <a:spcAft>
                          <a:spcPts val="0"/>
                        </a:spcAft>
                        <a:buNone/>
                      </a:pPr>
                      <a:r>
                        <a:rPr lang="en" sz="1000"/>
                        <a:t>delta</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Interval</a:t>
                      </a:r>
                      <a:endParaRPr sz="1000"/>
                    </a:p>
                  </a:txBody>
                  <a:tcPr marT="91425" marB="91425" marR="91425" marL="91425"/>
                </a:tc>
                <a:tc>
                  <a:txBody>
                    <a:bodyPr/>
                    <a:lstStyle/>
                    <a:p>
                      <a:pPr indent="0" lvl="0" marL="0" rtl="0" algn="ctr">
                        <a:spcBef>
                          <a:spcPts val="0"/>
                        </a:spcBef>
                        <a:spcAft>
                          <a:spcPts val="0"/>
                        </a:spcAft>
                        <a:buNone/>
                      </a:pPr>
                      <a:r>
                        <a:rPr lang="en" sz="1000"/>
                        <a:t>Iters</a:t>
                      </a:r>
                      <a:endParaRPr sz="1000"/>
                    </a:p>
                  </a:txBody>
                  <a:tcPr marT="91425" marB="91425" marR="91425" marL="91425"/>
                </a:tc>
                <a:tc>
                  <a:txBody>
                    <a:bodyPr/>
                    <a:lstStyle/>
                    <a:p>
                      <a:pPr indent="0" lvl="0" marL="0" rtl="0" algn="ctr">
                        <a:spcBef>
                          <a:spcPts val="0"/>
                        </a:spcBef>
                        <a:spcAft>
                          <a:spcPts val="0"/>
                        </a:spcAft>
                        <a:buNone/>
                      </a:pPr>
                      <a:r>
                        <a:rPr lang="en" sz="1000"/>
                        <a:t>Epsilon</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Max</a:t>
                      </a:r>
                      <a:endParaRPr sz="1000"/>
                    </a:p>
                    <a:p>
                      <a:pPr indent="0" lvl="0" marL="0" rtl="0" algn="ctr">
                        <a:spcBef>
                          <a:spcPts val="0"/>
                        </a:spcBef>
                        <a:spcAft>
                          <a:spcPts val="0"/>
                        </a:spcAft>
                        <a:buNone/>
                      </a:pPr>
                      <a:r>
                        <a:rPr lang="en" sz="1000"/>
                        <a:t>Iters</a:t>
                      </a:r>
                      <a:endParaRPr sz="1000"/>
                    </a:p>
                  </a:txBody>
                  <a:tcPr marT="91425" marB="91425" marR="91425" marL="91425"/>
                </a:tc>
                <a:tc>
                  <a:txBody>
                    <a:bodyPr/>
                    <a:lstStyle/>
                    <a:p>
                      <a:pPr indent="0" lvl="0" marL="0" rtl="0" algn="ctr">
                        <a:spcBef>
                          <a:spcPts val="0"/>
                        </a:spcBef>
                        <a:spcAft>
                          <a:spcPts val="0"/>
                        </a:spcAft>
                        <a:buNone/>
                      </a:pPr>
                      <a:r>
                        <a:rPr lang="en" sz="1000"/>
                        <a:t>Max x</a:t>
                      </a:r>
                      <a:endParaRPr sz="1000"/>
                    </a:p>
                  </a:txBody>
                  <a:tcPr marT="91425" marB="91425" marR="91425" marL="91425"/>
                </a:tc>
                <a:tc>
                  <a:txBody>
                    <a:bodyPr/>
                    <a:lstStyle/>
                    <a:p>
                      <a:pPr indent="0" lvl="0" marL="0" rtl="0" algn="ctr">
                        <a:spcBef>
                          <a:spcPts val="0"/>
                        </a:spcBef>
                        <a:spcAft>
                          <a:spcPts val="0"/>
                        </a:spcAft>
                        <a:buNone/>
                      </a:pPr>
                      <a:r>
                        <a:rPr lang="en" sz="1000"/>
                        <a:t>Max val</a:t>
                      </a:r>
                      <a:endParaRPr sz="1000"/>
                    </a:p>
                  </a:txBody>
                  <a:tcPr marT="91425" marB="91425" marR="91425" marL="91425"/>
                </a:tc>
                <a:tc>
                  <a:txBody>
                    <a:bodyPr/>
                    <a:lstStyle/>
                    <a:p>
                      <a:pPr indent="0" lvl="0" marL="0" rtl="0" algn="ctr">
                        <a:spcBef>
                          <a:spcPts val="0"/>
                        </a:spcBef>
                        <a:spcAft>
                          <a:spcPts val="0"/>
                        </a:spcAft>
                        <a:buNone/>
                      </a:pPr>
                      <a:r>
                        <a:rPr lang="en" sz="1000"/>
                        <a:t>Iters</a:t>
                      </a:r>
                      <a:endParaRPr sz="1000"/>
                    </a:p>
                  </a:txBody>
                  <a:tcPr marT="91425" marB="91425" marR="91425" marL="91425"/>
                </a:tc>
              </a:tr>
              <a:tr h="341100">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(-5.84,-5.36)</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-5.775064</a:t>
                      </a:r>
                      <a:endParaRPr sz="1000"/>
                    </a:p>
                  </a:txBody>
                  <a:tcPr marT="91425" marB="91425" marR="91425" marL="91425"/>
                </a:tc>
                <a:tc>
                  <a:txBody>
                    <a:bodyPr/>
                    <a:lstStyle/>
                    <a:p>
                      <a:pPr indent="0" lvl="0" marL="0" rtl="0" algn="ctr">
                        <a:spcBef>
                          <a:spcPts val="0"/>
                        </a:spcBef>
                        <a:spcAft>
                          <a:spcPts val="0"/>
                        </a:spcAft>
                        <a:buNone/>
                      </a:pPr>
                      <a:r>
                        <a:rPr lang="en" sz="1000"/>
                        <a:t>41165.614407</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2</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(-7.10,-5.50)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-5.775024</a:t>
                      </a:r>
                      <a:endParaRPr sz="1000"/>
                    </a:p>
                  </a:txBody>
                  <a:tcPr marT="91425" marB="91425" marR="91425" marL="91425"/>
                </a:tc>
                <a:tc>
                  <a:txBody>
                    <a:bodyPr/>
                    <a:lstStyle/>
                    <a:p>
                      <a:pPr indent="0" lvl="0" marL="0" rtl="0" algn="ctr">
                        <a:spcBef>
                          <a:spcPts val="0"/>
                        </a:spcBef>
                        <a:spcAft>
                          <a:spcPts val="0"/>
                        </a:spcAft>
                        <a:buNone/>
                      </a:pPr>
                      <a:r>
                        <a:rPr lang="en" sz="1000"/>
                        <a:t>41165.614389</a:t>
                      </a:r>
                      <a:endParaRPr sz="1000"/>
                    </a:p>
                  </a:txBody>
                  <a:tcPr marT="91425" marB="91425" marR="91425" marL="91425"/>
                </a:tc>
                <a:tc>
                  <a:txBody>
                    <a:bodyPr/>
                    <a:lstStyle/>
                    <a:p>
                      <a:pPr indent="0" lvl="0" marL="0" rtl="0" algn="ctr">
                        <a:spcBef>
                          <a:spcPts val="0"/>
                        </a:spcBef>
                        <a:spcAft>
                          <a:spcPts val="0"/>
                        </a:spcAft>
                        <a:buNone/>
                      </a:pPr>
                      <a:r>
                        <a:rPr lang="en" sz="1000"/>
                        <a:t>6</a:t>
                      </a:r>
                      <a:endParaRPr sz="1000"/>
                    </a:p>
                  </a:txBody>
                  <a:tcPr marT="91425" marB="91425" marR="91425" marL="91425"/>
                </a:tc>
              </a:tr>
              <a:tr h="341100">
                <a:tc>
                  <a:txBody>
                    <a:bodyPr/>
                    <a:lstStyle/>
                    <a:p>
                      <a:pPr indent="0" lvl="0" marL="0" rtl="0" algn="ctr">
                        <a:spcBef>
                          <a:spcPts val="0"/>
                        </a:spcBef>
                        <a:spcAft>
                          <a:spcPts val="0"/>
                        </a:spcAft>
                        <a:buNone/>
                      </a:pPr>
                      <a:r>
                        <a:rPr lang="en" sz="1000"/>
                        <a:t>3</a:t>
                      </a:r>
                      <a:endParaRPr sz="1000"/>
                    </a:p>
                  </a:txBody>
                  <a:tcPr marT="91425" marB="91425" marR="91425" marL="91425"/>
                </a:tc>
                <a:tc>
                  <a:txBody>
                    <a:bodyPr/>
                    <a:lstStyle/>
                    <a:p>
                      <a:pPr indent="0" lvl="0" marL="0" rtl="0" algn="ctr">
                        <a:spcBef>
                          <a:spcPts val="0"/>
                        </a:spcBef>
                        <a:spcAft>
                          <a:spcPts val="0"/>
                        </a:spcAft>
                        <a:buNone/>
                      </a:pPr>
                      <a:r>
                        <a:rPr lang="en" sz="1000"/>
                        <a:t>-3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(-6.15,-4.55)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-5.775023</a:t>
                      </a:r>
                      <a:endParaRPr sz="1000"/>
                    </a:p>
                  </a:txBody>
                  <a:tcPr marT="91425" marB="91425" marR="91425" marL="91425"/>
                </a:tc>
                <a:tc>
                  <a:txBody>
                    <a:bodyPr/>
                    <a:lstStyle/>
                    <a:p>
                      <a:pPr indent="0" lvl="0" marL="0" rtl="0" algn="ctr">
                        <a:spcBef>
                          <a:spcPts val="0"/>
                        </a:spcBef>
                        <a:spcAft>
                          <a:spcPts val="0"/>
                        </a:spcAft>
                        <a:buNone/>
                      </a:pPr>
                      <a:r>
                        <a:rPr lang="en" sz="1000"/>
                        <a:t>41165.614388</a:t>
                      </a:r>
                      <a:endParaRPr sz="1000"/>
                    </a:p>
                  </a:txBody>
                  <a:tcPr marT="91425" marB="91425" marR="91425" marL="91425"/>
                </a:tc>
                <a:tc>
                  <a:txBody>
                    <a:bodyPr/>
                    <a:lstStyle/>
                    <a:p>
                      <a:pPr indent="0" lvl="0" marL="0" rtl="0" algn="ctr">
                        <a:spcBef>
                          <a:spcPts val="0"/>
                        </a:spcBef>
                        <a:spcAft>
                          <a:spcPts val="0"/>
                        </a:spcAft>
                        <a:buNone/>
                      </a:pPr>
                      <a:r>
                        <a:rPr lang="en" sz="1000"/>
                        <a:t>7</a:t>
                      </a:r>
                      <a:endParaRPr sz="1000"/>
                    </a:p>
                  </a:txBody>
                  <a:tcPr marT="91425" marB="91425" marR="91425" marL="91425"/>
                </a:tc>
              </a:tr>
              <a:tr h="341100">
                <a:tc>
                  <a:txBody>
                    <a:bodyPr/>
                    <a:lstStyle/>
                    <a:p>
                      <a:pPr indent="0" lvl="0" marL="0" rtl="0" algn="ctr">
                        <a:spcBef>
                          <a:spcPts val="0"/>
                        </a:spcBef>
                        <a:spcAft>
                          <a:spcPts val="0"/>
                        </a:spcAft>
                        <a:buNone/>
                      </a:pPr>
                      <a:r>
                        <a:rPr lang="en" sz="1000"/>
                        <a:t>4</a:t>
                      </a:r>
                      <a:endParaRPr sz="1000"/>
                    </a:p>
                  </a:txBody>
                  <a:tcPr marT="91425" marB="91425" marR="91425" marL="91425"/>
                </a:tc>
                <a:tc>
                  <a:txBody>
                    <a:bodyPr/>
                    <a:lstStyle/>
                    <a:p>
                      <a:pPr indent="0" lvl="0" marL="0" rtl="0" algn="ctr">
                        <a:spcBef>
                          <a:spcPts val="0"/>
                        </a:spcBef>
                        <a:spcAft>
                          <a:spcPts val="0"/>
                        </a:spcAft>
                        <a:buNone/>
                      </a:pPr>
                      <a:r>
                        <a:rPr lang="en" sz="1000"/>
                        <a:t>-6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(-5.85,-5.69)</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-5.775067</a:t>
                      </a:r>
                      <a:endParaRPr sz="1000"/>
                    </a:p>
                  </a:txBody>
                  <a:tcPr marT="91425" marB="91425" marR="91425" marL="91425"/>
                </a:tc>
                <a:tc>
                  <a:txBody>
                    <a:bodyPr/>
                    <a:lstStyle/>
                    <a:p>
                      <a:pPr indent="0" lvl="0" marL="0" rtl="0" algn="ctr">
                        <a:spcBef>
                          <a:spcPts val="0"/>
                        </a:spcBef>
                        <a:spcAft>
                          <a:spcPts val="0"/>
                        </a:spcAft>
                        <a:buNone/>
                      </a:pPr>
                      <a:r>
                        <a:rPr lang="en" sz="1000"/>
                        <a:t>41165.614407</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r h="341100">
                <a:tc>
                  <a:txBody>
                    <a:bodyPr/>
                    <a:lstStyle/>
                    <a:p>
                      <a:pPr indent="0" lvl="0" marL="0" rtl="0" algn="ctr">
                        <a:spcBef>
                          <a:spcPts val="0"/>
                        </a:spcBef>
                        <a:spcAft>
                          <a:spcPts val="0"/>
                        </a:spcAft>
                        <a:buNone/>
                      </a:pPr>
                      <a:r>
                        <a:rPr lang="en" sz="1000"/>
                        <a:t>5</a:t>
                      </a:r>
                      <a:endParaRPr sz="1000"/>
                    </a:p>
                  </a:txBody>
                  <a:tcPr marT="91425" marB="91425" marR="91425" marL="91425"/>
                </a:tc>
                <a:tc>
                  <a:txBody>
                    <a:bodyPr/>
                    <a:lstStyle/>
                    <a:p>
                      <a:pPr indent="0" lvl="0" marL="0" rtl="0" algn="ctr">
                        <a:spcBef>
                          <a:spcPts val="0"/>
                        </a:spcBef>
                        <a:spcAft>
                          <a:spcPts val="0"/>
                        </a:spcAft>
                        <a:buNone/>
                      </a:pPr>
                      <a:r>
                        <a:rPr lang="en" sz="1000"/>
                        <a:t>-5.9</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(-5.84,-5.76)</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-5.775071</a:t>
                      </a:r>
                      <a:endParaRPr sz="1000"/>
                    </a:p>
                  </a:txBody>
                  <a:tcPr marT="91425" marB="91425" marR="91425" marL="91425"/>
                </a:tc>
                <a:tc>
                  <a:txBody>
                    <a:bodyPr/>
                    <a:lstStyle/>
                    <a:p>
                      <a:pPr indent="0" lvl="0" marL="0" rtl="0" algn="ctr">
                        <a:spcBef>
                          <a:spcPts val="0"/>
                        </a:spcBef>
                        <a:spcAft>
                          <a:spcPts val="0"/>
                        </a:spcAft>
                        <a:buNone/>
                      </a:pPr>
                      <a:r>
                        <a:rPr lang="en" sz="1000"/>
                        <a:t>41165.614407</a:t>
                      </a:r>
                      <a:endParaRPr b="1" sz="1000"/>
                    </a:p>
                  </a:txBody>
                  <a:tcPr marT="91425" marB="91425" marR="91425" marL="91425"/>
                </a:tc>
                <a:tc>
                  <a:txBody>
                    <a:bodyPr/>
                    <a:lstStyle/>
                    <a:p>
                      <a:pPr indent="0" lvl="0" marL="0" rtl="0" algn="ctr">
                        <a:spcBef>
                          <a:spcPts val="0"/>
                        </a:spcBef>
                        <a:spcAft>
                          <a:spcPts val="0"/>
                        </a:spcAft>
                        <a:buNone/>
                      </a:pPr>
                      <a:r>
                        <a:rPr lang="en" sz="1000"/>
                        <a:t>3</a:t>
                      </a:r>
                      <a:endParaRPr sz="1000"/>
                    </a:p>
                  </a:txBody>
                  <a:tcPr marT="91425" marB="91425" marR="91425" marL="91425"/>
                </a:tc>
              </a:tr>
              <a:tr h="341100">
                <a:tc>
                  <a:txBody>
                    <a:bodyPr/>
                    <a:lstStyle/>
                    <a:p>
                      <a:pPr indent="0" lvl="0" marL="0" rtl="0" algn="ctr">
                        <a:spcBef>
                          <a:spcPts val="0"/>
                        </a:spcBef>
                        <a:spcAft>
                          <a:spcPts val="0"/>
                        </a:spcAft>
                        <a:buNone/>
                      </a:pPr>
                      <a:r>
                        <a:rPr lang="en" sz="1000"/>
                        <a:t>6</a:t>
                      </a:r>
                      <a:endParaRPr sz="1000"/>
                    </a:p>
                  </a:txBody>
                  <a:tcPr marT="91425" marB="91425" marR="91425" marL="91425"/>
                </a:tc>
                <a:tc>
                  <a:txBody>
                    <a:bodyPr/>
                    <a:lstStyle/>
                    <a:p>
                      <a:pPr indent="0" lvl="0" marL="0" rtl="0" algn="ctr">
                        <a:spcBef>
                          <a:spcPts val="0"/>
                        </a:spcBef>
                        <a:spcAft>
                          <a:spcPts val="0"/>
                        </a:spcAft>
                        <a:buNone/>
                      </a:pPr>
                      <a:r>
                        <a:rPr lang="en" sz="1000"/>
                        <a:t>-4.5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(-6.75,-5.55)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-5.775043</a:t>
                      </a:r>
                      <a:endParaRPr sz="1000"/>
                    </a:p>
                  </a:txBody>
                  <a:tcPr marT="91425" marB="91425" marR="91425" marL="91425"/>
                </a:tc>
                <a:tc>
                  <a:txBody>
                    <a:bodyPr/>
                    <a:lstStyle/>
                    <a:p>
                      <a:pPr indent="0" lvl="0" marL="0" rtl="0" algn="ctr">
                        <a:spcBef>
                          <a:spcPts val="0"/>
                        </a:spcBef>
                        <a:spcAft>
                          <a:spcPts val="0"/>
                        </a:spcAft>
                        <a:buNone/>
                      </a:pPr>
                      <a:r>
                        <a:rPr lang="en" sz="1000"/>
                        <a:t>41165.614401</a:t>
                      </a:r>
                      <a:endParaRPr sz="1000"/>
                    </a:p>
                  </a:txBody>
                  <a:tcPr marT="91425" marB="91425" marR="91425" marL="91425"/>
                </a:tc>
                <a:tc>
                  <a:txBody>
                    <a:bodyPr/>
                    <a:lstStyle/>
                    <a:p>
                      <a:pPr indent="0" lvl="0" marL="0" rtl="0" algn="ctr">
                        <a:spcBef>
                          <a:spcPts val="0"/>
                        </a:spcBef>
                        <a:spcAft>
                          <a:spcPts val="0"/>
                        </a:spcAft>
                        <a:buNone/>
                      </a:pPr>
                      <a:r>
                        <a:rPr lang="en" sz="1000"/>
                        <a:t>6</a:t>
                      </a:r>
                      <a:endParaRPr sz="1000"/>
                    </a:p>
                  </a:txBody>
                  <a:tcPr marT="91425" marB="91425" marR="91425" marL="91425"/>
                </a:tc>
              </a:tr>
              <a:tr h="341100">
                <a:tc>
                  <a:txBody>
                    <a:bodyPr/>
                    <a:lstStyle/>
                    <a:p>
                      <a:pPr indent="0" lvl="0" marL="0" rtl="0" algn="ctr">
                        <a:spcBef>
                          <a:spcPts val="0"/>
                        </a:spcBef>
                        <a:spcAft>
                          <a:spcPts val="0"/>
                        </a:spcAft>
                        <a:buNone/>
                      </a:pPr>
                      <a:r>
                        <a:rPr lang="en" sz="1000"/>
                        <a:t>7</a:t>
                      </a:r>
                      <a:endParaRPr sz="1000"/>
                    </a:p>
                  </a:txBody>
                  <a:tcPr marT="91425" marB="91425" marR="91425" marL="91425"/>
                </a:tc>
                <a:tc>
                  <a:txBody>
                    <a:bodyPr/>
                    <a:lstStyle/>
                    <a:p>
                      <a:pPr indent="0" lvl="0" marL="0" rtl="0" algn="ctr">
                        <a:spcBef>
                          <a:spcPts val="0"/>
                        </a:spcBef>
                        <a:spcAft>
                          <a:spcPts val="0"/>
                        </a:spcAft>
                        <a:buNone/>
                      </a:pPr>
                      <a:r>
                        <a:rPr lang="en" sz="1000"/>
                        <a:t>–3.5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(-7.595,5.547)</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-5.774996</a:t>
                      </a:r>
                      <a:endParaRPr sz="1000"/>
                    </a:p>
                  </a:txBody>
                  <a:tcPr marT="91425" marB="91425" marR="91425" marL="91425"/>
                </a:tc>
                <a:tc>
                  <a:txBody>
                    <a:bodyPr/>
                    <a:lstStyle/>
                    <a:p>
                      <a:pPr indent="0" lvl="0" marL="0" rtl="0" algn="ctr">
                        <a:spcBef>
                          <a:spcPts val="0"/>
                        </a:spcBef>
                        <a:spcAft>
                          <a:spcPts val="0"/>
                        </a:spcAft>
                        <a:buNone/>
                      </a:pPr>
                      <a:r>
                        <a:rPr lang="en" sz="1000"/>
                        <a:t>41165.614358</a:t>
                      </a:r>
                      <a:endParaRPr sz="1000"/>
                    </a:p>
                  </a:txBody>
                  <a:tcPr marT="91425" marB="91425" marR="91425" marL="91425"/>
                </a:tc>
                <a:tc>
                  <a:txBody>
                    <a:bodyPr/>
                    <a:lstStyle/>
                    <a:p>
                      <a:pPr indent="0" lvl="0" marL="0" rtl="0" algn="ctr">
                        <a:spcBef>
                          <a:spcPts val="0"/>
                        </a:spcBef>
                        <a:spcAft>
                          <a:spcPts val="0"/>
                        </a:spcAft>
                        <a:buNone/>
                      </a:pPr>
                      <a:r>
                        <a:rPr lang="en" sz="1000"/>
                        <a:t>7</a:t>
                      </a:r>
                      <a:endParaRPr sz="1000"/>
                    </a:p>
                  </a:txBody>
                  <a:tcPr marT="91425" marB="91425" marR="91425" marL="91425"/>
                </a:tc>
              </a:tr>
              <a:tr h="341100">
                <a:tc>
                  <a:txBody>
                    <a:bodyPr/>
                    <a:lstStyle/>
                    <a:p>
                      <a:pPr indent="0" lvl="0" marL="0" rtl="0" algn="ctr">
                        <a:spcBef>
                          <a:spcPts val="0"/>
                        </a:spcBef>
                        <a:spcAft>
                          <a:spcPts val="0"/>
                        </a:spcAft>
                        <a:buNone/>
                      </a:pPr>
                      <a:r>
                        <a:rPr lang="en" sz="1000"/>
                        <a:t>8</a:t>
                      </a:r>
                      <a:endParaRPr sz="1000"/>
                    </a:p>
                  </a:txBody>
                  <a:tcPr marT="91425" marB="91425" marR="91425" marL="91425"/>
                </a:tc>
                <a:tc>
                  <a:txBody>
                    <a:bodyPr/>
                    <a:lstStyle/>
                    <a:p>
                      <a:pPr indent="0" lvl="0" marL="0" rtl="0" algn="ctr">
                        <a:spcBef>
                          <a:spcPts val="0"/>
                        </a:spcBef>
                        <a:spcAft>
                          <a:spcPts val="0"/>
                        </a:spcAft>
                        <a:buNone/>
                      </a:pPr>
                      <a:r>
                        <a:rPr lang="en" sz="1000"/>
                        <a:t>-5.1</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0.09</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(-6.45,-5.73)</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-5.775059</a:t>
                      </a:r>
                      <a:endParaRPr sz="1000"/>
                    </a:p>
                  </a:txBody>
                  <a:tcPr marT="91425" marB="91425" marR="91425" marL="91425"/>
                </a:tc>
                <a:tc>
                  <a:txBody>
                    <a:bodyPr/>
                    <a:lstStyle/>
                    <a:p>
                      <a:pPr indent="0" lvl="0" marL="0" rtl="0" algn="ctr">
                        <a:spcBef>
                          <a:spcPts val="0"/>
                        </a:spcBef>
                        <a:spcAft>
                          <a:spcPts val="0"/>
                        </a:spcAft>
                        <a:buNone/>
                      </a:pPr>
                      <a:r>
                        <a:rPr lang="en" sz="1000"/>
                        <a:t>41165.614406</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9</a:t>
                      </a:r>
                      <a:endParaRPr sz="1000"/>
                    </a:p>
                  </a:txBody>
                  <a:tcPr marT="91425" marB="91425" marR="91425" marL="91425"/>
                </a:tc>
                <a:tc>
                  <a:txBody>
                    <a:bodyPr/>
                    <a:lstStyle/>
                    <a:p>
                      <a:pPr indent="0" lvl="0" marL="0" rtl="0" algn="ctr">
                        <a:spcBef>
                          <a:spcPts val="0"/>
                        </a:spcBef>
                        <a:spcAft>
                          <a:spcPts val="0"/>
                        </a:spcAft>
                        <a:buNone/>
                      </a:pPr>
                      <a:r>
                        <a:rPr lang="en" sz="1000"/>
                        <a:t>-6.25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(-5.935,-5.615)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7</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-5.775066</a:t>
                      </a:r>
                      <a:endParaRPr sz="1000"/>
                    </a:p>
                  </a:txBody>
                  <a:tcPr marT="91425" marB="91425" marR="91425" marL="91425"/>
                </a:tc>
                <a:tc>
                  <a:txBody>
                    <a:bodyPr/>
                    <a:lstStyle/>
                    <a:p>
                      <a:pPr indent="0" lvl="0" marL="0" rtl="0" algn="ctr">
                        <a:spcBef>
                          <a:spcPts val="0"/>
                        </a:spcBef>
                        <a:spcAft>
                          <a:spcPts val="0"/>
                        </a:spcAft>
                        <a:buNone/>
                      </a:pPr>
                      <a:r>
                        <a:rPr lang="en" sz="1000"/>
                        <a:t>41165.614407</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10</a:t>
                      </a:r>
                      <a:endParaRPr sz="1000"/>
                    </a:p>
                  </a:txBody>
                  <a:tcPr marT="91425" marB="91425" marR="91425" marL="91425"/>
                </a:tc>
                <a:tc>
                  <a:txBody>
                    <a:bodyPr/>
                    <a:lstStyle/>
                    <a:p>
                      <a:pPr indent="0" lvl="0" marL="0" rtl="0" algn="ctr">
                        <a:spcBef>
                          <a:spcPts val="0"/>
                        </a:spcBef>
                        <a:spcAft>
                          <a:spcPts val="0"/>
                        </a:spcAft>
                        <a:buNone/>
                      </a:pPr>
                      <a:r>
                        <a:rPr lang="en" sz="1000"/>
                        <a:t>-5.25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(-6.266,-5.754)</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7</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-5.775063</a:t>
                      </a:r>
                      <a:endParaRPr sz="1000"/>
                    </a:p>
                  </a:txBody>
                  <a:tcPr marT="91425" marB="91425" marR="91425" marL="91425"/>
                </a:tc>
                <a:tc>
                  <a:txBody>
                    <a:bodyPr/>
                    <a:lstStyle/>
                    <a:p>
                      <a:pPr indent="0" lvl="0" marL="0" rtl="0" algn="ctr">
                        <a:spcBef>
                          <a:spcPts val="0"/>
                        </a:spcBef>
                        <a:spcAft>
                          <a:spcPts val="0"/>
                        </a:spcAft>
                        <a:buNone/>
                      </a:pPr>
                      <a:r>
                        <a:rPr lang="en" sz="1000"/>
                        <a:t>41165.614407</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8"/>
          <p:cNvPicPr preferRelativeResize="0"/>
          <p:nvPr/>
        </p:nvPicPr>
        <p:blipFill>
          <a:blip r:embed="rId3">
            <a:alphaModFix/>
          </a:blip>
          <a:stretch>
            <a:fillRect/>
          </a:stretch>
        </p:blipFill>
        <p:spPr>
          <a:xfrm>
            <a:off x="574250" y="163825"/>
            <a:ext cx="4962525" cy="504825"/>
          </a:xfrm>
          <a:prstGeom prst="rect">
            <a:avLst/>
          </a:prstGeom>
          <a:noFill/>
          <a:ln>
            <a:noFill/>
          </a:ln>
        </p:spPr>
      </p:pic>
      <p:graphicFrame>
        <p:nvGraphicFramePr>
          <p:cNvPr id="310" name="Google Shape;310;p18"/>
          <p:cNvGraphicFramePr/>
          <p:nvPr/>
        </p:nvGraphicFramePr>
        <p:xfrm>
          <a:off x="1894600" y="1101025"/>
          <a:ext cx="3000000" cy="3000000"/>
        </p:xfrm>
        <a:graphic>
          <a:graphicData uri="http://schemas.openxmlformats.org/drawingml/2006/table">
            <a:tbl>
              <a:tblPr>
                <a:noFill/>
                <a:tableStyleId>{5E16EF54-C2AC-4562-9D90-24285FC3EA5A}</a:tableStyleId>
              </a:tblPr>
              <a:tblGrid>
                <a:gridCol w="496150"/>
                <a:gridCol w="750000"/>
                <a:gridCol w="652375"/>
                <a:gridCol w="701175"/>
                <a:gridCol w="740250"/>
                <a:gridCol w="779275"/>
                <a:gridCol w="661425"/>
                <a:gridCol w="589350"/>
              </a:tblGrid>
              <a:tr h="299000">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Delta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b</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99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0.0100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-1.235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7.984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8.005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-1.235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99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0.0100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-1.235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-1.215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8.005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8.043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-1.235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-1.215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99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0.0100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-1.215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-1.175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8.043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8.110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-1.215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-1.175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99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0.0100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-1.175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-1.095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8.110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8.208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-1.175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-1.095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990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0.0100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-1.095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-0.935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8.208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8.267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-1.095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-0.935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sp>
        <p:nvSpPr>
          <p:cNvPr id="311" name="Google Shape;311;p18"/>
          <p:cNvSpPr txBox="1"/>
          <p:nvPr>
            <p:ph idx="1" type="body"/>
          </p:nvPr>
        </p:nvSpPr>
        <p:spPr>
          <a:xfrm>
            <a:off x="259775" y="656450"/>
            <a:ext cx="8814300" cy="44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Bounding phase method Iterations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Secant method Iterations, Epsilon = 0.001</a:t>
            </a:r>
            <a:endParaRPr sz="1400"/>
          </a:p>
        </p:txBody>
      </p:sp>
      <p:graphicFrame>
        <p:nvGraphicFramePr>
          <p:cNvPr id="312" name="Google Shape;312;p18"/>
          <p:cNvGraphicFramePr/>
          <p:nvPr/>
        </p:nvGraphicFramePr>
        <p:xfrm>
          <a:off x="2275588" y="3422950"/>
          <a:ext cx="3000000" cy="3000000"/>
        </p:xfrm>
        <a:graphic>
          <a:graphicData uri="http://schemas.openxmlformats.org/drawingml/2006/table">
            <a:tbl>
              <a:tblPr>
                <a:noFill/>
                <a:tableStyleId>{5E16EF54-C2AC-4562-9D90-24285FC3EA5A}</a:tableStyleId>
              </a:tblPr>
              <a:tblGrid>
                <a:gridCol w="608900"/>
                <a:gridCol w="726350"/>
                <a:gridCol w="736925"/>
                <a:gridCol w="747650"/>
                <a:gridCol w="822350"/>
                <a:gridCol w="918350"/>
              </a:tblGrid>
              <a:tr h="312150">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z</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1215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-1.095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-0.935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-0.959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-0.928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0.162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1215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-0.935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-0.959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-0.960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0.162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1215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-0.959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-0.960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-0.960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1215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-0.960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-0.960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-0.960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19"/>
          <p:cNvPicPr preferRelativeResize="0"/>
          <p:nvPr/>
        </p:nvPicPr>
        <p:blipFill rotWithShape="1">
          <a:blip r:embed="rId3">
            <a:alphaModFix/>
          </a:blip>
          <a:srcRect b="18960" l="0" r="44283" t="33087"/>
          <a:stretch/>
        </p:blipFill>
        <p:spPr>
          <a:xfrm>
            <a:off x="83825" y="674375"/>
            <a:ext cx="4409100" cy="3794750"/>
          </a:xfrm>
          <a:prstGeom prst="rect">
            <a:avLst/>
          </a:prstGeom>
          <a:noFill/>
          <a:ln>
            <a:noFill/>
          </a:ln>
        </p:spPr>
      </p:pic>
      <p:pic>
        <p:nvPicPr>
          <p:cNvPr id="318" name="Google Shape;318;p19"/>
          <p:cNvPicPr preferRelativeResize="0"/>
          <p:nvPr/>
        </p:nvPicPr>
        <p:blipFill>
          <a:blip r:embed="rId4">
            <a:alphaModFix/>
          </a:blip>
          <a:stretch>
            <a:fillRect/>
          </a:stretch>
        </p:blipFill>
        <p:spPr>
          <a:xfrm>
            <a:off x="4572000" y="1196950"/>
            <a:ext cx="4498674" cy="27495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883125" y="91825"/>
            <a:ext cx="7030500" cy="4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000"/>
              <a:t>Initial Interval:(-2,1) </a:t>
            </a:r>
            <a:endParaRPr b="0" sz="2000"/>
          </a:p>
        </p:txBody>
      </p:sp>
      <p:graphicFrame>
        <p:nvGraphicFramePr>
          <p:cNvPr id="324" name="Google Shape;324;p20"/>
          <p:cNvGraphicFramePr/>
          <p:nvPr/>
        </p:nvGraphicFramePr>
        <p:xfrm>
          <a:off x="883125" y="639825"/>
          <a:ext cx="3000000" cy="3000000"/>
        </p:xfrm>
        <a:graphic>
          <a:graphicData uri="http://schemas.openxmlformats.org/drawingml/2006/table">
            <a:tbl>
              <a:tblPr>
                <a:noFill/>
                <a:tableStyleId>{5E16EF54-C2AC-4562-9D90-24285FC3EA5A}</a:tableStyleId>
              </a:tblPr>
              <a:tblGrid>
                <a:gridCol w="446475"/>
                <a:gridCol w="905325"/>
                <a:gridCol w="510425"/>
                <a:gridCol w="1225475"/>
                <a:gridCol w="499775"/>
                <a:gridCol w="830625"/>
                <a:gridCol w="723900"/>
                <a:gridCol w="841250"/>
                <a:gridCol w="937350"/>
                <a:gridCol w="457125"/>
              </a:tblGrid>
              <a:tr h="316500">
                <a:tc>
                  <a:txBody>
                    <a:bodyPr/>
                    <a:lstStyle/>
                    <a:p>
                      <a:pPr indent="0" lvl="0" marL="0" rtl="0" algn="ctr">
                        <a:spcBef>
                          <a:spcPts val="0"/>
                        </a:spcBef>
                        <a:spcAft>
                          <a:spcPts val="0"/>
                        </a:spcAft>
                        <a:buNone/>
                      </a:pPr>
                      <a:r>
                        <a:t/>
                      </a:r>
                      <a:endParaRPr sz="1000"/>
                    </a:p>
                  </a:txBody>
                  <a:tcPr marT="91425" marB="91425" marR="91425" marL="91425"/>
                </a:tc>
                <a:tc gridSpan="4">
                  <a:txBody>
                    <a:bodyPr/>
                    <a:lstStyle/>
                    <a:p>
                      <a:pPr indent="0" lvl="0" marL="0" rtl="0" algn="ctr">
                        <a:spcBef>
                          <a:spcPts val="0"/>
                        </a:spcBef>
                        <a:spcAft>
                          <a:spcPts val="0"/>
                        </a:spcAft>
                        <a:buNone/>
                      </a:pPr>
                      <a:r>
                        <a:rPr b="1" lang="en" sz="1200"/>
                        <a:t>Bounding Phase Method</a:t>
                      </a:r>
                      <a:endParaRPr b="1" sz="1200"/>
                    </a:p>
                  </a:txBody>
                  <a:tcPr marT="91425" marB="91425" marR="91425" marL="91425"/>
                </a:tc>
                <a:tc hMerge="1"/>
                <a:tc hMerge="1"/>
                <a:tc hMerge="1"/>
                <a:tc gridSpan="5">
                  <a:txBody>
                    <a:bodyPr/>
                    <a:lstStyle/>
                    <a:p>
                      <a:pPr indent="0" lvl="0" marL="0" rtl="0" algn="ctr">
                        <a:spcBef>
                          <a:spcPts val="0"/>
                        </a:spcBef>
                        <a:spcAft>
                          <a:spcPts val="0"/>
                        </a:spcAft>
                        <a:buNone/>
                      </a:pPr>
                      <a:r>
                        <a:rPr b="1" lang="en" sz="1200"/>
                        <a:t>Secant Method</a:t>
                      </a:r>
                      <a:endParaRPr b="1" sz="1200"/>
                    </a:p>
                  </a:txBody>
                  <a:tcPr marT="91425" marB="91425" marR="91425" marL="91425"/>
                </a:tc>
                <a:tc hMerge="1"/>
                <a:tc hMerge="1"/>
                <a:tc hMerge="1"/>
                <a:tc hMerge="1"/>
              </a:tr>
              <a:tr h="478850">
                <a:tc>
                  <a:txBody>
                    <a:bodyPr/>
                    <a:lstStyle/>
                    <a:p>
                      <a:pPr indent="0" lvl="0" marL="0" rtl="0" algn="ctr">
                        <a:spcBef>
                          <a:spcPts val="0"/>
                        </a:spcBef>
                        <a:spcAft>
                          <a:spcPts val="0"/>
                        </a:spcAft>
                        <a:buNone/>
                      </a:pPr>
                      <a:r>
                        <a:rPr lang="en" sz="1000"/>
                        <a:t>S.no.</a:t>
                      </a:r>
                      <a:endParaRPr sz="1000"/>
                    </a:p>
                  </a:txBody>
                  <a:tcPr marT="91425" marB="91425" marR="91425" marL="91425"/>
                </a:tc>
                <a:tc>
                  <a:txBody>
                    <a:bodyPr/>
                    <a:lstStyle/>
                    <a:p>
                      <a:pPr indent="0" lvl="0" marL="0" rtl="0" algn="ctr">
                        <a:spcBef>
                          <a:spcPts val="0"/>
                        </a:spcBef>
                        <a:spcAft>
                          <a:spcPts val="0"/>
                        </a:spcAft>
                        <a:buNone/>
                      </a:pPr>
                      <a:r>
                        <a:rPr lang="en" sz="1000"/>
                        <a:t>Initial guess</a:t>
                      </a:r>
                      <a:endParaRPr sz="1000"/>
                    </a:p>
                  </a:txBody>
                  <a:tcPr marT="91425" marB="91425" marR="91425" marL="91425"/>
                </a:tc>
                <a:tc>
                  <a:txBody>
                    <a:bodyPr/>
                    <a:lstStyle/>
                    <a:p>
                      <a:pPr indent="0" lvl="0" marL="0" rtl="0" algn="ctr">
                        <a:spcBef>
                          <a:spcPts val="0"/>
                        </a:spcBef>
                        <a:spcAft>
                          <a:spcPts val="0"/>
                        </a:spcAft>
                        <a:buNone/>
                      </a:pPr>
                      <a:r>
                        <a:rPr lang="en" sz="1000"/>
                        <a:t>delta</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Interval</a:t>
                      </a:r>
                      <a:endParaRPr sz="1000"/>
                    </a:p>
                  </a:txBody>
                  <a:tcPr marT="91425" marB="91425" marR="91425" marL="91425"/>
                </a:tc>
                <a:tc>
                  <a:txBody>
                    <a:bodyPr/>
                    <a:lstStyle/>
                    <a:p>
                      <a:pPr indent="0" lvl="0" marL="0" rtl="0" algn="ctr">
                        <a:spcBef>
                          <a:spcPts val="0"/>
                        </a:spcBef>
                        <a:spcAft>
                          <a:spcPts val="0"/>
                        </a:spcAft>
                        <a:buNone/>
                      </a:pPr>
                      <a:r>
                        <a:rPr lang="en" sz="1000"/>
                        <a:t>Iters</a:t>
                      </a:r>
                      <a:endParaRPr sz="1000"/>
                    </a:p>
                  </a:txBody>
                  <a:tcPr marT="91425" marB="91425" marR="91425" marL="91425"/>
                </a:tc>
                <a:tc>
                  <a:txBody>
                    <a:bodyPr/>
                    <a:lstStyle/>
                    <a:p>
                      <a:pPr indent="0" lvl="0" marL="0" rtl="0" algn="ctr">
                        <a:spcBef>
                          <a:spcPts val="0"/>
                        </a:spcBef>
                        <a:spcAft>
                          <a:spcPts val="0"/>
                        </a:spcAft>
                        <a:buNone/>
                      </a:pPr>
                      <a:r>
                        <a:rPr lang="en" sz="1000"/>
                        <a:t>Epsilon</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Max</a:t>
                      </a:r>
                      <a:endParaRPr sz="1000"/>
                    </a:p>
                    <a:p>
                      <a:pPr indent="0" lvl="0" marL="0" rtl="0" algn="ctr">
                        <a:spcBef>
                          <a:spcPts val="0"/>
                        </a:spcBef>
                        <a:spcAft>
                          <a:spcPts val="0"/>
                        </a:spcAft>
                        <a:buNone/>
                      </a:pPr>
                      <a:r>
                        <a:rPr lang="en" sz="1000"/>
                        <a:t>Iters</a:t>
                      </a:r>
                      <a:endParaRPr sz="1000"/>
                    </a:p>
                  </a:txBody>
                  <a:tcPr marT="91425" marB="91425" marR="91425" marL="91425"/>
                </a:tc>
                <a:tc>
                  <a:txBody>
                    <a:bodyPr/>
                    <a:lstStyle/>
                    <a:p>
                      <a:pPr indent="0" lvl="0" marL="0" rtl="0" algn="ctr">
                        <a:spcBef>
                          <a:spcPts val="0"/>
                        </a:spcBef>
                        <a:spcAft>
                          <a:spcPts val="0"/>
                        </a:spcAft>
                        <a:buNone/>
                      </a:pPr>
                      <a:r>
                        <a:rPr lang="en" sz="1000"/>
                        <a:t>Max x</a:t>
                      </a:r>
                      <a:endParaRPr sz="1000"/>
                    </a:p>
                  </a:txBody>
                  <a:tcPr marT="91425" marB="91425" marR="91425" marL="91425"/>
                </a:tc>
                <a:tc>
                  <a:txBody>
                    <a:bodyPr/>
                    <a:lstStyle/>
                    <a:p>
                      <a:pPr indent="0" lvl="0" marL="0" rtl="0" algn="ctr">
                        <a:spcBef>
                          <a:spcPts val="0"/>
                        </a:spcBef>
                        <a:spcAft>
                          <a:spcPts val="0"/>
                        </a:spcAft>
                        <a:buNone/>
                      </a:pPr>
                      <a:r>
                        <a:rPr lang="en" sz="1000"/>
                        <a:t>Max val</a:t>
                      </a:r>
                      <a:endParaRPr sz="1000"/>
                    </a:p>
                  </a:txBody>
                  <a:tcPr marT="91425" marB="91425" marR="91425" marL="91425"/>
                </a:tc>
                <a:tc>
                  <a:txBody>
                    <a:bodyPr/>
                    <a:lstStyle/>
                    <a:p>
                      <a:pPr indent="0" lvl="0" marL="0" rtl="0" algn="ctr">
                        <a:spcBef>
                          <a:spcPts val="0"/>
                        </a:spcBef>
                        <a:spcAft>
                          <a:spcPts val="0"/>
                        </a:spcAft>
                        <a:buNone/>
                      </a:pPr>
                      <a:r>
                        <a:rPr lang="en" sz="1000"/>
                        <a:t>Iters</a:t>
                      </a:r>
                      <a:endParaRPr sz="1000"/>
                    </a:p>
                  </a:txBody>
                  <a:tcPr marT="91425" marB="91425" marR="91425" marL="91425"/>
                </a:tc>
              </a:tr>
              <a:tr h="341100">
                <a:tc>
                  <a:txBody>
                    <a:bodyPr/>
                    <a:lstStyle/>
                    <a:p>
                      <a:pPr indent="0" lvl="0" marL="0" rtl="0" algn="ctr">
                        <a:spcBef>
                          <a:spcPts val="0"/>
                        </a:spcBef>
                        <a:spcAft>
                          <a:spcPts val="0"/>
                        </a:spcAft>
                        <a:buNone/>
                      </a:pPr>
                      <a:r>
                        <a:rPr lang="en" sz="1000"/>
                        <a:t>1</a:t>
                      </a:r>
                      <a:endParaRPr sz="1000"/>
                    </a:p>
                  </a:txBody>
                  <a:tcPr marT="91425" marB="91425" marR="91425" marL="91425"/>
                </a:tc>
                <a:tc>
                  <a:txBody>
                    <a:bodyPr/>
                    <a:lstStyle/>
                    <a:p>
                      <a:pPr indent="0" lvl="0" marL="0" rtl="0" algn="ctr">
                        <a:spcBef>
                          <a:spcPts val="0"/>
                        </a:spcBef>
                        <a:spcAft>
                          <a:spcPts val="0"/>
                        </a:spcAft>
                        <a:buNone/>
                      </a:pPr>
                      <a:r>
                        <a:rPr lang="en" sz="1000"/>
                        <a:t>0.5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(-1.3,-0.34)</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-0.960139</a:t>
                      </a:r>
                      <a:endParaRPr sz="1000"/>
                    </a:p>
                  </a:txBody>
                  <a:tcPr marT="91425" marB="91425" marR="91425" marL="91425"/>
                </a:tc>
                <a:tc>
                  <a:txBody>
                    <a:bodyPr/>
                    <a:lstStyle/>
                    <a:p>
                      <a:pPr indent="0" lvl="0" marL="0" rtl="0" algn="ctr">
                        <a:spcBef>
                          <a:spcPts val="0"/>
                        </a:spcBef>
                        <a:spcAft>
                          <a:spcPts val="0"/>
                        </a:spcAft>
                        <a:buNone/>
                      </a:pPr>
                      <a:r>
                        <a:rPr lang="en" sz="1000"/>
                        <a:t>8.269478</a:t>
                      </a:r>
                      <a:endParaRPr sz="1000"/>
                    </a:p>
                  </a:txBody>
                  <a:tcPr marT="91425" marB="91425" marR="91425" marL="91425"/>
                </a:tc>
                <a:tc>
                  <a:txBody>
                    <a:bodyPr/>
                    <a:lstStyle/>
                    <a:p>
                      <a:pPr indent="0" lvl="0" marL="0" rtl="0" algn="ctr">
                        <a:spcBef>
                          <a:spcPts val="0"/>
                        </a:spcBef>
                        <a:spcAft>
                          <a:spcPts val="0"/>
                        </a:spcAft>
                        <a:buNone/>
                      </a:pPr>
                      <a:r>
                        <a:rPr lang="en" sz="1000"/>
                        <a:t>6</a:t>
                      </a:r>
                      <a:endParaRPr sz="1000"/>
                    </a:p>
                  </a:txBody>
                  <a:tcPr marT="91425" marB="91425" marR="91425" marL="91425"/>
                </a:tc>
              </a:tr>
              <a:tr h="341100">
                <a:tc>
                  <a:txBody>
                    <a:bodyPr/>
                    <a:lstStyle/>
                    <a:p>
                      <a:pPr indent="0" lvl="0" marL="0" rtl="0" algn="ctr">
                        <a:spcBef>
                          <a:spcPts val="0"/>
                        </a:spcBef>
                        <a:spcAft>
                          <a:spcPts val="0"/>
                        </a:spcAft>
                        <a:buNone/>
                      </a:pPr>
                      <a:r>
                        <a:rPr lang="en" sz="1000"/>
                        <a:t>2</a:t>
                      </a:r>
                      <a:endParaRPr sz="1000"/>
                    </a:p>
                  </a:txBody>
                  <a:tcPr marT="91425" marB="91425" marR="91425" marL="91425"/>
                </a:tc>
                <a:tc>
                  <a:txBody>
                    <a:bodyPr/>
                    <a:lstStyle/>
                    <a:p>
                      <a:pPr indent="0" lvl="0" marL="0" rtl="0" algn="ctr">
                        <a:spcBef>
                          <a:spcPts val="0"/>
                        </a:spcBef>
                        <a:spcAft>
                          <a:spcPts val="0"/>
                        </a:spcAft>
                        <a:buNone/>
                      </a:pPr>
                      <a:r>
                        <a:rPr lang="en" sz="1000"/>
                        <a:t>-0.5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(-1.2,-0.8)</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-0.960149</a:t>
                      </a:r>
                      <a:endParaRPr sz="1000"/>
                    </a:p>
                  </a:txBody>
                  <a:tcPr marT="91425" marB="91425" marR="91425" marL="91425"/>
                </a:tc>
                <a:tc>
                  <a:txBody>
                    <a:bodyPr/>
                    <a:lstStyle/>
                    <a:p>
                      <a:pPr indent="0" lvl="0" marL="0" rtl="0" algn="ctr">
                        <a:spcBef>
                          <a:spcPts val="0"/>
                        </a:spcBef>
                        <a:spcAft>
                          <a:spcPts val="0"/>
                        </a:spcAft>
                        <a:buNone/>
                      </a:pPr>
                      <a:r>
                        <a:rPr lang="en" sz="1000"/>
                        <a:t>8.269478</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3</a:t>
                      </a:r>
                      <a:endParaRPr sz="1000"/>
                    </a:p>
                  </a:txBody>
                  <a:tcPr marT="91425" marB="91425" marR="91425" marL="91425"/>
                </a:tc>
                <a:tc>
                  <a:txBody>
                    <a:bodyPr/>
                    <a:lstStyle/>
                    <a:p>
                      <a:pPr indent="0" lvl="0" marL="0" rtl="0" algn="ctr">
                        <a:spcBef>
                          <a:spcPts val="0"/>
                        </a:spcBef>
                        <a:spcAft>
                          <a:spcPts val="0"/>
                        </a:spcAft>
                        <a:buNone/>
                      </a:pPr>
                      <a:r>
                        <a:rPr lang="en" sz="1000"/>
                        <a:t>0.0005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(-1.5495,-0.7495)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-0.960142</a:t>
                      </a:r>
                      <a:endParaRPr sz="1000"/>
                    </a:p>
                  </a:txBody>
                  <a:tcPr marT="91425" marB="91425" marR="91425" marL="91425"/>
                </a:tc>
                <a:tc>
                  <a:txBody>
                    <a:bodyPr/>
                    <a:lstStyle/>
                    <a:p>
                      <a:pPr indent="0" lvl="0" marL="0" rtl="0" algn="ctr">
                        <a:spcBef>
                          <a:spcPts val="0"/>
                        </a:spcBef>
                        <a:spcAft>
                          <a:spcPts val="0"/>
                        </a:spcAft>
                        <a:buNone/>
                      </a:pPr>
                      <a:r>
                        <a:rPr lang="en" sz="1000"/>
                        <a:t>8.269478</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4</a:t>
                      </a:r>
                      <a:endParaRPr sz="1000"/>
                    </a:p>
                  </a:txBody>
                  <a:tcPr marT="91425" marB="91425" marR="91425" marL="91425"/>
                </a:tc>
                <a:tc>
                  <a:txBody>
                    <a:bodyPr/>
                    <a:lstStyle/>
                    <a:p>
                      <a:pPr indent="0" lvl="0" marL="0" rtl="0" algn="ctr">
                        <a:spcBef>
                          <a:spcPts val="0"/>
                        </a:spcBef>
                        <a:spcAft>
                          <a:spcPts val="0"/>
                        </a:spcAft>
                        <a:buNone/>
                      </a:pPr>
                      <a:r>
                        <a:rPr lang="en" sz="1000"/>
                        <a:t>0.01</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(-1.26,-0.62)</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7</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-0.960145</a:t>
                      </a:r>
                      <a:endParaRPr sz="1000"/>
                    </a:p>
                  </a:txBody>
                  <a:tcPr marT="91425" marB="91425" marR="91425" marL="91425"/>
                </a:tc>
                <a:tc>
                  <a:txBody>
                    <a:bodyPr/>
                    <a:lstStyle/>
                    <a:p>
                      <a:pPr indent="0" lvl="0" marL="0" rtl="0" algn="ctr">
                        <a:spcBef>
                          <a:spcPts val="0"/>
                        </a:spcBef>
                        <a:spcAft>
                          <a:spcPts val="0"/>
                        </a:spcAft>
                        <a:buNone/>
                      </a:pPr>
                      <a:r>
                        <a:rPr lang="en" sz="1000"/>
                        <a:t>8.269478</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5</a:t>
                      </a:r>
                      <a:endParaRPr sz="1000"/>
                    </a:p>
                  </a:txBody>
                  <a:tcPr marT="91425" marB="91425" marR="91425" marL="91425"/>
                </a:tc>
                <a:tc>
                  <a:txBody>
                    <a:bodyPr/>
                    <a:lstStyle/>
                    <a:p>
                      <a:pPr indent="0" lvl="0" marL="0" rtl="0" algn="ctr">
                        <a:spcBef>
                          <a:spcPts val="0"/>
                        </a:spcBef>
                        <a:spcAft>
                          <a:spcPts val="0"/>
                        </a:spcAft>
                        <a:buNone/>
                      </a:pPr>
                      <a:r>
                        <a:rPr lang="en" sz="1000"/>
                        <a:t>-1</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(-0.98,-0.94)</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2</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0.002</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-0.960152</a:t>
                      </a:r>
                      <a:endParaRPr sz="1000"/>
                    </a:p>
                  </a:txBody>
                  <a:tcPr marT="91425" marB="91425" marR="91425" marL="91425"/>
                </a:tc>
                <a:tc>
                  <a:txBody>
                    <a:bodyPr/>
                    <a:lstStyle/>
                    <a:p>
                      <a:pPr indent="0" lvl="0" marL="0" rtl="0" algn="ctr">
                        <a:spcBef>
                          <a:spcPts val="0"/>
                        </a:spcBef>
                        <a:spcAft>
                          <a:spcPts val="0"/>
                        </a:spcAft>
                        <a:buNone/>
                      </a:pPr>
                      <a:r>
                        <a:rPr lang="en" sz="1000"/>
                        <a:t>8.269478</a:t>
                      </a:r>
                      <a:endParaRPr sz="1000"/>
                    </a:p>
                  </a:txBody>
                  <a:tcPr marT="91425" marB="91425" marR="91425" marL="91425"/>
                </a:tc>
                <a:tc>
                  <a:txBody>
                    <a:bodyPr/>
                    <a:lstStyle/>
                    <a:p>
                      <a:pPr indent="0" lvl="0" marL="0" rtl="0" algn="ctr">
                        <a:spcBef>
                          <a:spcPts val="0"/>
                        </a:spcBef>
                        <a:spcAft>
                          <a:spcPts val="0"/>
                        </a:spcAft>
                        <a:buNone/>
                      </a:pPr>
                      <a:r>
                        <a:rPr lang="en" sz="1000"/>
                        <a:t>3</a:t>
                      </a:r>
                      <a:endParaRPr sz="1000"/>
                    </a:p>
                  </a:txBody>
                  <a:tcPr marT="91425" marB="91425" marR="91425" marL="91425"/>
                </a:tc>
              </a:tr>
              <a:tr h="341100">
                <a:tc>
                  <a:txBody>
                    <a:bodyPr/>
                    <a:lstStyle/>
                    <a:p>
                      <a:pPr indent="0" lvl="0" marL="0" rtl="0" algn="ctr">
                        <a:spcBef>
                          <a:spcPts val="0"/>
                        </a:spcBef>
                        <a:spcAft>
                          <a:spcPts val="0"/>
                        </a:spcAft>
                        <a:buNone/>
                      </a:pPr>
                      <a:r>
                        <a:rPr lang="en" sz="1000"/>
                        <a:t>6</a:t>
                      </a:r>
                      <a:endParaRPr sz="1000"/>
                    </a:p>
                  </a:txBody>
                  <a:tcPr marT="91425" marB="91425" marR="91425" marL="91425"/>
                </a:tc>
                <a:tc>
                  <a:txBody>
                    <a:bodyPr/>
                    <a:lstStyle/>
                    <a:p>
                      <a:pPr indent="0" lvl="0" marL="0" rtl="0" algn="ctr">
                        <a:spcBef>
                          <a:spcPts val="0"/>
                        </a:spcBef>
                        <a:spcAft>
                          <a:spcPts val="0"/>
                        </a:spcAft>
                        <a:buNone/>
                      </a:pPr>
                      <a:r>
                        <a:rPr lang="en" sz="1000"/>
                        <a:t>-1.5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0.15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(-1.05,-0.45)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3</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-0.960146</a:t>
                      </a:r>
                      <a:endParaRPr sz="1000"/>
                    </a:p>
                  </a:txBody>
                  <a:tcPr marT="91425" marB="91425" marR="91425" marL="91425"/>
                </a:tc>
                <a:tc>
                  <a:txBody>
                    <a:bodyPr/>
                    <a:lstStyle/>
                    <a:p>
                      <a:pPr indent="0" lvl="0" marL="0" rtl="0" algn="ctr">
                        <a:spcBef>
                          <a:spcPts val="0"/>
                        </a:spcBef>
                        <a:spcAft>
                          <a:spcPts val="0"/>
                        </a:spcAft>
                        <a:buNone/>
                      </a:pPr>
                      <a:r>
                        <a:rPr lang="en" sz="1000"/>
                        <a:t>8.269478</a:t>
                      </a:r>
                      <a:endParaRPr sz="1000"/>
                    </a:p>
                  </a:txBody>
                  <a:tcPr marT="91425" marB="91425" marR="91425" marL="91425"/>
                </a:tc>
                <a:tc>
                  <a:txBody>
                    <a:bodyPr/>
                    <a:lstStyle/>
                    <a:p>
                      <a:pPr indent="0" lvl="0" marL="0" rtl="0" algn="ctr">
                        <a:spcBef>
                          <a:spcPts val="0"/>
                        </a:spcBef>
                        <a:spcAft>
                          <a:spcPts val="0"/>
                        </a:spcAft>
                        <a:buNone/>
                      </a:pPr>
                      <a:r>
                        <a:rPr lang="en" sz="1000"/>
                        <a:t>5</a:t>
                      </a:r>
                      <a:endParaRPr sz="1000"/>
                    </a:p>
                  </a:txBody>
                  <a:tcPr marT="91425" marB="91425" marR="91425" marL="91425"/>
                </a:tc>
              </a:tr>
              <a:tr h="341100">
                <a:tc>
                  <a:txBody>
                    <a:bodyPr/>
                    <a:lstStyle/>
                    <a:p>
                      <a:pPr indent="0" lvl="0" marL="0" rtl="0" algn="ctr">
                        <a:spcBef>
                          <a:spcPts val="0"/>
                        </a:spcBef>
                        <a:spcAft>
                          <a:spcPts val="0"/>
                        </a:spcAft>
                        <a:buNone/>
                      </a:pPr>
                      <a:r>
                        <a:rPr lang="en" sz="1000"/>
                        <a:t>7</a:t>
                      </a:r>
                      <a:endParaRPr sz="1000"/>
                    </a:p>
                  </a:txBody>
                  <a:tcPr marT="91425" marB="91425" marR="91425" marL="91425"/>
                </a:tc>
                <a:tc>
                  <a:txBody>
                    <a:bodyPr/>
                    <a:lstStyle/>
                    <a:p>
                      <a:pPr indent="0" lvl="0" marL="0" rtl="0" algn="ctr">
                        <a:spcBef>
                          <a:spcPts val="0"/>
                        </a:spcBef>
                        <a:spcAft>
                          <a:spcPts val="0"/>
                        </a:spcAft>
                        <a:buNone/>
                      </a:pPr>
                      <a:r>
                        <a:rPr lang="en" sz="1000"/>
                        <a:t>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(-1.023,-0.511)</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10</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0.00001</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-0.960148</a:t>
                      </a:r>
                      <a:endParaRPr sz="1000"/>
                    </a:p>
                  </a:txBody>
                  <a:tcPr marT="91425" marB="91425" marR="91425" marL="91425"/>
                </a:tc>
                <a:tc>
                  <a:txBody>
                    <a:bodyPr/>
                    <a:lstStyle/>
                    <a:p>
                      <a:pPr indent="0" lvl="0" marL="0" rtl="0" algn="ctr">
                        <a:spcBef>
                          <a:spcPts val="0"/>
                        </a:spcBef>
                        <a:spcAft>
                          <a:spcPts val="0"/>
                        </a:spcAft>
                        <a:buNone/>
                      </a:pPr>
                      <a:r>
                        <a:rPr lang="en" sz="1000"/>
                        <a:t>8.269478</a:t>
                      </a:r>
                      <a:endParaRPr sz="1000"/>
                    </a:p>
                  </a:txBody>
                  <a:tcPr marT="91425" marB="91425" marR="91425" marL="91425"/>
                </a:tc>
                <a:tc>
                  <a:txBody>
                    <a:bodyPr/>
                    <a:lstStyle/>
                    <a:p>
                      <a:pPr indent="0" lvl="0" marL="0" rtl="0" algn="ctr">
                        <a:spcBef>
                          <a:spcPts val="0"/>
                        </a:spcBef>
                        <a:spcAft>
                          <a:spcPts val="0"/>
                        </a:spcAft>
                        <a:buNone/>
                      </a:pPr>
                      <a:r>
                        <a:rPr lang="en" sz="1000"/>
                        <a:t>6</a:t>
                      </a:r>
                      <a:endParaRPr sz="1000"/>
                    </a:p>
                  </a:txBody>
                  <a:tcPr marT="91425" marB="91425" marR="91425" marL="91425"/>
                </a:tc>
              </a:tr>
              <a:tr h="341100">
                <a:tc>
                  <a:txBody>
                    <a:bodyPr/>
                    <a:lstStyle/>
                    <a:p>
                      <a:pPr indent="0" lvl="0" marL="0" rtl="0" algn="ctr">
                        <a:spcBef>
                          <a:spcPts val="0"/>
                        </a:spcBef>
                        <a:spcAft>
                          <a:spcPts val="0"/>
                        </a:spcAft>
                        <a:buNone/>
                      </a:pPr>
                      <a:r>
                        <a:rPr lang="en" sz="1000"/>
                        <a:t>8</a:t>
                      </a:r>
                      <a:endParaRPr sz="1000"/>
                    </a:p>
                  </a:txBody>
                  <a:tcPr marT="91425" marB="91425" marR="91425" marL="91425"/>
                </a:tc>
                <a:tc>
                  <a:txBody>
                    <a:bodyPr/>
                    <a:lstStyle/>
                    <a:p>
                      <a:pPr indent="0" lvl="0" marL="0" rtl="0" algn="ctr">
                        <a:spcBef>
                          <a:spcPts val="0"/>
                        </a:spcBef>
                        <a:spcAft>
                          <a:spcPts val="0"/>
                        </a:spcAft>
                        <a:buNone/>
                      </a:pPr>
                      <a:r>
                        <a:rPr lang="en" sz="1000"/>
                        <a:t>0.1</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0.09</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(-1.25,-0.53)</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4</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-0.960144</a:t>
                      </a:r>
                      <a:endParaRPr sz="1000"/>
                    </a:p>
                  </a:txBody>
                  <a:tcPr marT="91425" marB="91425" marR="91425" marL="91425"/>
                </a:tc>
                <a:tc>
                  <a:txBody>
                    <a:bodyPr/>
                    <a:lstStyle/>
                    <a:p>
                      <a:pPr indent="0" lvl="0" marL="0" rtl="0" algn="ctr">
                        <a:spcBef>
                          <a:spcPts val="0"/>
                        </a:spcBef>
                        <a:spcAft>
                          <a:spcPts val="0"/>
                        </a:spcAft>
                        <a:buNone/>
                      </a:pPr>
                      <a:r>
                        <a:rPr lang="en" sz="1000"/>
                        <a:t>8.269478</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r h="341100">
                <a:tc>
                  <a:txBody>
                    <a:bodyPr/>
                    <a:lstStyle/>
                    <a:p>
                      <a:pPr indent="0" lvl="0" marL="0" rtl="0" algn="ctr">
                        <a:spcBef>
                          <a:spcPts val="0"/>
                        </a:spcBef>
                        <a:spcAft>
                          <a:spcPts val="0"/>
                        </a:spcAft>
                        <a:buNone/>
                      </a:pPr>
                      <a:r>
                        <a:rPr lang="en" sz="1000"/>
                        <a:t>9</a:t>
                      </a:r>
                      <a:endParaRPr sz="1000"/>
                    </a:p>
                  </a:txBody>
                  <a:tcPr marT="91425" marB="91425" marR="91425" marL="91425"/>
                </a:tc>
                <a:tc>
                  <a:txBody>
                    <a:bodyPr/>
                    <a:lstStyle/>
                    <a:p>
                      <a:pPr indent="0" lvl="0" marL="0" rtl="0" algn="ctr">
                        <a:spcBef>
                          <a:spcPts val="0"/>
                        </a:spcBef>
                        <a:spcAft>
                          <a:spcPts val="0"/>
                        </a:spcAft>
                        <a:buNone/>
                      </a:pPr>
                      <a:r>
                        <a:rPr lang="en" sz="1000"/>
                        <a:t>-1.1</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(-1.025,-0.945)</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5</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0.0006</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-0.960153</a:t>
                      </a:r>
                      <a:endParaRPr sz="1000"/>
                    </a:p>
                  </a:txBody>
                  <a:tcPr marT="91425" marB="91425" marR="91425" marL="91425"/>
                </a:tc>
                <a:tc>
                  <a:txBody>
                    <a:bodyPr/>
                    <a:lstStyle/>
                    <a:p>
                      <a:pPr indent="0" lvl="0" marL="0" rtl="0" algn="ctr">
                        <a:spcBef>
                          <a:spcPts val="0"/>
                        </a:spcBef>
                        <a:spcAft>
                          <a:spcPts val="0"/>
                        </a:spcAft>
                        <a:buNone/>
                      </a:pPr>
                      <a:r>
                        <a:rPr lang="en" sz="1000"/>
                        <a:t>8.269478</a:t>
                      </a:r>
                      <a:endParaRPr sz="1000"/>
                    </a:p>
                  </a:txBody>
                  <a:tcPr marT="91425" marB="91425" marR="91425" marL="91425"/>
                </a:tc>
                <a:tc>
                  <a:txBody>
                    <a:bodyPr/>
                    <a:lstStyle/>
                    <a:p>
                      <a:pPr indent="0" lvl="0" marL="0" rtl="0" algn="ctr">
                        <a:spcBef>
                          <a:spcPts val="0"/>
                        </a:spcBef>
                        <a:spcAft>
                          <a:spcPts val="0"/>
                        </a:spcAft>
                        <a:buNone/>
                      </a:pPr>
                      <a:r>
                        <a:rPr lang="en" sz="1000"/>
                        <a:t>3</a:t>
                      </a:r>
                      <a:endParaRPr sz="1000"/>
                    </a:p>
                  </a:txBody>
                  <a:tcPr marT="91425" marB="91425" marR="91425" marL="91425"/>
                </a:tc>
              </a:tr>
              <a:tr h="341100">
                <a:tc>
                  <a:txBody>
                    <a:bodyPr/>
                    <a:lstStyle/>
                    <a:p>
                      <a:pPr indent="0" lvl="0" marL="0" rtl="0" algn="ctr">
                        <a:spcBef>
                          <a:spcPts val="0"/>
                        </a:spcBef>
                        <a:spcAft>
                          <a:spcPts val="0"/>
                        </a:spcAft>
                        <a:buNone/>
                      </a:pPr>
                      <a:r>
                        <a:rPr lang="en" sz="1000"/>
                        <a:t>10</a:t>
                      </a:r>
                      <a:endParaRPr sz="1000"/>
                    </a:p>
                  </a:txBody>
                  <a:tcPr marT="91425" marB="91425" marR="91425" marL="91425"/>
                </a:tc>
                <a:tc>
                  <a:txBody>
                    <a:bodyPr/>
                    <a:lstStyle/>
                    <a:p>
                      <a:pPr indent="0" lvl="0" marL="0" rtl="0" algn="ctr">
                        <a:spcBef>
                          <a:spcPts val="0"/>
                        </a:spcBef>
                        <a:spcAft>
                          <a:spcPts val="0"/>
                        </a:spcAft>
                        <a:buNone/>
                      </a:pPr>
                      <a:r>
                        <a:rPr lang="en" sz="1000"/>
                        <a:t>-0.6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0.008</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(-1.104,-0.848)</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6</a:t>
                      </a:r>
                      <a:endParaRPr sz="10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000"/>
                        <a:t>0.0004</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t>100</a:t>
                      </a:r>
                      <a:endParaRPr sz="10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sz="1000"/>
                        <a:t>-0.960149</a:t>
                      </a:r>
                      <a:endParaRPr sz="1000"/>
                    </a:p>
                  </a:txBody>
                  <a:tcPr marT="91425" marB="91425" marR="91425" marL="91425"/>
                </a:tc>
                <a:tc>
                  <a:txBody>
                    <a:bodyPr/>
                    <a:lstStyle/>
                    <a:p>
                      <a:pPr indent="0" lvl="0" marL="0" rtl="0" algn="ctr">
                        <a:spcBef>
                          <a:spcPts val="0"/>
                        </a:spcBef>
                        <a:spcAft>
                          <a:spcPts val="0"/>
                        </a:spcAft>
                        <a:buNone/>
                      </a:pPr>
                      <a:r>
                        <a:rPr lang="en" sz="1000"/>
                        <a:t>8.269478</a:t>
                      </a:r>
                      <a:endParaRPr sz="1000"/>
                    </a:p>
                  </a:txBody>
                  <a:tcPr marT="91425" marB="91425" marR="91425" marL="91425"/>
                </a:tc>
                <a:tc>
                  <a:txBody>
                    <a:bodyPr/>
                    <a:lstStyle/>
                    <a:p>
                      <a:pPr indent="0" lvl="0" marL="0" rtl="0" algn="ctr">
                        <a:spcBef>
                          <a:spcPts val="0"/>
                        </a:spcBef>
                        <a:spcAft>
                          <a:spcPts val="0"/>
                        </a:spcAft>
                        <a:buNone/>
                      </a:pPr>
                      <a:r>
                        <a:rPr lang="en" sz="1000"/>
                        <a:t>4</a:t>
                      </a:r>
                      <a:endParaRPr sz="10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idx="1" type="body"/>
          </p:nvPr>
        </p:nvSpPr>
        <p:spPr>
          <a:xfrm>
            <a:off x="503700" y="778475"/>
            <a:ext cx="7030500" cy="46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Bounding phase method Iterations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Secant method Iterations, Epsilon = 0.001</a:t>
            </a:r>
            <a:endParaRPr/>
          </a:p>
          <a:p>
            <a:pPr indent="0" lvl="0" marL="0" rtl="0" algn="l">
              <a:spcBef>
                <a:spcPts val="1200"/>
              </a:spcBef>
              <a:spcAft>
                <a:spcPts val="1200"/>
              </a:spcAft>
              <a:buNone/>
            </a:pPr>
            <a:r>
              <a:t/>
            </a:r>
            <a:endParaRPr/>
          </a:p>
        </p:txBody>
      </p:sp>
      <p:pic>
        <p:nvPicPr>
          <p:cNvPr id="330" name="Google Shape;330;p21"/>
          <p:cNvPicPr preferRelativeResize="0"/>
          <p:nvPr/>
        </p:nvPicPr>
        <p:blipFill>
          <a:blip r:embed="rId3">
            <a:alphaModFix/>
          </a:blip>
          <a:stretch>
            <a:fillRect/>
          </a:stretch>
        </p:blipFill>
        <p:spPr>
          <a:xfrm>
            <a:off x="503700" y="122225"/>
            <a:ext cx="4259576" cy="476339"/>
          </a:xfrm>
          <a:prstGeom prst="rect">
            <a:avLst/>
          </a:prstGeom>
          <a:noFill/>
          <a:ln>
            <a:noFill/>
          </a:ln>
        </p:spPr>
      </p:pic>
      <p:graphicFrame>
        <p:nvGraphicFramePr>
          <p:cNvPr id="331" name="Google Shape;331;p21"/>
          <p:cNvGraphicFramePr/>
          <p:nvPr/>
        </p:nvGraphicFramePr>
        <p:xfrm>
          <a:off x="2041150" y="1095350"/>
          <a:ext cx="3000000" cy="3000000"/>
        </p:xfrm>
        <a:graphic>
          <a:graphicData uri="http://schemas.openxmlformats.org/drawingml/2006/table">
            <a:tbl>
              <a:tblPr>
                <a:noFill/>
                <a:tableStyleId>{5E16EF54-C2AC-4562-9D90-24285FC3EA5A}</a:tableStyleId>
              </a:tblPr>
              <a:tblGrid>
                <a:gridCol w="478025"/>
                <a:gridCol w="702125"/>
                <a:gridCol w="638075"/>
                <a:gridCol w="595450"/>
                <a:gridCol w="627400"/>
                <a:gridCol w="680775"/>
                <a:gridCol w="552725"/>
                <a:gridCol w="595425"/>
              </a:tblGrid>
              <a:tr h="246300">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Delta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a</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b</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463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0.645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0.745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1.551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2.020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0.645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0.745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463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0.745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2.020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3.064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0.745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463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1.345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3.064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5.243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0.945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1.345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4630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0.1000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1.345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2.145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5.243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7.204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1.345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2.145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graphicFrame>
        <p:nvGraphicFramePr>
          <p:cNvPr id="332" name="Google Shape;332;p21"/>
          <p:cNvGraphicFramePr/>
          <p:nvPr/>
        </p:nvGraphicFramePr>
        <p:xfrm>
          <a:off x="2428475" y="2995975"/>
          <a:ext cx="3000000" cy="3000000"/>
        </p:xfrm>
        <a:graphic>
          <a:graphicData uri="http://schemas.openxmlformats.org/drawingml/2006/table">
            <a:tbl>
              <a:tblPr>
                <a:noFill/>
                <a:tableStyleId>{5E16EF54-C2AC-4562-9D90-24285FC3EA5A}</a:tableStyleId>
              </a:tblPr>
              <a:tblGrid>
                <a:gridCol w="416850"/>
                <a:gridCol w="672925"/>
                <a:gridCol w="651600"/>
                <a:gridCol w="704950"/>
                <a:gridCol w="797500"/>
                <a:gridCol w="851525"/>
              </a:tblGrid>
              <a:tr h="284925">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I</a:t>
                      </a:r>
                      <a:r>
                        <a:rPr b="1" lang="en" sz="950">
                          <a:solidFill>
                            <a:srgbClr val="374151"/>
                          </a:solidFill>
                          <a:highlight>
                            <a:srgbClr val="F7F7F8"/>
                          </a:highlight>
                          <a:latin typeface="Roboto"/>
                          <a:ea typeface="Roboto"/>
                          <a:cs typeface="Roboto"/>
                          <a:sym typeface="Roboto"/>
                        </a:rPr>
                        <a:t>ter</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z</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f_dash(x0)</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rgbClr val="374151"/>
                          </a:solidFill>
                          <a:highlight>
                            <a:srgbClr val="F7F7F8"/>
                          </a:highlight>
                          <a:latin typeface="Roboto"/>
                          <a:ea typeface="Roboto"/>
                          <a:cs typeface="Roboto"/>
                          <a:sym typeface="Roboto"/>
                        </a:rPr>
                        <a:t>f_dash(x1)</a:t>
                      </a:r>
                      <a:endParaRPr b="1" sz="950">
                        <a:solidFill>
                          <a:srgbClr val="374151"/>
                        </a:solidFill>
                        <a:highlight>
                          <a:srgbClr val="F7F7F8"/>
                        </a:highlight>
                        <a:latin typeface="Roboto"/>
                        <a:ea typeface="Roboto"/>
                        <a:cs typeface="Roboto"/>
                        <a:sym typeface="Roboto"/>
                      </a:endParaRPr>
                    </a:p>
                  </a:txBody>
                  <a:tcPr marT="91425" marB="91425" marR="91425" marL="91425" anchor="b">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31575">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1.345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2.145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1.982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-5.103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1.302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31575">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2.145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1.982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2.027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1.302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-0.494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4225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3</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1.982</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2.027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2.029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-0.494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-0.018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252925">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4</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2.027</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2.029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2.029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-0.018</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r h="306550">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5</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2.029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2.029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2.029</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lang="en" sz="950">
                          <a:solidFill>
                            <a:srgbClr val="374151"/>
                          </a:solidFill>
                          <a:highlight>
                            <a:srgbClr val="F7F7F8"/>
                          </a:highlight>
                          <a:latin typeface="Roboto"/>
                          <a:ea typeface="Roboto"/>
                          <a:cs typeface="Roboto"/>
                          <a:sym typeface="Roboto"/>
                        </a:rPr>
                        <a:t>-0.000</a:t>
                      </a:r>
                      <a:endParaRPr sz="950">
                        <a:solidFill>
                          <a:srgbClr val="374151"/>
                        </a:solidFill>
                        <a:highlight>
                          <a:srgbClr val="F7F7F8"/>
                        </a:highlight>
                        <a:latin typeface="Roboto"/>
                        <a:ea typeface="Roboto"/>
                        <a:cs typeface="Roboto"/>
                        <a:sym typeface="Roboto"/>
                      </a:endParaRPr>
                    </a:p>
                  </a:txBody>
                  <a:tcPr marT="91425" marB="91425" marR="91425" marL="91425" anchor="ctr">
                    <a:lnL cap="flat" cmpd="sng" w="7625">
                      <a:solidFill>
                        <a:srgbClr val="D9D9E3"/>
                      </a:solidFill>
                      <a:prstDash val="solid"/>
                      <a:round/>
                      <a:headEnd len="sm" w="sm" type="none"/>
                      <a:tailEnd len="sm" w="sm" type="none"/>
                    </a:lnL>
                    <a:lnR cap="flat" cmpd="sng" w="7625">
                      <a:solidFill>
                        <a:srgbClr val="D9D9E3"/>
                      </a:solidFill>
                      <a:prstDash val="solid"/>
                      <a:round/>
                      <a:headEnd len="sm" w="sm" type="none"/>
                      <a:tailEnd len="sm" w="sm" type="none"/>
                    </a:lnR>
                    <a:lnT cap="flat" cmpd="sng" w="7625">
                      <a:solidFill>
                        <a:srgbClr val="D9D9E3"/>
                      </a:solidFill>
                      <a:prstDash val="solid"/>
                      <a:round/>
                      <a:headEnd len="sm" w="sm" type="none"/>
                      <a:tailEnd len="sm" w="sm" type="none"/>
                    </a:lnT>
                    <a:lnB cap="flat" cmpd="sng" w="7625">
                      <a:solidFill>
                        <a:srgbClr val="D9D9E3"/>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