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7FC1DC-9EDD-4829-A7F0-E2C7DAEF43E3}">
  <a:tblStyle styleId="{9E7FC1DC-9EDD-4829-A7F0-E2C7DAEF43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AmaticSC-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ab6a778c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ab6a778c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ab6a778c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ab6a778c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ab6a778c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ab6a778c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ab32dd4b5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ab32dd4b5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ab32dd4b5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ab32dd4b5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ab6a778c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ab6a778c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ab6a778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ab6a778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ab6a778c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ab6a778c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ab6a778c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ab6a778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ab6a778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ab6a778c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ab6a778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ab6a778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0"/>
            <a:ext cx="8520600" cy="2825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3600">
              <a:latin typeface="Maven Pro"/>
              <a:ea typeface="Maven Pro"/>
              <a:cs typeface="Maven Pro"/>
              <a:sym typeface="Maven Pro"/>
            </a:endParaRPr>
          </a:p>
          <a:p>
            <a:pPr indent="0" lvl="0" marL="0" rtl="0" algn="l">
              <a:spcBef>
                <a:spcPts val="0"/>
              </a:spcBef>
              <a:spcAft>
                <a:spcPts val="0"/>
              </a:spcAft>
              <a:buNone/>
            </a:pPr>
            <a:r>
              <a:t/>
            </a:r>
            <a:endParaRPr sz="3600">
              <a:latin typeface="Maven Pro"/>
              <a:ea typeface="Maven Pro"/>
              <a:cs typeface="Maven Pro"/>
              <a:sym typeface="Maven Pro"/>
            </a:endParaRPr>
          </a:p>
          <a:p>
            <a:pPr indent="0" lvl="0" marL="0" rtl="0" algn="l">
              <a:spcBef>
                <a:spcPts val="0"/>
              </a:spcBef>
              <a:spcAft>
                <a:spcPts val="0"/>
              </a:spcAft>
              <a:buNone/>
            </a:pPr>
            <a:r>
              <a:rPr lang="en" sz="3600">
                <a:latin typeface="Times New Roman"/>
                <a:ea typeface="Times New Roman"/>
                <a:cs typeface="Times New Roman"/>
                <a:sym typeface="Times New Roman"/>
              </a:rPr>
              <a:t>ME609 </a:t>
            </a:r>
            <a:endParaRPr sz="3600">
              <a:latin typeface="Times New Roman"/>
              <a:ea typeface="Times New Roman"/>
              <a:cs typeface="Times New Roman"/>
              <a:sym typeface="Times New Roman"/>
            </a:endParaRPr>
          </a:p>
          <a:p>
            <a:pPr indent="0" lvl="0" marL="0" rtl="0" algn="l">
              <a:spcBef>
                <a:spcPts val="0"/>
              </a:spcBef>
              <a:spcAft>
                <a:spcPts val="0"/>
              </a:spcAft>
              <a:buNone/>
            </a:pPr>
            <a:r>
              <a:rPr lang="en" sz="3600">
                <a:latin typeface="Times New Roman"/>
                <a:ea typeface="Times New Roman"/>
                <a:cs typeface="Times New Roman"/>
                <a:sym typeface="Times New Roman"/>
              </a:rPr>
              <a:t>OPTIMIZATION METHODS IN ENGINEERING</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a:p>
            <a:pPr indent="0" lvl="0" marL="0" rtl="0" algn="l">
              <a:spcBef>
                <a:spcPts val="0"/>
              </a:spcBef>
              <a:spcAft>
                <a:spcPts val="0"/>
              </a:spcAft>
              <a:buNone/>
            </a:pPr>
            <a:r>
              <a:rPr lang="en" sz="3600">
                <a:latin typeface="Times New Roman"/>
                <a:ea typeface="Times New Roman"/>
                <a:cs typeface="Times New Roman"/>
                <a:sym typeface="Times New Roman"/>
              </a:rPr>
              <a:t>PROJECT PHASE II</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Maven Pro"/>
              <a:ea typeface="Maven Pro"/>
              <a:cs typeface="Maven Pro"/>
              <a:sym typeface="Maven Pro"/>
            </a:endParaRPr>
          </a:p>
        </p:txBody>
      </p:sp>
      <p:sp>
        <p:nvSpPr>
          <p:cNvPr id="57" name="Google Shape;57;p13"/>
          <p:cNvSpPr txBox="1"/>
          <p:nvPr>
            <p:ph idx="1" type="subTitle"/>
          </p:nvPr>
        </p:nvSpPr>
        <p:spPr>
          <a:xfrm>
            <a:off x="311700" y="3557775"/>
            <a:ext cx="8520600" cy="10884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sz="2000">
                <a:solidFill>
                  <a:srgbClr val="980000"/>
                </a:solidFill>
                <a:latin typeface="Times New Roman"/>
                <a:ea typeface="Times New Roman"/>
                <a:cs typeface="Times New Roman"/>
                <a:sym typeface="Times New Roman"/>
              </a:rPr>
              <a:t>GROUP NO. 20</a:t>
            </a:r>
            <a:endParaRPr sz="2000">
              <a:solidFill>
                <a:srgbClr val="98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980000"/>
              </a:solidFill>
              <a:latin typeface="Times New Roman"/>
              <a:ea typeface="Times New Roman"/>
              <a:cs typeface="Times New Roman"/>
              <a:sym typeface="Times New Roman"/>
            </a:endParaRPr>
          </a:p>
          <a:p>
            <a:pPr indent="0" lvl="0" marL="0" rtl="0" algn="l">
              <a:spcBef>
                <a:spcPts val="0"/>
              </a:spcBef>
              <a:spcAft>
                <a:spcPts val="0"/>
              </a:spcAft>
              <a:buNone/>
            </a:pPr>
            <a:r>
              <a:rPr b="0" lang="en" sz="1600">
                <a:solidFill>
                  <a:srgbClr val="980000"/>
                </a:solidFill>
                <a:latin typeface="Times New Roman"/>
                <a:ea typeface="Times New Roman"/>
                <a:cs typeface="Times New Roman"/>
                <a:sym typeface="Times New Roman"/>
              </a:rPr>
              <a:t>Kathir Ilakkiyan S M			200103125</a:t>
            </a:r>
            <a:endParaRPr b="0" sz="1600">
              <a:solidFill>
                <a:srgbClr val="980000"/>
              </a:solidFill>
              <a:latin typeface="Times New Roman"/>
              <a:ea typeface="Times New Roman"/>
              <a:cs typeface="Times New Roman"/>
              <a:sym typeface="Times New Roman"/>
            </a:endParaRPr>
          </a:p>
          <a:p>
            <a:pPr indent="0" lvl="0" marL="0" rtl="0" algn="l">
              <a:spcBef>
                <a:spcPts val="0"/>
              </a:spcBef>
              <a:spcAft>
                <a:spcPts val="0"/>
              </a:spcAft>
              <a:buNone/>
            </a:pPr>
            <a:r>
              <a:rPr b="0" lang="en" sz="1600">
                <a:solidFill>
                  <a:srgbClr val="980000"/>
                </a:solidFill>
                <a:latin typeface="Times New Roman"/>
                <a:ea typeface="Times New Roman"/>
                <a:cs typeface="Times New Roman"/>
                <a:sym typeface="Times New Roman"/>
              </a:rPr>
              <a:t>Nameet					200104065</a:t>
            </a:r>
            <a:endParaRPr>
              <a:solidFill>
                <a:srgbClr val="98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815325" y="152400"/>
            <a:ext cx="7416628"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latin typeface="Times New Roman"/>
                <a:ea typeface="Times New Roman"/>
                <a:cs typeface="Times New Roman"/>
                <a:sym typeface="Times New Roman"/>
              </a:rPr>
              <a:t>OBSERVATIONS &amp; CONCLUSIONS</a:t>
            </a:r>
            <a:endParaRPr sz="2400">
              <a:latin typeface="Times New Roman"/>
              <a:ea typeface="Times New Roman"/>
              <a:cs typeface="Times New Roman"/>
              <a:sym typeface="Times New Roman"/>
            </a:endParaRPr>
          </a:p>
        </p:txBody>
      </p:sp>
      <p:sp>
        <p:nvSpPr>
          <p:cNvPr id="117" name="Google Shape;117;p23"/>
          <p:cNvSpPr txBox="1"/>
          <p:nvPr>
            <p:ph idx="1" type="body"/>
          </p:nvPr>
        </p:nvSpPr>
        <p:spPr>
          <a:xfrm>
            <a:off x="311700" y="1093850"/>
            <a:ext cx="8685900" cy="381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Higher</a:t>
            </a:r>
            <a:r>
              <a:rPr lang="en"/>
              <a:t> the number of </a:t>
            </a:r>
            <a:r>
              <a:rPr lang="en" u="sng"/>
              <a:t>variables</a:t>
            </a:r>
            <a:r>
              <a:rPr lang="en"/>
              <a:t>, </a:t>
            </a:r>
            <a:r>
              <a:rPr b="1" lang="en"/>
              <a:t>higher</a:t>
            </a:r>
            <a:r>
              <a:rPr lang="en"/>
              <a:t> is the number of </a:t>
            </a:r>
            <a:r>
              <a:rPr lang="en" u="sng"/>
              <a:t>iterations</a:t>
            </a:r>
            <a:r>
              <a:rPr lang="en"/>
              <a:t>.</a:t>
            </a:r>
            <a:endParaRPr/>
          </a:p>
          <a:p>
            <a:pPr indent="-342900" lvl="0" marL="457200" rtl="0" algn="l">
              <a:spcBef>
                <a:spcPts val="0"/>
              </a:spcBef>
              <a:spcAft>
                <a:spcPts val="0"/>
              </a:spcAft>
              <a:buSzPts val="1800"/>
              <a:buAutoNum type="arabicPeriod"/>
            </a:pPr>
            <a:r>
              <a:rPr b="1" lang="en"/>
              <a:t>Smaller</a:t>
            </a:r>
            <a:r>
              <a:rPr lang="en"/>
              <a:t> the </a:t>
            </a:r>
            <a:r>
              <a:rPr lang="en" u="sng"/>
              <a:t>tolerance</a:t>
            </a:r>
            <a:r>
              <a:rPr lang="en"/>
              <a:t>, </a:t>
            </a:r>
            <a:r>
              <a:rPr b="1" lang="en"/>
              <a:t>higher</a:t>
            </a:r>
            <a:r>
              <a:rPr lang="en"/>
              <a:t> is the number of </a:t>
            </a:r>
            <a:r>
              <a:rPr lang="en" u="sng"/>
              <a:t>iterations</a:t>
            </a:r>
            <a:r>
              <a:rPr lang="en"/>
              <a:t>.</a:t>
            </a:r>
            <a:endParaRPr/>
          </a:p>
          <a:p>
            <a:pPr indent="-342900" lvl="0" marL="457200" rtl="0" algn="l">
              <a:spcBef>
                <a:spcPts val="0"/>
              </a:spcBef>
              <a:spcAft>
                <a:spcPts val="0"/>
              </a:spcAft>
              <a:buSzPts val="1800"/>
              <a:buAutoNum type="arabicPeriod"/>
            </a:pPr>
            <a:r>
              <a:rPr lang="en"/>
              <a:t>The </a:t>
            </a:r>
            <a:r>
              <a:rPr lang="en" u="sng"/>
              <a:t>multi-variable</a:t>
            </a:r>
            <a:r>
              <a:rPr lang="en"/>
              <a:t> optimization is </a:t>
            </a:r>
            <a:r>
              <a:rPr b="1" lang="en"/>
              <a:t>not very consistent</a:t>
            </a:r>
            <a:r>
              <a:rPr lang="en"/>
              <a:t> as </a:t>
            </a:r>
            <a:r>
              <a:rPr lang="en" u="sng"/>
              <a:t>single-variable</a:t>
            </a:r>
            <a:r>
              <a:rPr lang="en"/>
              <a:t> optimization.</a:t>
            </a:r>
            <a:endParaRPr/>
          </a:p>
          <a:p>
            <a:pPr indent="-342900" lvl="0" marL="457200" rtl="0" algn="l">
              <a:spcBef>
                <a:spcPts val="0"/>
              </a:spcBef>
              <a:spcAft>
                <a:spcPts val="0"/>
              </a:spcAft>
              <a:buSzPts val="1800"/>
              <a:buAutoNum type="arabicPeriod"/>
            </a:pPr>
            <a:r>
              <a:rPr lang="en"/>
              <a:t>The number of </a:t>
            </a:r>
            <a:r>
              <a:rPr lang="en" u="sng"/>
              <a:t>iterations</a:t>
            </a:r>
            <a:r>
              <a:rPr lang="en"/>
              <a:t> are </a:t>
            </a:r>
            <a:r>
              <a:rPr b="1" lang="en"/>
              <a:t>much higher</a:t>
            </a:r>
            <a:r>
              <a:rPr lang="en"/>
              <a:t> compared to the </a:t>
            </a:r>
            <a:r>
              <a:rPr lang="en" u="sng"/>
              <a:t>single-variable</a:t>
            </a:r>
            <a:r>
              <a:rPr lang="en"/>
              <a:t> optimization iterations.</a:t>
            </a:r>
            <a:endParaRPr/>
          </a:p>
          <a:p>
            <a:pPr indent="0" lvl="0" marL="0" rtl="0" algn="l">
              <a:spcBef>
                <a:spcPts val="1200"/>
              </a:spcBef>
              <a:spcAft>
                <a:spcPts val="1200"/>
              </a:spcAft>
              <a:buNone/>
            </a:pPr>
            <a:r>
              <a:rPr lang="en"/>
              <a:t>Conjugate direction method along with secant method and bounding phase method for unidirectional search has been successfully implemented and results have been obtained.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solidFill>
                  <a:srgbClr val="000000"/>
                </a:solidFill>
                <a:latin typeface="Times New Roman"/>
                <a:ea typeface="Times New Roman"/>
                <a:cs typeface="Times New Roman"/>
                <a:sym typeface="Times New Roman"/>
              </a:rPr>
              <a:t>INTRODUCTION</a:t>
            </a:r>
            <a:endParaRPr>
              <a:solidFill>
                <a:srgbClr val="000000"/>
              </a:solidFill>
              <a:latin typeface="Times New Roman"/>
              <a:ea typeface="Times New Roman"/>
              <a:cs typeface="Times New Roman"/>
              <a:sym typeface="Times New Roman"/>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Font typeface="Times New Roman"/>
              <a:buChar char="❖"/>
            </a:pPr>
            <a:r>
              <a:rPr b="1" lang="en">
                <a:solidFill>
                  <a:srgbClr val="434343"/>
                </a:solidFill>
                <a:highlight>
                  <a:schemeClr val="lt1"/>
                </a:highlight>
                <a:latin typeface="Times New Roman"/>
                <a:ea typeface="Times New Roman"/>
                <a:cs typeface="Times New Roman"/>
                <a:sym typeface="Times New Roman"/>
              </a:rPr>
              <a:t>Powell’s </a:t>
            </a:r>
            <a:r>
              <a:rPr b="1" lang="en">
                <a:solidFill>
                  <a:srgbClr val="434343"/>
                </a:solidFill>
                <a:highlight>
                  <a:schemeClr val="lt1"/>
                </a:highlight>
                <a:latin typeface="Times New Roman"/>
                <a:ea typeface="Times New Roman"/>
                <a:cs typeface="Times New Roman"/>
                <a:sym typeface="Times New Roman"/>
              </a:rPr>
              <a:t>Conjugate Direction method:</a:t>
            </a:r>
            <a:endParaRPr b="1">
              <a:solidFill>
                <a:srgbClr val="434343"/>
              </a:solidFill>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rPr lang="en" sz="1600">
                <a:solidFill>
                  <a:srgbClr val="434343"/>
                </a:solidFill>
                <a:highlight>
                  <a:schemeClr val="lt1"/>
                </a:highlight>
                <a:latin typeface="Times New Roman"/>
                <a:ea typeface="Times New Roman"/>
                <a:cs typeface="Times New Roman"/>
                <a:sym typeface="Times New Roman"/>
              </a:rPr>
              <a:t>The Conjugate Direction Method is an optimization technique used to find the minimum of a quadratic function by selecting a sequence of mutually orthogonal (conjugate) search directions. Parallel subspace property is used to find the conjugate directions. It's commonly used in numerical optimization and shares some similarities with the Conjugate Gradient Method.</a:t>
            </a:r>
            <a:endParaRPr sz="1600">
              <a:solidFill>
                <a:srgbClr val="434343"/>
              </a:solidFill>
              <a:highlight>
                <a:schemeClr val="lt1"/>
              </a:highlight>
              <a:latin typeface="Times New Roman"/>
              <a:ea typeface="Times New Roman"/>
              <a:cs typeface="Times New Roman"/>
              <a:sym typeface="Times New Roman"/>
            </a:endParaRPr>
          </a:p>
          <a:p>
            <a:pPr indent="-330200" lvl="0" marL="457200" rtl="0" algn="l">
              <a:spcBef>
                <a:spcPts val="1200"/>
              </a:spcBef>
              <a:spcAft>
                <a:spcPts val="0"/>
              </a:spcAft>
              <a:buClr>
                <a:srgbClr val="434343"/>
              </a:buClr>
              <a:buSzPts val="1600"/>
              <a:buFont typeface="Times New Roman"/>
              <a:buChar char="❖"/>
            </a:pPr>
            <a:r>
              <a:rPr b="1" lang="en" sz="1600">
                <a:solidFill>
                  <a:srgbClr val="434343"/>
                </a:solidFill>
                <a:highlight>
                  <a:schemeClr val="lt1"/>
                </a:highlight>
                <a:latin typeface="Times New Roman"/>
                <a:ea typeface="Times New Roman"/>
                <a:cs typeface="Times New Roman"/>
                <a:sym typeface="Times New Roman"/>
              </a:rPr>
              <a:t>Unidirectional Search Method:</a:t>
            </a:r>
            <a:endParaRPr b="1" sz="1600">
              <a:solidFill>
                <a:srgbClr val="434343"/>
              </a:solidFill>
              <a:highlight>
                <a:schemeClr val="lt1"/>
              </a:highlight>
              <a:latin typeface="Times New Roman"/>
              <a:ea typeface="Times New Roman"/>
              <a:cs typeface="Times New Roman"/>
              <a:sym typeface="Times New Roman"/>
            </a:endParaRPr>
          </a:p>
          <a:p>
            <a:pPr indent="-330200" lvl="1" marL="914400" rtl="0" algn="l">
              <a:spcBef>
                <a:spcPts val="0"/>
              </a:spcBef>
              <a:spcAft>
                <a:spcPts val="0"/>
              </a:spcAft>
              <a:buClr>
                <a:srgbClr val="434343"/>
              </a:buClr>
              <a:buSzPts val="1600"/>
              <a:buFont typeface="Times New Roman"/>
              <a:buChar char="➢"/>
            </a:pPr>
            <a:r>
              <a:rPr lang="en" sz="1600">
                <a:solidFill>
                  <a:srgbClr val="434343"/>
                </a:solidFill>
                <a:highlight>
                  <a:schemeClr val="lt1"/>
                </a:highlight>
                <a:latin typeface="Times New Roman"/>
                <a:ea typeface="Times New Roman"/>
                <a:cs typeface="Times New Roman"/>
                <a:sym typeface="Times New Roman"/>
              </a:rPr>
              <a:t>Bracketing Method : 	Bounding Phase Method</a:t>
            </a:r>
            <a:endParaRPr sz="1600">
              <a:solidFill>
                <a:srgbClr val="434343"/>
              </a:solidFill>
              <a:highlight>
                <a:schemeClr val="lt1"/>
              </a:highlight>
              <a:latin typeface="Times New Roman"/>
              <a:ea typeface="Times New Roman"/>
              <a:cs typeface="Times New Roman"/>
              <a:sym typeface="Times New Roman"/>
            </a:endParaRPr>
          </a:p>
          <a:p>
            <a:pPr indent="-330200" lvl="1" marL="914400" rtl="0" algn="l">
              <a:spcBef>
                <a:spcPts val="0"/>
              </a:spcBef>
              <a:spcAft>
                <a:spcPts val="0"/>
              </a:spcAft>
              <a:buClr>
                <a:srgbClr val="434343"/>
              </a:buClr>
              <a:buSzPts val="1600"/>
              <a:buFont typeface="Times New Roman"/>
              <a:buChar char="➢"/>
            </a:pPr>
            <a:r>
              <a:rPr lang="en" sz="1600">
                <a:solidFill>
                  <a:srgbClr val="434343"/>
                </a:solidFill>
                <a:highlight>
                  <a:schemeClr val="lt1"/>
                </a:highlight>
                <a:latin typeface="Times New Roman"/>
                <a:ea typeface="Times New Roman"/>
                <a:cs typeface="Times New Roman"/>
                <a:sym typeface="Times New Roman"/>
              </a:rPr>
              <a:t>Accurate Method : 	Secant Method</a:t>
            </a:r>
            <a:endParaRPr sz="1600">
              <a:solidFill>
                <a:srgbClr val="434343"/>
              </a:solidFill>
              <a:highlight>
                <a:schemeClr val="lt1"/>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6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21650"/>
            <a:ext cx="8520600" cy="4833900"/>
          </a:xfrm>
          <a:prstGeom prst="rect">
            <a:avLst/>
          </a:prstGeom>
        </p:spPr>
        <p:txBody>
          <a:bodyPr anchorCtr="0" anchor="t" bIns="91425" lIns="91425" spcFirstLastPara="1" rIns="91425" wrap="square" tIns="91425">
            <a:normAutofit/>
          </a:bodyPr>
          <a:lstStyle/>
          <a:p>
            <a:pPr indent="-228600" lvl="0" marL="400050" rtl="0" algn="l">
              <a:spcBef>
                <a:spcPts val="0"/>
              </a:spcBef>
              <a:spcAft>
                <a:spcPts val="0"/>
              </a:spcAft>
              <a:buClr>
                <a:schemeClr val="accent1"/>
              </a:buClr>
              <a:buSzPts val="1800"/>
              <a:buFont typeface="Times New Roman"/>
              <a:buAutoNum type="arabicParenR"/>
            </a:pPr>
            <a:r>
              <a:rPr b="1" lang="en">
                <a:solidFill>
                  <a:schemeClr val="accent1"/>
                </a:solidFill>
                <a:latin typeface="Times New Roman"/>
                <a:ea typeface="Times New Roman"/>
                <a:cs typeface="Times New Roman"/>
                <a:sym typeface="Times New Roman"/>
              </a:rPr>
              <a:t>SUM SQUARES FUNCTION</a:t>
            </a:r>
            <a:endParaRPr b="1">
              <a:solidFill>
                <a:schemeClr val="accent1"/>
              </a:solidFill>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3932138" y="-76212"/>
            <a:ext cx="1819275" cy="828675"/>
          </a:xfrm>
          <a:prstGeom prst="rect">
            <a:avLst/>
          </a:prstGeom>
          <a:noFill/>
          <a:ln>
            <a:noFill/>
          </a:ln>
        </p:spPr>
      </p:pic>
      <p:graphicFrame>
        <p:nvGraphicFramePr>
          <p:cNvPr id="70" name="Google Shape;70;p15"/>
          <p:cNvGraphicFramePr/>
          <p:nvPr/>
        </p:nvGraphicFramePr>
        <p:xfrm>
          <a:off x="389213" y="752475"/>
          <a:ext cx="3000000" cy="3000000"/>
        </p:xfrm>
        <a:graphic>
          <a:graphicData uri="http://schemas.openxmlformats.org/drawingml/2006/table">
            <a:tbl>
              <a:tblPr>
                <a:noFill/>
                <a:tableStyleId>{9E7FC1DC-9EDD-4829-A7F0-E2C7DAEF43E3}</a:tableStyleId>
              </a:tblPr>
              <a:tblGrid>
                <a:gridCol w="644525"/>
                <a:gridCol w="382850"/>
                <a:gridCol w="506150"/>
                <a:gridCol w="4921250"/>
                <a:gridCol w="977900"/>
                <a:gridCol w="932900"/>
              </a:tblGrid>
              <a:tr h="381000">
                <a:tc>
                  <a:txBody>
                    <a:bodyPr/>
                    <a:lstStyle/>
                    <a:p>
                      <a:pPr indent="0" lvl="0" marL="0" rtl="0" algn="ctr">
                        <a:spcBef>
                          <a:spcPts val="0"/>
                        </a:spcBef>
                        <a:spcAft>
                          <a:spcPts val="0"/>
                        </a:spcAft>
                        <a:buNone/>
                      </a:pPr>
                      <a:r>
                        <a:rPr lang="en"/>
                        <a:t>S.No.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tol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Min 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Min 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Iterations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[1.184e-16; 8.041e-18; -6.004e-19; 3.106e-19; -7.195e-19]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[-8.633e-17; 4.296e-18; -7.532e-18; -1.323e-17]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[-3.018e-15; 2.625e-20; -4.920e-18]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-7</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[1.024e-17; -1.075e-16]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[-2.044e-18; -8.863e-16]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[3.044e-15; -1.964e-18; -1.990e-18]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[1.490e-15; 7.882e-20; 2.881e-19; 5.546e-19]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[-8.748e-15; 7.982e-19; -9.143e-19; -1.481e-17]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[1.925e-14; -1.248e-18; -6.764e-18; -2.033e-18; 3.613e-18]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-7</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[9.959e-16;-9.864e-19;-5.676e-18]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23780" l="9885" r="0" t="0"/>
          <a:stretch/>
        </p:blipFill>
        <p:spPr>
          <a:xfrm>
            <a:off x="988288" y="222500"/>
            <a:ext cx="7167425" cy="469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100300"/>
            <a:ext cx="8520600" cy="446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1"/>
                </a:solidFill>
                <a:latin typeface="Times New Roman"/>
                <a:ea typeface="Times New Roman"/>
                <a:cs typeface="Times New Roman"/>
                <a:sym typeface="Times New Roman"/>
              </a:rPr>
              <a:t>2) ROSENBROCK FUNCTION</a:t>
            </a:r>
            <a:r>
              <a:rPr lang="en">
                <a:solidFill>
                  <a:schemeClr val="accent1"/>
                </a:solidFill>
                <a:latin typeface="Times New Roman"/>
                <a:ea typeface="Times New Roman"/>
                <a:cs typeface="Times New Roman"/>
                <a:sym typeface="Times New Roman"/>
              </a:rPr>
              <a:t> </a:t>
            </a:r>
            <a:endParaRPr>
              <a:solidFill>
                <a:schemeClr val="accent1"/>
              </a:solidFill>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3599875" y="-76200"/>
            <a:ext cx="3352800" cy="723900"/>
          </a:xfrm>
          <a:prstGeom prst="rect">
            <a:avLst/>
          </a:prstGeom>
          <a:noFill/>
          <a:ln>
            <a:noFill/>
          </a:ln>
        </p:spPr>
      </p:pic>
      <p:graphicFrame>
        <p:nvGraphicFramePr>
          <p:cNvPr id="82" name="Google Shape;82;p17"/>
          <p:cNvGraphicFramePr/>
          <p:nvPr/>
        </p:nvGraphicFramePr>
        <p:xfrm>
          <a:off x="190000" y="647700"/>
          <a:ext cx="3000000" cy="3000000"/>
        </p:xfrm>
        <a:graphic>
          <a:graphicData uri="http://schemas.openxmlformats.org/drawingml/2006/table">
            <a:tbl>
              <a:tblPr>
                <a:noFill/>
                <a:tableStyleId>{9E7FC1DC-9EDD-4829-A7F0-E2C7DAEF43E3}</a:tableStyleId>
              </a:tblPr>
              <a:tblGrid>
                <a:gridCol w="634975"/>
                <a:gridCol w="462675"/>
                <a:gridCol w="817900"/>
                <a:gridCol w="4886350"/>
                <a:gridCol w="1000075"/>
                <a:gridCol w="962025"/>
              </a:tblGrid>
              <a:tr h="370750">
                <a:tc>
                  <a:txBody>
                    <a:bodyPr/>
                    <a:lstStyle/>
                    <a:p>
                      <a:pPr indent="0" lvl="0" marL="0" rtl="0" algn="ctr">
                        <a:spcBef>
                          <a:spcPts val="0"/>
                        </a:spcBef>
                        <a:spcAft>
                          <a:spcPts val="0"/>
                        </a:spcAft>
                        <a:buNone/>
                      </a:pPr>
                      <a:r>
                        <a:rPr lang="en"/>
                        <a:t>S.No.</a:t>
                      </a:r>
                      <a:endParaRPr/>
                    </a:p>
                  </a:txBody>
                  <a:tcPr marT="91425" marB="91425" marR="91425" marL="91425"/>
                </a:tc>
                <a:tc>
                  <a:txBody>
                    <a:bodyPr/>
                    <a:lstStyle/>
                    <a:p>
                      <a:pPr indent="0" lvl="0" marL="0" rtl="0" algn="ctr">
                        <a:spcBef>
                          <a:spcPts val="0"/>
                        </a:spcBef>
                        <a:spcAft>
                          <a:spcPts val="0"/>
                        </a:spcAft>
                        <a:buNone/>
                      </a:pPr>
                      <a:r>
                        <a:rPr lang="en"/>
                        <a:t>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tol</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Min x</a:t>
                      </a:r>
                      <a:endParaRPr/>
                    </a:p>
                  </a:txBody>
                  <a:tcPr marT="91425" marB="91425" marR="91425" marL="91425"/>
                </a:tc>
                <a:tc>
                  <a:txBody>
                    <a:bodyPr/>
                    <a:lstStyle/>
                    <a:p>
                      <a:pPr indent="0" lvl="0" marL="0" rtl="0" algn="ctr">
                        <a:spcBef>
                          <a:spcPts val="0"/>
                        </a:spcBef>
                        <a:spcAft>
                          <a:spcPts val="0"/>
                        </a:spcAft>
                        <a:buNone/>
                      </a:pPr>
                      <a:r>
                        <a:rPr lang="en"/>
                        <a:t>Min value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Iterations</a:t>
                      </a:r>
                      <a:endParaRPr/>
                    </a:p>
                  </a:txBody>
                  <a:tcPr marT="91425" marB="91425" marR="91425" marL="91425"/>
                </a:tc>
              </a:tr>
              <a:tr h="384500">
                <a:tc>
                  <a:txBody>
                    <a:bodyPr/>
                    <a:lstStyle/>
                    <a:p>
                      <a:pPr indent="0" lvl="0" marL="0" rtl="0" algn="ctr">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[1.008; 1.016; 1.032]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60</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[0.995; 0.990; 0.981]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56</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[1.000; 1.002]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92</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[1.193; 1.416]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0.042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18</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[1.000; 0.996; 0.993]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0.0013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58</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a:t>
                      </a:r>
                      <a:r>
                        <a:rPr lang="en"/>
                        <a:t>10</a:t>
                      </a:r>
                      <a:r>
                        <a:rPr baseline="30000" lang="en"/>
                        <a:t>-4</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[1.004; 1.007; 1.015]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a:t>
                      </a: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[0.942; 0.888]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28</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a:t>
                      </a: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[0.898;0.804]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17</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a:t>
                      </a: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[1.024; 1.046; 1.094]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9E9E9E"/>
                      </a:solidFill>
                      <a:prstDash val="solid"/>
                      <a:round/>
                      <a:headEnd len="sm" w="sm" type="none"/>
                      <a:tailEnd len="sm" w="sm" type="none"/>
                    </a:lnL>
                  </a:tcPr>
                </a:tc>
              </a:tr>
              <a:tr h="384500">
                <a:tc>
                  <a:txBody>
                    <a:bodyPr/>
                    <a:lstStyle/>
                    <a:p>
                      <a:pPr indent="0" lvl="0" marL="0" rtl="0" algn="ctr">
                        <a:spcBef>
                          <a:spcPts val="0"/>
                        </a:spcBef>
                        <a:spcAft>
                          <a:spcPts val="0"/>
                        </a:spcAft>
                        <a:buNone/>
                      </a:pPr>
                      <a:r>
                        <a:rPr lang="en"/>
                        <a:t>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a:t>
                      </a: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[0.987; 0.971; 0.944]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879500" y="152400"/>
            <a:ext cx="7385002"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114025"/>
            <a:ext cx="8520600" cy="450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1"/>
                </a:solidFill>
                <a:latin typeface="Times New Roman"/>
                <a:ea typeface="Times New Roman"/>
                <a:cs typeface="Times New Roman"/>
                <a:sym typeface="Times New Roman"/>
              </a:rPr>
              <a:t>4) TRID FUNCTION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93" name="Google Shape;93;p19"/>
          <p:cNvPicPr preferRelativeResize="0"/>
          <p:nvPr/>
        </p:nvPicPr>
        <p:blipFill>
          <a:blip r:embed="rId3">
            <a:alphaModFix/>
          </a:blip>
          <a:stretch>
            <a:fillRect/>
          </a:stretch>
        </p:blipFill>
        <p:spPr>
          <a:xfrm>
            <a:off x="2650425" y="0"/>
            <a:ext cx="2647950" cy="742950"/>
          </a:xfrm>
          <a:prstGeom prst="rect">
            <a:avLst/>
          </a:prstGeom>
          <a:noFill/>
          <a:ln>
            <a:noFill/>
          </a:ln>
        </p:spPr>
      </p:pic>
      <p:graphicFrame>
        <p:nvGraphicFramePr>
          <p:cNvPr id="94" name="Google Shape;94;p19"/>
          <p:cNvGraphicFramePr/>
          <p:nvPr/>
        </p:nvGraphicFramePr>
        <p:xfrm>
          <a:off x="274075" y="690050"/>
          <a:ext cx="3000000" cy="3000000"/>
        </p:xfrm>
        <a:graphic>
          <a:graphicData uri="http://schemas.openxmlformats.org/drawingml/2006/table">
            <a:tbl>
              <a:tblPr>
                <a:noFill/>
                <a:tableStyleId>{9E7FC1DC-9EDD-4829-A7F0-E2C7DAEF43E3}</a:tableStyleId>
              </a:tblPr>
              <a:tblGrid>
                <a:gridCol w="640025"/>
                <a:gridCol w="497250"/>
                <a:gridCol w="815775"/>
                <a:gridCol w="4770475"/>
                <a:gridCol w="945050"/>
                <a:gridCol w="927275"/>
              </a:tblGrid>
              <a:tr h="400000">
                <a:tc>
                  <a:txBody>
                    <a:bodyPr/>
                    <a:lstStyle/>
                    <a:p>
                      <a:pPr indent="0" lvl="0" marL="0" rtl="0" algn="ctr">
                        <a:spcBef>
                          <a:spcPts val="0"/>
                        </a:spcBef>
                        <a:spcAft>
                          <a:spcPts val="0"/>
                        </a:spcAft>
                        <a:buNone/>
                      </a:pPr>
                      <a:r>
                        <a:rPr lang="en"/>
                        <a:t>S.No.</a:t>
                      </a:r>
                      <a:endParaRPr/>
                    </a:p>
                  </a:txBody>
                  <a:tcPr marT="91425" marB="91425" marR="91425" marL="91425"/>
                </a:tc>
                <a:tc>
                  <a:txBody>
                    <a:bodyPr/>
                    <a:lstStyle/>
                    <a:p>
                      <a:pPr indent="0" lvl="0" marL="0" rtl="0" algn="ctr">
                        <a:spcBef>
                          <a:spcPts val="0"/>
                        </a:spcBef>
                        <a:spcAft>
                          <a:spcPts val="0"/>
                        </a:spcAft>
                        <a:buNone/>
                      </a:pPr>
                      <a:r>
                        <a:rPr lang="en"/>
                        <a:t>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tol</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Min x</a:t>
                      </a:r>
                      <a:endParaRPr/>
                    </a:p>
                  </a:txBody>
                  <a:tcPr marT="91425" marB="91425" marR="91425" marL="91425"/>
                </a:tc>
                <a:tc>
                  <a:txBody>
                    <a:bodyPr/>
                    <a:lstStyle/>
                    <a:p>
                      <a:pPr indent="0" lvl="0" marL="0" rtl="0" algn="ctr">
                        <a:spcBef>
                          <a:spcPts val="0"/>
                        </a:spcBef>
                        <a:spcAft>
                          <a:spcPts val="0"/>
                        </a:spcAft>
                        <a:buNone/>
                      </a:pPr>
                      <a:r>
                        <a:rPr lang="en"/>
                        <a:t>Min value</a:t>
                      </a:r>
                      <a:endParaRPr/>
                    </a:p>
                  </a:txBody>
                  <a:tcPr marT="91425" marB="91425" marR="91425" marL="91425"/>
                </a:tc>
                <a:tc>
                  <a:txBody>
                    <a:bodyPr/>
                    <a:lstStyle/>
                    <a:p>
                      <a:pPr indent="0" lvl="0" marL="0" rtl="0" algn="ctr">
                        <a:spcBef>
                          <a:spcPts val="0"/>
                        </a:spcBef>
                        <a:spcAft>
                          <a:spcPts val="0"/>
                        </a:spcAft>
                        <a:buNone/>
                      </a:pPr>
                      <a:r>
                        <a:rPr lang="en"/>
                        <a:t>Iterations</a:t>
                      </a:r>
                      <a:endParaRPr/>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a:t>
                      </a: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[5.995; 9.996; 11.996; 11.997; 9.998; 5.999]</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-49.999</a:t>
                      </a:r>
                      <a:endParaRPr/>
                    </a:p>
                  </a:txBody>
                  <a:tcPr marT="91425" marB="91425" marR="91425" marL="91425"/>
                </a:tc>
                <a:tc>
                  <a:txBody>
                    <a:bodyPr/>
                    <a:lstStyle/>
                    <a:p>
                      <a:pPr indent="0" lvl="0" marL="0" rtl="0" algn="ctr">
                        <a:spcBef>
                          <a:spcPts val="0"/>
                        </a:spcBef>
                        <a:spcAft>
                          <a:spcPts val="0"/>
                        </a:spcAft>
                        <a:buNone/>
                      </a:pPr>
                      <a:r>
                        <a:rPr lang="en"/>
                        <a:t>38</a:t>
                      </a:r>
                      <a:endParaRPr/>
                    </a:p>
                  </a:txBody>
                  <a:tcPr marT="91425" marB="91425" marR="91425" marL="91425"/>
                </a:tc>
              </a:tr>
              <a:tr h="381000">
                <a:tc>
                  <a:txBody>
                    <a:bodyPr/>
                    <a:lstStyle/>
                    <a:p>
                      <a:pPr indent="0" lvl="0" marL="0" rtl="0" algn="ctr">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[4.998; 7.998; 8.998; 7.999; 4.999]</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-29.999</a:t>
                      </a:r>
                      <a:endParaRPr/>
                    </a:p>
                  </a:txBody>
                  <a:tcPr marT="91425" marB="91425" marR="91425" marL="91425"/>
                </a:tc>
                <a:tc>
                  <a:txBody>
                    <a:bodyPr/>
                    <a:lstStyle/>
                    <a:p>
                      <a:pPr indent="0" lvl="0" marL="0" rtl="0" algn="ctr">
                        <a:spcBef>
                          <a:spcPts val="0"/>
                        </a:spcBef>
                        <a:spcAft>
                          <a:spcPts val="0"/>
                        </a:spcAft>
                        <a:buNone/>
                      </a:pPr>
                      <a:r>
                        <a:rPr lang="en"/>
                        <a:t>58</a:t>
                      </a:r>
                      <a:endParaRPr/>
                    </a:p>
                  </a:txBody>
                  <a:tcPr marT="91425" marB="91425" marR="91425" marL="91425"/>
                </a:tc>
              </a:tr>
              <a:tr h="381000">
                <a:tc>
                  <a:txBody>
                    <a:bodyPr/>
                    <a:lstStyle/>
                    <a:p>
                      <a:pPr indent="0" lvl="0" marL="0" rtl="0" algn="ctr">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[2.999; 3.999; 2.999]</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-7.000</a:t>
                      </a:r>
                      <a:endParaRPr/>
                    </a:p>
                  </a:txBody>
                  <a:tcPr marT="91425" marB="91425" marR="91425" marL="91425"/>
                </a:tc>
                <a:tc>
                  <a:txBody>
                    <a:bodyPr/>
                    <a:lstStyle/>
                    <a:p>
                      <a:pPr indent="0" lvl="0" marL="0" rtl="0" algn="ctr">
                        <a:spcBef>
                          <a:spcPts val="0"/>
                        </a:spcBef>
                        <a:spcAft>
                          <a:spcPts val="0"/>
                        </a:spcAft>
                        <a:buNone/>
                      </a:pPr>
                      <a:r>
                        <a:rPr lang="en"/>
                        <a:t>12</a:t>
                      </a:r>
                      <a:endParaRPr/>
                    </a:p>
                  </a:txBody>
                  <a:tcPr marT="91425" marB="91425" marR="91425" marL="91425"/>
                </a:tc>
              </a:tr>
              <a:tr h="381000">
                <a:tc>
                  <a:txBody>
                    <a:bodyPr/>
                    <a:lstStyle/>
                    <a:p>
                      <a:pPr indent="0" lvl="0" marL="0" rtl="0" algn="ctr">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-7</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[1.979; 2.115]</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-1.983</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r>
              <a:tr h="381000">
                <a:tc>
                  <a:txBody>
                    <a:bodyPr/>
                    <a:lstStyle/>
                    <a:p>
                      <a:pPr indent="0" lvl="0" marL="0" rtl="0" algn="ctr">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-7</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[3.000; 4.000; 3.000]</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-7.000</a:t>
                      </a:r>
                      <a:endParaRPr/>
                    </a:p>
                  </a:txBody>
                  <a:tcPr marT="91425" marB="91425" marR="91425" marL="91425"/>
                </a:tc>
                <a:tc>
                  <a:txBody>
                    <a:bodyPr/>
                    <a:lstStyle/>
                    <a:p>
                      <a:pPr indent="0" lvl="0" marL="0" rtl="0" algn="ctr">
                        <a:spcBef>
                          <a:spcPts val="0"/>
                        </a:spcBef>
                        <a:spcAft>
                          <a:spcPts val="0"/>
                        </a:spcAft>
                        <a:buNone/>
                      </a:pPr>
                      <a:r>
                        <a:rPr lang="en"/>
                        <a:t>22</a:t>
                      </a:r>
                      <a:endParaRPr/>
                    </a:p>
                  </a:txBody>
                  <a:tcPr marT="91425" marB="91425" marR="91425" marL="91425"/>
                </a:tc>
              </a:tr>
              <a:tr h="381000">
                <a:tc>
                  <a:txBody>
                    <a:bodyPr/>
                    <a:lstStyle/>
                    <a:p>
                      <a:pPr indent="0" lvl="0" marL="0" rtl="0" algn="ctr">
                        <a:spcBef>
                          <a:spcPts val="0"/>
                        </a:spcBef>
                        <a:spcAft>
                          <a:spcPts val="0"/>
                        </a:spcAft>
                        <a:buNone/>
                      </a:pPr>
                      <a:r>
                        <a:rPr lang="en"/>
                        <a:t>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[3.005; 4.003; 3.001]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-6.999</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r h="381000">
                <a:tc>
                  <a:txBody>
                    <a:bodyPr/>
                    <a:lstStyle/>
                    <a:p>
                      <a:pPr indent="0" lvl="0" marL="0" rtl="0" algn="ctr">
                        <a:spcBef>
                          <a:spcPts val="0"/>
                        </a:spcBef>
                        <a:spcAft>
                          <a:spcPts val="0"/>
                        </a:spcAft>
                        <a:buNone/>
                      </a:pPr>
                      <a:r>
                        <a:rPr lang="en"/>
                        <a:t>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[3.999; 5.999; 5.999; 3.999]</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-16.000</a:t>
                      </a:r>
                      <a:endParaRPr/>
                    </a:p>
                  </a:txBody>
                  <a:tcPr marT="91425" marB="91425" marR="91425" marL="91425"/>
                </a:tc>
                <a:tc>
                  <a:txBody>
                    <a:bodyPr/>
                    <a:lstStyle/>
                    <a:p>
                      <a:pPr indent="0" lvl="0" marL="0" rtl="0" algn="ctr">
                        <a:spcBef>
                          <a:spcPts val="0"/>
                        </a:spcBef>
                        <a:spcAft>
                          <a:spcPts val="0"/>
                        </a:spcAft>
                        <a:buNone/>
                      </a:pPr>
                      <a:r>
                        <a:rPr lang="en"/>
                        <a:t>17</a:t>
                      </a:r>
                      <a:endParaRPr/>
                    </a:p>
                  </a:txBody>
                  <a:tcPr marT="91425" marB="91425" marR="91425" marL="91425"/>
                </a:tc>
              </a:tr>
              <a:tr h="381000">
                <a:tc>
                  <a:txBody>
                    <a:bodyPr/>
                    <a:lstStyle/>
                    <a:p>
                      <a:pPr indent="0" lvl="0" marL="0" rtl="0" algn="ctr">
                        <a:spcBef>
                          <a:spcPts val="0"/>
                        </a:spcBef>
                        <a:spcAft>
                          <a:spcPts val="0"/>
                        </a:spcAft>
                        <a:buNone/>
                      </a:pPr>
                      <a:r>
                        <a:rPr lang="en"/>
                        <a:t>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[3.999; 5.999; 5.999; 3.999]</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-16.000</a:t>
                      </a:r>
                      <a:endParaRPr/>
                    </a:p>
                  </a:txBody>
                  <a:tcPr marT="91425" marB="91425" marR="91425" marL="91425"/>
                </a:tc>
                <a:tc>
                  <a:txBody>
                    <a:bodyPr/>
                    <a:lstStyle/>
                    <a:p>
                      <a:pPr indent="0" lvl="0" marL="0" rtl="0" algn="ctr">
                        <a:spcBef>
                          <a:spcPts val="0"/>
                        </a:spcBef>
                        <a:spcAft>
                          <a:spcPts val="0"/>
                        </a:spcAft>
                        <a:buNone/>
                      </a:pPr>
                      <a:r>
                        <a:rPr lang="en"/>
                        <a:t>55</a:t>
                      </a:r>
                      <a:endParaRPr/>
                    </a:p>
                  </a:txBody>
                  <a:tcPr marT="91425" marB="91425" marR="91425" marL="91425"/>
                </a:tc>
              </a:tr>
              <a:tr h="392400">
                <a:tc>
                  <a:txBody>
                    <a:bodyPr/>
                    <a:lstStyle/>
                    <a:p>
                      <a:pPr indent="0" lvl="0" marL="0" rtl="0" algn="ctr">
                        <a:spcBef>
                          <a:spcPts val="0"/>
                        </a:spcBef>
                        <a:spcAft>
                          <a:spcPts val="0"/>
                        </a:spcAft>
                        <a:buNone/>
                      </a:pPr>
                      <a:r>
                        <a:rPr lang="en"/>
                        <a:t>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[5.005; 8.004; 9.003; 8.002; 5.001]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-29.999</a:t>
                      </a:r>
                      <a:endParaRPr/>
                    </a:p>
                  </a:txBody>
                  <a:tcPr marT="91425" marB="91425" marR="91425" marL="91425"/>
                </a:tc>
                <a:tc>
                  <a:txBody>
                    <a:bodyPr/>
                    <a:lstStyle/>
                    <a:p>
                      <a:pPr indent="0" lvl="0" marL="0" rtl="0" algn="ctr">
                        <a:spcBef>
                          <a:spcPts val="0"/>
                        </a:spcBef>
                        <a:spcAft>
                          <a:spcPts val="0"/>
                        </a:spcAft>
                        <a:buNone/>
                      </a:pPr>
                      <a:r>
                        <a:rPr lang="en"/>
                        <a:t>86</a:t>
                      </a:r>
                      <a:endParaRPr/>
                    </a:p>
                  </a:txBody>
                  <a:tcPr marT="91425" marB="91425" marR="91425" marL="91425"/>
                </a:tc>
              </a:tr>
              <a:tr h="381000">
                <a:tc>
                  <a:txBody>
                    <a:bodyPr/>
                    <a:lstStyle/>
                    <a:p>
                      <a:pPr indent="0" lvl="0" marL="0" rtl="0" algn="ctr">
                        <a:spcBef>
                          <a:spcPts val="0"/>
                        </a:spcBef>
                        <a:spcAft>
                          <a:spcPts val="0"/>
                        </a:spcAft>
                        <a:buNone/>
                      </a:pPr>
                      <a:r>
                        <a:rPr lang="en"/>
                        <a:t>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[3.000; 4.000; 3.000]</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-7.000</a:t>
                      </a:r>
                      <a:endParaRPr/>
                    </a:p>
                  </a:txBody>
                  <a:tcPr marT="91425" marB="91425" marR="91425" marL="91425"/>
                </a:tc>
                <a:tc>
                  <a:txBody>
                    <a:bodyPr/>
                    <a:lstStyle/>
                    <a:p>
                      <a:pPr indent="0" lvl="0" marL="0" rtl="0" algn="ctr">
                        <a:spcBef>
                          <a:spcPts val="0"/>
                        </a:spcBef>
                        <a:spcAft>
                          <a:spcPts val="0"/>
                        </a:spcAft>
                        <a:buNone/>
                      </a:pPr>
                      <a:r>
                        <a:rPr lang="en"/>
                        <a:t>20</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879500" y="152400"/>
            <a:ext cx="7385002"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123950"/>
            <a:ext cx="8520600" cy="447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accent1"/>
                </a:solidFill>
                <a:latin typeface="Times New Roman"/>
                <a:ea typeface="Times New Roman"/>
                <a:cs typeface="Times New Roman"/>
                <a:sym typeface="Times New Roman"/>
              </a:rPr>
              <a:t>5) ZAKHAROV FUNCTION </a:t>
            </a:r>
            <a:endParaRPr b="1">
              <a:solidFill>
                <a:schemeClr val="accent1"/>
              </a:solidFill>
              <a:latin typeface="Times New Roman"/>
              <a:ea typeface="Times New Roman"/>
              <a:cs typeface="Times New Roman"/>
              <a:sym typeface="Times New Roman"/>
            </a:endParaRPr>
          </a:p>
        </p:txBody>
      </p:sp>
      <p:pic>
        <p:nvPicPr>
          <p:cNvPr id="105" name="Google Shape;105;p21"/>
          <p:cNvPicPr preferRelativeResize="0"/>
          <p:nvPr/>
        </p:nvPicPr>
        <p:blipFill>
          <a:blip r:embed="rId3">
            <a:alphaModFix/>
          </a:blip>
          <a:stretch>
            <a:fillRect/>
          </a:stretch>
        </p:blipFill>
        <p:spPr>
          <a:xfrm>
            <a:off x="3355863" y="-12"/>
            <a:ext cx="3819525" cy="847725"/>
          </a:xfrm>
          <a:prstGeom prst="rect">
            <a:avLst/>
          </a:prstGeom>
          <a:noFill/>
          <a:ln>
            <a:noFill/>
          </a:ln>
        </p:spPr>
      </p:pic>
      <p:graphicFrame>
        <p:nvGraphicFramePr>
          <p:cNvPr id="106" name="Google Shape;106;p21"/>
          <p:cNvGraphicFramePr/>
          <p:nvPr/>
        </p:nvGraphicFramePr>
        <p:xfrm>
          <a:off x="113200" y="677000"/>
          <a:ext cx="3000000" cy="3000000"/>
        </p:xfrm>
        <a:graphic>
          <a:graphicData uri="http://schemas.openxmlformats.org/drawingml/2006/table">
            <a:tbl>
              <a:tblPr>
                <a:noFill/>
                <a:tableStyleId>{9E7FC1DC-9EDD-4829-A7F0-E2C7DAEF43E3}</a:tableStyleId>
              </a:tblPr>
              <a:tblGrid>
                <a:gridCol w="629725"/>
                <a:gridCol w="507550"/>
                <a:gridCol w="860850"/>
                <a:gridCol w="4871100"/>
                <a:gridCol w="1090700"/>
                <a:gridCol w="926350"/>
              </a:tblGrid>
              <a:tr h="422875">
                <a:tc>
                  <a:txBody>
                    <a:bodyPr/>
                    <a:lstStyle/>
                    <a:p>
                      <a:pPr indent="0" lvl="0" marL="0" rtl="0" algn="ctr">
                        <a:spcBef>
                          <a:spcPts val="0"/>
                        </a:spcBef>
                        <a:spcAft>
                          <a:spcPts val="0"/>
                        </a:spcAft>
                        <a:buNone/>
                      </a:pPr>
                      <a:r>
                        <a:rPr lang="en"/>
                        <a:t>S.No.</a:t>
                      </a:r>
                      <a:endParaRPr/>
                    </a:p>
                  </a:txBody>
                  <a:tcPr marT="91425" marB="91425" marR="91425" marL="91425"/>
                </a:tc>
                <a:tc>
                  <a:txBody>
                    <a:bodyPr/>
                    <a:lstStyle/>
                    <a:p>
                      <a:pPr indent="0" lvl="0" marL="0" rtl="0" algn="ctr">
                        <a:spcBef>
                          <a:spcPts val="0"/>
                        </a:spcBef>
                        <a:spcAft>
                          <a:spcPts val="0"/>
                        </a:spcAft>
                        <a:buNone/>
                      </a:pPr>
                      <a:r>
                        <a:rPr lang="en"/>
                        <a:t>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tol</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Min x</a:t>
                      </a:r>
                      <a:endParaRPr/>
                    </a:p>
                  </a:txBody>
                  <a:tcPr marT="91425" marB="91425" marR="91425" marL="91425"/>
                </a:tc>
                <a:tc>
                  <a:txBody>
                    <a:bodyPr/>
                    <a:lstStyle/>
                    <a:p>
                      <a:pPr indent="0" lvl="0" marL="0" rtl="0" algn="ctr">
                        <a:spcBef>
                          <a:spcPts val="0"/>
                        </a:spcBef>
                        <a:spcAft>
                          <a:spcPts val="0"/>
                        </a:spcAft>
                        <a:buNone/>
                      </a:pPr>
                      <a:r>
                        <a:rPr lang="en"/>
                        <a:t>Min value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Iterations</a:t>
                      </a:r>
                      <a:endParaRPr/>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[0.0009; 0.0006]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[2.598e-05; -8.993e-06; -1.030e-05]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[1.132e-07; -2.160e-06; 1.242e-06]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[-6.965e-05; 2.543e-05; 2.684e-05]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-8</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[-0.021; -0.016]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76</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-7</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[8.455e-14; 1.876e-11]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48</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-5</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[0.001; 0.001]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46</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r>
                        <a:rPr baseline="30000" lang="en"/>
                        <a:t>-3</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[-0.0003; 0.0001; 0.0001]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a:t>
                      </a: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[3.963e-07; -7.405e-07]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31</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0.5*</a:t>
                      </a:r>
                      <a:r>
                        <a:rPr lang="en"/>
                        <a:t>10</a:t>
                      </a:r>
                      <a:r>
                        <a:rPr baseline="30000" lang="en"/>
                        <a:t>-6</a:t>
                      </a:r>
                      <a:endParaRPr baseline="30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[-1.109e-06; 4.002e-07; 4.305e-07]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35</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