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5" r:id="rId2"/>
    <p:sldId id="256" r:id="rId3"/>
    <p:sldId id="257" r:id="rId4"/>
    <p:sldId id="258" r:id="rId5"/>
    <p:sldId id="259" r:id="rId6"/>
    <p:sldId id="260" r:id="rId7"/>
    <p:sldId id="261" r:id="rId8"/>
    <p:sldId id="262" r:id="rId9"/>
    <p:sldId id="263" r:id="rId10"/>
    <p:sldId id="264"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94" autoAdjust="0"/>
    <p:restoredTop sz="94610"/>
  </p:normalViewPr>
  <p:slideViewPr>
    <p:cSldViewPr snapToGrid="0" snapToObjects="1">
      <p:cViewPr varScale="1">
        <p:scale>
          <a:sx n="69" d="100"/>
          <a:sy n="69" d="100"/>
        </p:scale>
        <p:origin x="60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1188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example.com/grammar-correction"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www.example.com/nlp-for-text-correction" TargetMode="External"/><Relationship Id="rId4" Type="http://schemas.openxmlformats.org/officeDocument/2006/relationships/hyperlink" Target="https://www.example.com/spelling-error-detec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9">
            <a:extLst>
              <a:ext uri="{FF2B5EF4-FFF2-40B4-BE49-F238E27FC236}">
                <a16:creationId xmlns:a16="http://schemas.microsoft.com/office/drawing/2014/main" id="{A2409CE0-6EDE-C6B4-71C2-947973241129}"/>
              </a:ext>
            </a:extLst>
          </p:cNvPr>
          <p:cNvSpPr>
            <a:spLocks noChangeArrowheads="1"/>
          </p:cNvSpPr>
          <p:nvPr/>
        </p:nvSpPr>
        <p:spPr bwMode="auto">
          <a:xfrm>
            <a:off x="0" y="0"/>
            <a:ext cx="1463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9" name="Picture 18">
            <a:extLst>
              <a:ext uri="{FF2B5EF4-FFF2-40B4-BE49-F238E27FC236}">
                <a16:creationId xmlns:a16="http://schemas.microsoft.com/office/drawing/2014/main" id="{6A63DB3B-9984-E7CA-AD1E-3F0B184600D5}"/>
              </a:ext>
            </a:extLst>
          </p:cNvPr>
          <p:cNvPicPr>
            <a:picLocks noChangeAspect="1"/>
          </p:cNvPicPr>
          <p:nvPr/>
        </p:nvPicPr>
        <p:blipFill>
          <a:blip r:embed="rId2"/>
          <a:stretch>
            <a:fillRect/>
          </a:stretch>
        </p:blipFill>
        <p:spPr>
          <a:xfrm>
            <a:off x="680224" y="228600"/>
            <a:ext cx="13269951" cy="2090286"/>
          </a:xfrm>
          <a:prstGeom prst="rect">
            <a:avLst/>
          </a:prstGeom>
        </p:spPr>
      </p:pic>
      <p:sp>
        <p:nvSpPr>
          <p:cNvPr id="20" name="TextBox 19">
            <a:extLst>
              <a:ext uri="{FF2B5EF4-FFF2-40B4-BE49-F238E27FC236}">
                <a16:creationId xmlns:a16="http://schemas.microsoft.com/office/drawing/2014/main" id="{894B9509-9390-6526-12E7-83EE635AFFF7}"/>
              </a:ext>
            </a:extLst>
          </p:cNvPr>
          <p:cNvSpPr txBox="1"/>
          <p:nvPr/>
        </p:nvSpPr>
        <p:spPr>
          <a:xfrm>
            <a:off x="3824868" y="3512634"/>
            <a:ext cx="8430321" cy="602166"/>
          </a:xfrm>
          <a:prstGeom prst="rect">
            <a:avLst/>
          </a:prstGeom>
          <a:noFill/>
        </p:spPr>
        <p:txBody>
          <a:bodyPr wrap="square" rtlCol="0">
            <a:spAutoFit/>
          </a:bodyPr>
          <a:lstStyle/>
          <a:p>
            <a:r>
              <a:rPr lang="en-US" sz="3200" b="1" dirty="0">
                <a:solidFill>
                  <a:schemeClr val="accent1"/>
                </a:solidFill>
              </a:rPr>
              <a:t>NLP PROJECT: GRAMMER AUTO CORRECTOR</a:t>
            </a:r>
            <a:endParaRPr lang="en-IN" sz="3200" b="1" dirty="0">
              <a:solidFill>
                <a:schemeClr val="accent1"/>
              </a:solidFill>
            </a:endParaRPr>
          </a:p>
        </p:txBody>
      </p:sp>
      <p:sp>
        <p:nvSpPr>
          <p:cNvPr id="21" name="TextBox 20">
            <a:extLst>
              <a:ext uri="{FF2B5EF4-FFF2-40B4-BE49-F238E27FC236}">
                <a16:creationId xmlns:a16="http://schemas.microsoft.com/office/drawing/2014/main" id="{79766ABC-DAB9-1FD3-6692-CC9FFDB92DAB}"/>
              </a:ext>
            </a:extLst>
          </p:cNvPr>
          <p:cNvSpPr txBox="1"/>
          <p:nvPr/>
        </p:nvSpPr>
        <p:spPr>
          <a:xfrm>
            <a:off x="1315844" y="5140712"/>
            <a:ext cx="4382429" cy="1477328"/>
          </a:xfrm>
          <a:prstGeom prst="rect">
            <a:avLst/>
          </a:prstGeom>
          <a:noFill/>
        </p:spPr>
        <p:txBody>
          <a:bodyPr wrap="square" rtlCol="0">
            <a:spAutoFit/>
          </a:bodyPr>
          <a:lstStyle/>
          <a:p>
            <a:r>
              <a:rPr lang="en-US" b="1" dirty="0"/>
              <a:t>NAME:S.KATHIRAVAN</a:t>
            </a:r>
          </a:p>
          <a:p>
            <a:r>
              <a:rPr lang="en-US" b="1" dirty="0"/>
              <a:t>REGNO:192110445</a:t>
            </a:r>
          </a:p>
          <a:p>
            <a:r>
              <a:rPr lang="en-US" b="1" dirty="0"/>
              <a:t>DEPT:CSE</a:t>
            </a:r>
          </a:p>
          <a:p>
            <a:r>
              <a:rPr lang="en-US" b="1" dirty="0"/>
              <a:t>SUB CODE:CSA1337</a:t>
            </a:r>
          </a:p>
          <a:p>
            <a:r>
              <a:rPr lang="en-US" b="1" dirty="0"/>
              <a:t>SUB:THEORY OF COMPUTATION</a:t>
            </a:r>
            <a:endParaRPr lang="en-IN" b="1" dirty="0"/>
          </a:p>
        </p:txBody>
      </p:sp>
    </p:spTree>
    <p:extLst>
      <p:ext uri="{BB962C8B-B14F-4D97-AF65-F5344CB8AC3E}">
        <p14:creationId xmlns:p14="http://schemas.microsoft.com/office/powerpoint/2010/main" val="73052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2459712"/>
            <a:ext cx="5554980"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Bibliography</a:t>
            </a:r>
            <a:endParaRPr lang="en-US" sz="4374" dirty="0"/>
          </a:p>
        </p:txBody>
      </p:sp>
      <p:sp>
        <p:nvSpPr>
          <p:cNvPr id="5" name="Text 3"/>
          <p:cNvSpPr/>
          <p:nvPr/>
        </p:nvSpPr>
        <p:spPr>
          <a:xfrm>
            <a:off x="2037993" y="3598426"/>
            <a:ext cx="10554414" cy="355402"/>
          </a:xfrm>
          <a:prstGeom prst="rect">
            <a:avLst/>
          </a:prstGeom>
          <a:noFill/>
          <a:ln/>
        </p:spPr>
        <p:txBody>
          <a:bodyPr wrap="non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1. </a:t>
            </a:r>
            <a:r>
              <a:rPr lang="en-US" sz="1750" u="sng" dirty="0">
                <a:solidFill>
                  <a:srgbClr val="476FD6"/>
                </a:solidFill>
                <a:latin typeface="Roboto" pitchFamily="34" charset="0"/>
                <a:ea typeface="Roboto" pitchFamily="34" charset="-122"/>
                <a:cs typeface="Roboto" pitchFamily="34" charset="-120"/>
                <a:hlinkClick r:id="rId3">
                  <a:extLst>
                    <a:ext uri="{A12FA001-AC4F-418D-AE19-62706E023703}">
                      <ahyp:hlinkClr xmlns:ahyp="http://schemas.microsoft.com/office/drawing/2018/hyperlinkcolor" val="tx"/>
                    </a:ext>
                  </a:extLst>
                </a:hlinkClick>
              </a:rPr>
              <a:t>Grammar Correction: Techniques and Challenges</a:t>
            </a:r>
            <a:endParaRPr lang="en-US" sz="1750" dirty="0"/>
          </a:p>
        </p:txBody>
      </p:sp>
      <p:sp>
        <p:nvSpPr>
          <p:cNvPr id="6" name="Text 4"/>
          <p:cNvSpPr/>
          <p:nvPr/>
        </p:nvSpPr>
        <p:spPr>
          <a:xfrm>
            <a:off x="2037993" y="4203740"/>
            <a:ext cx="10554414" cy="355402"/>
          </a:xfrm>
          <a:prstGeom prst="rect">
            <a:avLst/>
          </a:prstGeom>
          <a:noFill/>
          <a:ln/>
        </p:spPr>
        <p:txBody>
          <a:bodyPr wrap="non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2. </a:t>
            </a:r>
            <a:r>
              <a:rPr lang="en-US" sz="1750" u="sng" dirty="0">
                <a:solidFill>
                  <a:srgbClr val="476FD6"/>
                </a:solidFill>
                <a:latin typeface="Roboto" pitchFamily="34" charset="0"/>
                <a:ea typeface="Roboto" pitchFamily="34" charset="-122"/>
                <a:cs typeface="Roboto" pitchFamily="34" charset="-120"/>
                <a:hlinkClick r:id="rId4">
                  <a:extLst>
                    <a:ext uri="{A12FA001-AC4F-418D-AE19-62706E023703}">
                      <ahyp:hlinkClr xmlns:ahyp="http://schemas.microsoft.com/office/drawing/2018/hyperlinkcolor" val="tx"/>
                    </a:ext>
                  </a:extLst>
                </a:hlinkClick>
              </a:rPr>
              <a:t>Spelling Error Detection and Correction using Language Models</a:t>
            </a:r>
            <a:endParaRPr lang="en-US" sz="1750" dirty="0"/>
          </a:p>
        </p:txBody>
      </p:sp>
      <p:sp>
        <p:nvSpPr>
          <p:cNvPr id="7" name="Text 5"/>
          <p:cNvSpPr/>
          <p:nvPr/>
        </p:nvSpPr>
        <p:spPr>
          <a:xfrm>
            <a:off x="2037993" y="4809053"/>
            <a:ext cx="10554414" cy="355402"/>
          </a:xfrm>
          <a:prstGeom prst="rect">
            <a:avLst/>
          </a:prstGeom>
          <a:noFill/>
          <a:ln/>
        </p:spPr>
        <p:txBody>
          <a:bodyPr wrap="non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3. </a:t>
            </a:r>
            <a:r>
              <a:rPr lang="en-US" sz="1750" u="sng" dirty="0">
                <a:solidFill>
                  <a:srgbClr val="476FD6"/>
                </a:solidFill>
                <a:latin typeface="Roboto" pitchFamily="34" charset="0"/>
                <a:ea typeface="Roboto" pitchFamily="34" charset="-122"/>
                <a:cs typeface="Roboto" pitchFamily="34" charset="-120"/>
                <a:hlinkClick r:id="rId5">
                  <a:extLst>
                    <a:ext uri="{A12FA001-AC4F-418D-AE19-62706E023703}">
                      <ahyp:hlinkClr xmlns:ahyp="http://schemas.microsoft.com/office/drawing/2018/hyperlinkcolor" val="tx"/>
                    </a:ext>
                  </a:extLst>
                </a:hlinkClick>
              </a:rPr>
              <a:t>Natural Language Processing Approaches for Text Correction</a:t>
            </a:r>
            <a:endParaRPr lang="en-US" sz="1750" dirty="0"/>
          </a:p>
        </p:txBody>
      </p:sp>
      <p:sp>
        <p:nvSpPr>
          <p:cNvPr id="8" name="Text 6"/>
          <p:cNvSpPr/>
          <p:nvPr/>
        </p:nvSpPr>
        <p:spPr>
          <a:xfrm>
            <a:off x="2037993" y="5414367"/>
            <a:ext cx="10554414" cy="355402"/>
          </a:xfrm>
          <a:prstGeom prst="rect">
            <a:avLst/>
          </a:prstGeom>
          <a:noFill/>
          <a:ln/>
        </p:spPr>
        <p:txBody>
          <a:bodyPr wrap="non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4. Improving User Experience in Grammar Correction Tools</a:t>
            </a:r>
          </a:p>
          <a:p>
            <a:pPr marL="0" indent="0">
              <a:lnSpc>
                <a:spcPts val="2799"/>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532459"/>
            <a:ext cx="7477601" cy="1203200"/>
          </a:xfrm>
          <a:prstGeom prst="rect">
            <a:avLst/>
          </a:prstGeom>
          <a:noFill/>
          <a:ln/>
        </p:spPr>
        <p:txBody>
          <a:bodyPr wrap="square" rtlCol="0" anchor="t"/>
          <a:lstStyle/>
          <a:p>
            <a:pPr marL="0" indent="0">
              <a:lnSpc>
                <a:spcPts val="6561"/>
              </a:lnSpc>
              <a:buNone/>
            </a:pPr>
            <a:r>
              <a:rPr lang="en-US" sz="5249" dirty="0">
                <a:solidFill>
                  <a:srgbClr val="476FD6"/>
                </a:solidFill>
                <a:latin typeface="Roboto Slab" pitchFamily="34" charset="0"/>
                <a:ea typeface="Roboto Slab" pitchFamily="34" charset="-122"/>
                <a:cs typeface="Roboto Slab" pitchFamily="34" charset="-120"/>
              </a:rPr>
              <a:t>Introduction</a:t>
            </a:r>
            <a:endParaRPr lang="en-US" sz="5249" dirty="0"/>
          </a:p>
        </p:txBody>
      </p:sp>
      <p:sp>
        <p:nvSpPr>
          <p:cNvPr id="6" name="Text 3"/>
          <p:cNvSpPr/>
          <p:nvPr/>
        </p:nvSpPr>
        <p:spPr>
          <a:xfrm>
            <a:off x="833199" y="4642723"/>
            <a:ext cx="7477601" cy="1777008"/>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 This project aims to develop a powerful grammar autocorrector tool to help improve written communication. By leveraging natural language processing techniques, the tool will automatically detect and correct common grammar, spelling, and punctuation errors, providing users with seamless and efficient writing assistance.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691878"/>
            <a:ext cx="10554414" cy="1388745"/>
          </a:xfrm>
          <a:prstGeom prst="rect">
            <a:avLst/>
          </a:prstGeom>
          <a:noFill/>
          <a:ln/>
        </p:spPr>
        <p:txBody>
          <a:bodyPr wrap="squar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Problem Definition in Natural Language Processing</a:t>
            </a:r>
            <a:endParaRPr lang="en-US" sz="4374" dirty="0"/>
          </a:p>
        </p:txBody>
      </p:sp>
      <p:sp>
        <p:nvSpPr>
          <p:cNvPr id="5" name="Text 3"/>
          <p:cNvSpPr/>
          <p:nvPr/>
        </p:nvSpPr>
        <p:spPr>
          <a:xfrm>
            <a:off x="2037993" y="3636050"/>
            <a:ext cx="277749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Text Input</a:t>
            </a:r>
            <a:endParaRPr lang="en-US" sz="2187" dirty="0"/>
          </a:p>
        </p:txBody>
      </p:sp>
      <p:sp>
        <p:nvSpPr>
          <p:cNvPr id="6" name="Text 4"/>
          <p:cNvSpPr/>
          <p:nvPr/>
        </p:nvSpPr>
        <p:spPr>
          <a:xfrm>
            <a:off x="2037993" y="4205407"/>
            <a:ext cx="3156347" cy="2132409"/>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The system must be able to accurately process and analyze various types of text input, from formal documents to casual messaging, to identify potential errors.</a:t>
            </a:r>
            <a:endParaRPr lang="en-US" sz="1750" dirty="0"/>
          </a:p>
        </p:txBody>
      </p:sp>
      <p:sp>
        <p:nvSpPr>
          <p:cNvPr id="7" name="Text 5"/>
          <p:cNvSpPr/>
          <p:nvPr/>
        </p:nvSpPr>
        <p:spPr>
          <a:xfrm>
            <a:off x="5743932" y="3636050"/>
            <a:ext cx="277749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Error Detection</a:t>
            </a:r>
            <a:endParaRPr lang="en-US" sz="2187" dirty="0"/>
          </a:p>
        </p:txBody>
      </p:sp>
      <p:sp>
        <p:nvSpPr>
          <p:cNvPr id="8" name="Text 6"/>
          <p:cNvSpPr/>
          <p:nvPr/>
        </p:nvSpPr>
        <p:spPr>
          <a:xfrm>
            <a:off x="5743932" y="4205407"/>
            <a:ext cx="3156347" cy="1777008"/>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Developing robust algorithms to detect a wide range of grammatical, spelling, and punctuation errors is a crucial challenge.</a:t>
            </a:r>
            <a:endParaRPr lang="en-US" sz="1750" dirty="0"/>
          </a:p>
        </p:txBody>
      </p:sp>
      <p:sp>
        <p:nvSpPr>
          <p:cNvPr id="9" name="Text 7"/>
          <p:cNvSpPr/>
          <p:nvPr/>
        </p:nvSpPr>
        <p:spPr>
          <a:xfrm>
            <a:off x="9449872" y="3636050"/>
            <a:ext cx="3029188"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Correction Suggestions</a:t>
            </a:r>
            <a:endParaRPr lang="en-US" sz="2187" dirty="0"/>
          </a:p>
        </p:txBody>
      </p:sp>
      <p:sp>
        <p:nvSpPr>
          <p:cNvPr id="10" name="Text 8"/>
          <p:cNvSpPr/>
          <p:nvPr/>
        </p:nvSpPr>
        <p:spPr>
          <a:xfrm>
            <a:off x="9449872" y="4205407"/>
            <a:ext cx="3156347" cy="2132409"/>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Providing users with appropriate correction suggestions that maintain the original intent and flow of the text is essential for a seamless user experience.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637824"/>
            <a:ext cx="5554980"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Task Definition</a:t>
            </a:r>
            <a:endParaRPr lang="en-US" sz="4374" dirty="0"/>
          </a:p>
        </p:txBody>
      </p:sp>
      <p:sp>
        <p:nvSpPr>
          <p:cNvPr id="5" name="Shape 3"/>
          <p:cNvSpPr/>
          <p:nvPr/>
        </p:nvSpPr>
        <p:spPr>
          <a:xfrm>
            <a:off x="2037993" y="2950131"/>
            <a:ext cx="499943" cy="499943"/>
          </a:xfrm>
          <a:prstGeom prst="roundRect">
            <a:avLst>
              <a:gd name="adj" fmla="val 26667"/>
            </a:avLst>
          </a:prstGeom>
          <a:solidFill>
            <a:srgbClr val="DEE7F7"/>
          </a:solidFill>
          <a:ln/>
        </p:spPr>
      </p:sp>
      <p:sp>
        <p:nvSpPr>
          <p:cNvPr id="6" name="Text 4"/>
          <p:cNvSpPr/>
          <p:nvPr/>
        </p:nvSpPr>
        <p:spPr>
          <a:xfrm>
            <a:off x="2219206" y="2991803"/>
            <a:ext cx="137398"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1</a:t>
            </a:r>
            <a:endParaRPr lang="en-US" sz="2624" dirty="0"/>
          </a:p>
        </p:txBody>
      </p:sp>
      <p:sp>
        <p:nvSpPr>
          <p:cNvPr id="7" name="Text 5"/>
          <p:cNvSpPr/>
          <p:nvPr/>
        </p:nvSpPr>
        <p:spPr>
          <a:xfrm>
            <a:off x="2760107" y="3026450"/>
            <a:ext cx="277749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Tokenization</a:t>
            </a:r>
            <a:endParaRPr lang="en-US" sz="2187" dirty="0"/>
          </a:p>
        </p:txBody>
      </p:sp>
      <p:sp>
        <p:nvSpPr>
          <p:cNvPr id="8" name="Text 6"/>
          <p:cNvSpPr/>
          <p:nvPr/>
        </p:nvSpPr>
        <p:spPr>
          <a:xfrm>
            <a:off x="2760107" y="3506867"/>
            <a:ext cx="4444008"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Break down the input text into individual tokens (words, punctuation, etc.) for analysis.</a:t>
            </a:r>
            <a:endParaRPr lang="en-US" sz="1750" dirty="0"/>
          </a:p>
        </p:txBody>
      </p:sp>
      <p:sp>
        <p:nvSpPr>
          <p:cNvPr id="9" name="Shape 7"/>
          <p:cNvSpPr/>
          <p:nvPr/>
        </p:nvSpPr>
        <p:spPr>
          <a:xfrm>
            <a:off x="7426285" y="2950131"/>
            <a:ext cx="499943" cy="499943"/>
          </a:xfrm>
          <a:prstGeom prst="roundRect">
            <a:avLst>
              <a:gd name="adj" fmla="val 26667"/>
            </a:avLst>
          </a:prstGeom>
          <a:solidFill>
            <a:srgbClr val="DEE7F7"/>
          </a:solidFill>
          <a:ln/>
        </p:spPr>
      </p:sp>
      <p:sp>
        <p:nvSpPr>
          <p:cNvPr id="10" name="Text 8"/>
          <p:cNvSpPr/>
          <p:nvPr/>
        </p:nvSpPr>
        <p:spPr>
          <a:xfrm>
            <a:off x="7584162" y="2991803"/>
            <a:ext cx="184071"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2</a:t>
            </a:r>
            <a:endParaRPr lang="en-US" sz="2624" dirty="0"/>
          </a:p>
        </p:txBody>
      </p:sp>
      <p:sp>
        <p:nvSpPr>
          <p:cNvPr id="11" name="Text 9"/>
          <p:cNvSpPr/>
          <p:nvPr/>
        </p:nvSpPr>
        <p:spPr>
          <a:xfrm>
            <a:off x="8148399" y="3026450"/>
            <a:ext cx="3101935"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Part-of-Speech Tagging</a:t>
            </a:r>
            <a:endParaRPr lang="en-US" sz="2187" dirty="0"/>
          </a:p>
        </p:txBody>
      </p:sp>
      <p:sp>
        <p:nvSpPr>
          <p:cNvPr id="12" name="Text 10"/>
          <p:cNvSpPr/>
          <p:nvPr/>
        </p:nvSpPr>
        <p:spPr>
          <a:xfrm>
            <a:off x="8148399" y="3506867"/>
            <a:ext cx="4444008" cy="710803"/>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Identify the grammatical role of each token to better understand the structure of the text.</a:t>
            </a:r>
            <a:endParaRPr lang="en-US" sz="1750" dirty="0"/>
          </a:p>
        </p:txBody>
      </p:sp>
      <p:sp>
        <p:nvSpPr>
          <p:cNvPr id="13" name="Shape 11"/>
          <p:cNvSpPr/>
          <p:nvPr/>
        </p:nvSpPr>
        <p:spPr>
          <a:xfrm>
            <a:off x="2037993" y="4968835"/>
            <a:ext cx="499943" cy="499943"/>
          </a:xfrm>
          <a:prstGeom prst="roundRect">
            <a:avLst>
              <a:gd name="adj" fmla="val 26667"/>
            </a:avLst>
          </a:prstGeom>
          <a:solidFill>
            <a:srgbClr val="DEE7F7"/>
          </a:solidFill>
          <a:ln/>
        </p:spPr>
      </p:sp>
      <p:sp>
        <p:nvSpPr>
          <p:cNvPr id="14" name="Text 12"/>
          <p:cNvSpPr/>
          <p:nvPr/>
        </p:nvSpPr>
        <p:spPr>
          <a:xfrm>
            <a:off x="2197894" y="5010507"/>
            <a:ext cx="180023"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3</a:t>
            </a:r>
            <a:endParaRPr lang="en-US" sz="2624" dirty="0"/>
          </a:p>
        </p:txBody>
      </p:sp>
      <p:sp>
        <p:nvSpPr>
          <p:cNvPr id="15" name="Text 13"/>
          <p:cNvSpPr/>
          <p:nvPr/>
        </p:nvSpPr>
        <p:spPr>
          <a:xfrm>
            <a:off x="2760107" y="5045154"/>
            <a:ext cx="277749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Error Identification</a:t>
            </a:r>
            <a:endParaRPr lang="en-US" sz="2187" dirty="0"/>
          </a:p>
        </p:txBody>
      </p:sp>
      <p:sp>
        <p:nvSpPr>
          <p:cNvPr id="16" name="Text 14"/>
          <p:cNvSpPr/>
          <p:nvPr/>
        </p:nvSpPr>
        <p:spPr>
          <a:xfrm>
            <a:off x="2760107" y="5525572"/>
            <a:ext cx="4444008"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Detect and flag potential grammatical, spelling, and punctuation errors based on contextual analysis.</a:t>
            </a:r>
            <a:endParaRPr lang="en-US" sz="1750" dirty="0"/>
          </a:p>
        </p:txBody>
      </p:sp>
      <p:sp>
        <p:nvSpPr>
          <p:cNvPr id="17" name="Shape 15"/>
          <p:cNvSpPr/>
          <p:nvPr/>
        </p:nvSpPr>
        <p:spPr>
          <a:xfrm>
            <a:off x="7426285" y="4968835"/>
            <a:ext cx="499943" cy="499943"/>
          </a:xfrm>
          <a:prstGeom prst="roundRect">
            <a:avLst>
              <a:gd name="adj" fmla="val 26667"/>
            </a:avLst>
          </a:prstGeom>
          <a:solidFill>
            <a:srgbClr val="DEE7F7"/>
          </a:solidFill>
          <a:ln/>
        </p:spPr>
      </p:sp>
      <p:sp>
        <p:nvSpPr>
          <p:cNvPr id="18" name="Text 16"/>
          <p:cNvSpPr/>
          <p:nvPr/>
        </p:nvSpPr>
        <p:spPr>
          <a:xfrm>
            <a:off x="7579638" y="5010507"/>
            <a:ext cx="193238"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4</a:t>
            </a:r>
            <a:endParaRPr lang="en-US" sz="2624" dirty="0"/>
          </a:p>
        </p:txBody>
      </p:sp>
      <p:sp>
        <p:nvSpPr>
          <p:cNvPr id="19" name="Text 17"/>
          <p:cNvSpPr/>
          <p:nvPr/>
        </p:nvSpPr>
        <p:spPr>
          <a:xfrm>
            <a:off x="8148399" y="5045154"/>
            <a:ext cx="3029188"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Correction Suggestions</a:t>
            </a:r>
            <a:endParaRPr lang="en-US" sz="2187" dirty="0"/>
          </a:p>
        </p:txBody>
      </p:sp>
      <p:sp>
        <p:nvSpPr>
          <p:cNvPr id="20" name="Text 18"/>
          <p:cNvSpPr/>
          <p:nvPr/>
        </p:nvSpPr>
        <p:spPr>
          <a:xfrm>
            <a:off x="8148399" y="5525572"/>
            <a:ext cx="4444008"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Generate appropriate correction suggestions that maintain the original meaning and flow of the text.</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0" y="42743"/>
            <a:ext cx="3657600" cy="8229600"/>
          </a:xfrm>
          <a:prstGeom prst="rect">
            <a:avLst/>
          </a:prstGeom>
        </p:spPr>
      </p:pic>
      <p:sp>
        <p:nvSpPr>
          <p:cNvPr id="5" name="Text 2"/>
          <p:cNvSpPr/>
          <p:nvPr/>
        </p:nvSpPr>
        <p:spPr>
          <a:xfrm>
            <a:off x="4482346" y="605909"/>
            <a:ext cx="5498902" cy="687348"/>
          </a:xfrm>
          <a:prstGeom prst="rect">
            <a:avLst/>
          </a:prstGeom>
          <a:noFill/>
          <a:ln/>
        </p:spPr>
        <p:txBody>
          <a:bodyPr wrap="none" rtlCol="0" anchor="t"/>
          <a:lstStyle/>
          <a:p>
            <a:pPr marL="0" indent="0">
              <a:lnSpc>
                <a:spcPts val="5412"/>
              </a:lnSpc>
              <a:buNone/>
            </a:pPr>
            <a:r>
              <a:rPr lang="en-US" sz="4330" dirty="0">
                <a:solidFill>
                  <a:srgbClr val="476FD6"/>
                </a:solidFill>
                <a:latin typeface="Roboto Slab" pitchFamily="34" charset="0"/>
                <a:ea typeface="Roboto Slab" pitchFamily="34" charset="-122"/>
                <a:cs typeface="Roboto Slab" pitchFamily="34" charset="-120"/>
              </a:rPr>
              <a:t>Algorithm Definition</a:t>
            </a:r>
            <a:endParaRPr lang="en-US" sz="4330" dirty="0"/>
          </a:p>
        </p:txBody>
      </p:sp>
      <p:sp>
        <p:nvSpPr>
          <p:cNvPr id="6" name="Shape 3"/>
          <p:cNvSpPr/>
          <p:nvPr/>
        </p:nvSpPr>
        <p:spPr>
          <a:xfrm>
            <a:off x="4790361" y="1623179"/>
            <a:ext cx="43934" cy="6000512"/>
          </a:xfrm>
          <a:prstGeom prst="rect">
            <a:avLst/>
          </a:prstGeom>
          <a:solidFill>
            <a:srgbClr val="BBC4DC"/>
          </a:solidFill>
          <a:ln/>
        </p:spPr>
      </p:sp>
      <p:sp>
        <p:nvSpPr>
          <p:cNvPr id="7" name="Shape 4"/>
          <p:cNvSpPr/>
          <p:nvPr/>
        </p:nvSpPr>
        <p:spPr>
          <a:xfrm>
            <a:off x="5059680" y="2020431"/>
            <a:ext cx="769739" cy="43934"/>
          </a:xfrm>
          <a:prstGeom prst="rect">
            <a:avLst/>
          </a:prstGeom>
          <a:solidFill>
            <a:srgbClr val="BBC4DC"/>
          </a:solidFill>
          <a:ln/>
        </p:spPr>
      </p:sp>
      <p:sp>
        <p:nvSpPr>
          <p:cNvPr id="8" name="Shape 5"/>
          <p:cNvSpPr/>
          <p:nvPr/>
        </p:nvSpPr>
        <p:spPr>
          <a:xfrm>
            <a:off x="4564856" y="1794986"/>
            <a:ext cx="494824" cy="494824"/>
          </a:xfrm>
          <a:prstGeom prst="roundRect">
            <a:avLst>
              <a:gd name="adj" fmla="val 26671"/>
            </a:avLst>
          </a:prstGeom>
          <a:solidFill>
            <a:srgbClr val="DEE7F7"/>
          </a:solidFill>
          <a:ln/>
        </p:spPr>
      </p:sp>
      <p:sp>
        <p:nvSpPr>
          <p:cNvPr id="9" name="Text 6"/>
          <p:cNvSpPr/>
          <p:nvPr/>
        </p:nvSpPr>
        <p:spPr>
          <a:xfrm>
            <a:off x="4744283" y="1836182"/>
            <a:ext cx="135969" cy="412313"/>
          </a:xfrm>
          <a:prstGeom prst="rect">
            <a:avLst/>
          </a:prstGeom>
          <a:noFill/>
          <a:ln/>
        </p:spPr>
        <p:txBody>
          <a:bodyPr wrap="none" rtlCol="0" anchor="t"/>
          <a:lstStyle/>
          <a:p>
            <a:pPr marL="0" indent="0" algn="ctr">
              <a:lnSpc>
                <a:spcPts val="3247"/>
              </a:lnSpc>
              <a:buNone/>
            </a:pPr>
            <a:r>
              <a:rPr lang="en-US" sz="2598" dirty="0">
                <a:solidFill>
                  <a:srgbClr val="476FD6"/>
                </a:solidFill>
                <a:latin typeface="Roboto Slab" pitchFamily="34" charset="0"/>
                <a:ea typeface="Roboto Slab" pitchFamily="34" charset="-122"/>
                <a:cs typeface="Roboto Slab" pitchFamily="34" charset="-120"/>
              </a:rPr>
              <a:t>1</a:t>
            </a:r>
            <a:endParaRPr lang="en-US" sz="2598" dirty="0"/>
          </a:p>
        </p:txBody>
      </p:sp>
      <p:sp>
        <p:nvSpPr>
          <p:cNvPr id="10" name="Text 7"/>
          <p:cNvSpPr/>
          <p:nvPr/>
        </p:nvSpPr>
        <p:spPr>
          <a:xfrm>
            <a:off x="6021943" y="1843087"/>
            <a:ext cx="2749391" cy="343614"/>
          </a:xfrm>
          <a:prstGeom prst="rect">
            <a:avLst/>
          </a:prstGeom>
          <a:noFill/>
          <a:ln/>
        </p:spPr>
        <p:txBody>
          <a:bodyPr wrap="none" rtlCol="0" anchor="t"/>
          <a:lstStyle/>
          <a:p>
            <a:pPr marL="0" indent="0" algn="l">
              <a:lnSpc>
                <a:spcPts val="2706"/>
              </a:lnSpc>
              <a:buNone/>
            </a:pPr>
            <a:r>
              <a:rPr lang="en-US" sz="2165" dirty="0">
                <a:solidFill>
                  <a:srgbClr val="476FD6"/>
                </a:solidFill>
                <a:latin typeface="Roboto Slab" pitchFamily="34" charset="0"/>
                <a:ea typeface="Roboto Slab" pitchFamily="34" charset="-122"/>
                <a:cs typeface="Roboto Slab" pitchFamily="34" charset="-120"/>
              </a:rPr>
              <a:t>Text Preprocessing</a:t>
            </a:r>
            <a:endParaRPr lang="en-US" sz="2165" dirty="0"/>
          </a:p>
        </p:txBody>
      </p:sp>
      <p:sp>
        <p:nvSpPr>
          <p:cNvPr id="11" name="Text 8"/>
          <p:cNvSpPr/>
          <p:nvPr/>
        </p:nvSpPr>
        <p:spPr>
          <a:xfrm>
            <a:off x="6021943" y="2318623"/>
            <a:ext cx="7783711" cy="703659"/>
          </a:xfrm>
          <a:prstGeom prst="rect">
            <a:avLst/>
          </a:prstGeom>
          <a:noFill/>
          <a:ln/>
        </p:spPr>
        <p:txBody>
          <a:bodyPr wrap="square" rtlCol="0" anchor="t"/>
          <a:lstStyle/>
          <a:p>
            <a:pPr marL="0" indent="0" algn="l">
              <a:lnSpc>
                <a:spcPts val="2771"/>
              </a:lnSpc>
              <a:buNone/>
            </a:pPr>
            <a:r>
              <a:rPr lang="en-US" sz="1732" dirty="0">
                <a:solidFill>
                  <a:srgbClr val="15213F"/>
                </a:solidFill>
                <a:latin typeface="Roboto" pitchFamily="34" charset="0"/>
                <a:ea typeface="Roboto" pitchFamily="34" charset="-122"/>
                <a:cs typeface="Roboto" pitchFamily="34" charset="-120"/>
              </a:rPr>
              <a:t>Preprocess the input text by tokenizing, removing stop words, and stemming or lemmatizing the words.</a:t>
            </a:r>
            <a:endParaRPr lang="en-US" sz="1732" dirty="0"/>
          </a:p>
        </p:txBody>
      </p:sp>
      <p:sp>
        <p:nvSpPr>
          <p:cNvPr id="12" name="Shape 9"/>
          <p:cNvSpPr/>
          <p:nvPr/>
        </p:nvSpPr>
        <p:spPr>
          <a:xfrm>
            <a:off x="5059680" y="3859351"/>
            <a:ext cx="769739" cy="43934"/>
          </a:xfrm>
          <a:prstGeom prst="rect">
            <a:avLst/>
          </a:prstGeom>
          <a:solidFill>
            <a:srgbClr val="BBC4DC"/>
          </a:solidFill>
          <a:ln/>
        </p:spPr>
      </p:sp>
      <p:sp>
        <p:nvSpPr>
          <p:cNvPr id="13" name="Shape 10"/>
          <p:cNvSpPr/>
          <p:nvPr/>
        </p:nvSpPr>
        <p:spPr>
          <a:xfrm>
            <a:off x="4564856" y="3633907"/>
            <a:ext cx="494824" cy="494824"/>
          </a:xfrm>
          <a:prstGeom prst="roundRect">
            <a:avLst>
              <a:gd name="adj" fmla="val 26671"/>
            </a:avLst>
          </a:prstGeom>
          <a:solidFill>
            <a:srgbClr val="DEE7F7"/>
          </a:solidFill>
          <a:ln/>
        </p:spPr>
      </p:sp>
      <p:sp>
        <p:nvSpPr>
          <p:cNvPr id="14" name="Text 11"/>
          <p:cNvSpPr/>
          <p:nvPr/>
        </p:nvSpPr>
        <p:spPr>
          <a:xfrm>
            <a:off x="4721185" y="3675102"/>
            <a:ext cx="182166" cy="412313"/>
          </a:xfrm>
          <a:prstGeom prst="rect">
            <a:avLst/>
          </a:prstGeom>
          <a:noFill/>
          <a:ln/>
        </p:spPr>
        <p:txBody>
          <a:bodyPr wrap="none" rtlCol="0" anchor="t"/>
          <a:lstStyle/>
          <a:p>
            <a:pPr marL="0" indent="0" algn="ctr">
              <a:lnSpc>
                <a:spcPts val="3247"/>
              </a:lnSpc>
              <a:buNone/>
            </a:pPr>
            <a:r>
              <a:rPr lang="en-US" sz="2598" dirty="0">
                <a:solidFill>
                  <a:srgbClr val="476FD6"/>
                </a:solidFill>
                <a:latin typeface="Roboto Slab" pitchFamily="34" charset="0"/>
                <a:ea typeface="Roboto Slab" pitchFamily="34" charset="-122"/>
                <a:cs typeface="Roboto Slab" pitchFamily="34" charset="-120"/>
              </a:rPr>
              <a:t>2</a:t>
            </a:r>
            <a:endParaRPr lang="en-US" sz="2598" dirty="0"/>
          </a:p>
        </p:txBody>
      </p:sp>
      <p:sp>
        <p:nvSpPr>
          <p:cNvPr id="15" name="Text 12"/>
          <p:cNvSpPr/>
          <p:nvPr/>
        </p:nvSpPr>
        <p:spPr>
          <a:xfrm>
            <a:off x="6021943" y="3682008"/>
            <a:ext cx="2749391" cy="343614"/>
          </a:xfrm>
          <a:prstGeom prst="rect">
            <a:avLst/>
          </a:prstGeom>
          <a:noFill/>
          <a:ln/>
        </p:spPr>
        <p:txBody>
          <a:bodyPr wrap="none" rtlCol="0" anchor="t"/>
          <a:lstStyle/>
          <a:p>
            <a:pPr marL="0" indent="0" algn="l">
              <a:lnSpc>
                <a:spcPts val="2706"/>
              </a:lnSpc>
              <a:buNone/>
            </a:pPr>
            <a:r>
              <a:rPr lang="en-US" sz="2165" dirty="0">
                <a:solidFill>
                  <a:srgbClr val="476FD6"/>
                </a:solidFill>
                <a:latin typeface="Roboto Slab" pitchFamily="34" charset="0"/>
                <a:ea typeface="Roboto Slab" pitchFamily="34" charset="-122"/>
                <a:cs typeface="Roboto Slab" pitchFamily="34" charset="-120"/>
              </a:rPr>
              <a:t>Error Detection</a:t>
            </a:r>
            <a:endParaRPr lang="en-US" sz="2165" dirty="0"/>
          </a:p>
        </p:txBody>
      </p:sp>
      <p:sp>
        <p:nvSpPr>
          <p:cNvPr id="16" name="Text 13"/>
          <p:cNvSpPr/>
          <p:nvPr/>
        </p:nvSpPr>
        <p:spPr>
          <a:xfrm>
            <a:off x="6021943" y="4157543"/>
            <a:ext cx="7783711" cy="1055489"/>
          </a:xfrm>
          <a:prstGeom prst="rect">
            <a:avLst/>
          </a:prstGeom>
          <a:noFill/>
          <a:ln/>
        </p:spPr>
        <p:txBody>
          <a:bodyPr wrap="square" rtlCol="0" anchor="t"/>
          <a:lstStyle/>
          <a:p>
            <a:pPr marL="0" indent="0" algn="l">
              <a:lnSpc>
                <a:spcPts val="2771"/>
              </a:lnSpc>
              <a:buNone/>
            </a:pPr>
            <a:r>
              <a:rPr lang="en-US" sz="1732" dirty="0">
                <a:solidFill>
                  <a:srgbClr val="15213F"/>
                </a:solidFill>
                <a:latin typeface="Roboto" pitchFamily="34" charset="0"/>
                <a:ea typeface="Roboto" pitchFamily="34" charset="-122"/>
                <a:cs typeface="Roboto" pitchFamily="34" charset="-120"/>
              </a:rPr>
              <a:t>Analyze the text using language models, rule-based systems, and machine learning techniques to identify potential grammar, spelling, and punctuation errors.</a:t>
            </a:r>
            <a:endParaRPr lang="en-US" sz="1732" dirty="0"/>
          </a:p>
        </p:txBody>
      </p:sp>
      <p:sp>
        <p:nvSpPr>
          <p:cNvPr id="17" name="Shape 14"/>
          <p:cNvSpPr/>
          <p:nvPr/>
        </p:nvSpPr>
        <p:spPr>
          <a:xfrm>
            <a:off x="5059680" y="6050101"/>
            <a:ext cx="769739" cy="43934"/>
          </a:xfrm>
          <a:prstGeom prst="rect">
            <a:avLst/>
          </a:prstGeom>
          <a:solidFill>
            <a:srgbClr val="BBC4DC"/>
          </a:solidFill>
          <a:ln/>
        </p:spPr>
      </p:sp>
      <p:sp>
        <p:nvSpPr>
          <p:cNvPr id="18" name="Shape 15"/>
          <p:cNvSpPr/>
          <p:nvPr/>
        </p:nvSpPr>
        <p:spPr>
          <a:xfrm>
            <a:off x="4564856" y="5824657"/>
            <a:ext cx="494824" cy="494824"/>
          </a:xfrm>
          <a:prstGeom prst="roundRect">
            <a:avLst>
              <a:gd name="adj" fmla="val 26671"/>
            </a:avLst>
          </a:prstGeom>
          <a:solidFill>
            <a:srgbClr val="DEE7F7"/>
          </a:solidFill>
          <a:ln/>
        </p:spPr>
      </p:sp>
      <p:sp>
        <p:nvSpPr>
          <p:cNvPr id="19" name="Text 16"/>
          <p:cNvSpPr/>
          <p:nvPr/>
        </p:nvSpPr>
        <p:spPr>
          <a:xfrm>
            <a:off x="4723209" y="5865852"/>
            <a:ext cx="178118" cy="412313"/>
          </a:xfrm>
          <a:prstGeom prst="rect">
            <a:avLst/>
          </a:prstGeom>
          <a:noFill/>
          <a:ln/>
        </p:spPr>
        <p:txBody>
          <a:bodyPr wrap="none" rtlCol="0" anchor="t"/>
          <a:lstStyle/>
          <a:p>
            <a:pPr marL="0" indent="0" algn="ctr">
              <a:lnSpc>
                <a:spcPts val="3247"/>
              </a:lnSpc>
              <a:buNone/>
            </a:pPr>
            <a:r>
              <a:rPr lang="en-US" sz="2598" dirty="0">
                <a:solidFill>
                  <a:srgbClr val="476FD6"/>
                </a:solidFill>
                <a:latin typeface="Roboto Slab" pitchFamily="34" charset="0"/>
                <a:ea typeface="Roboto Slab" pitchFamily="34" charset="-122"/>
                <a:cs typeface="Roboto Slab" pitchFamily="34" charset="-120"/>
              </a:rPr>
              <a:t>3</a:t>
            </a:r>
            <a:endParaRPr lang="en-US" sz="2598" dirty="0"/>
          </a:p>
        </p:txBody>
      </p:sp>
      <p:sp>
        <p:nvSpPr>
          <p:cNvPr id="20" name="Text 17"/>
          <p:cNvSpPr/>
          <p:nvPr/>
        </p:nvSpPr>
        <p:spPr>
          <a:xfrm>
            <a:off x="6021943" y="5872758"/>
            <a:ext cx="2999303" cy="343614"/>
          </a:xfrm>
          <a:prstGeom prst="rect">
            <a:avLst/>
          </a:prstGeom>
          <a:noFill/>
          <a:ln/>
        </p:spPr>
        <p:txBody>
          <a:bodyPr wrap="none" rtlCol="0" anchor="t"/>
          <a:lstStyle/>
          <a:p>
            <a:pPr marL="0" indent="0" algn="l">
              <a:lnSpc>
                <a:spcPts val="2706"/>
              </a:lnSpc>
              <a:buNone/>
            </a:pPr>
            <a:r>
              <a:rPr lang="en-US" sz="2165" dirty="0">
                <a:solidFill>
                  <a:srgbClr val="476FD6"/>
                </a:solidFill>
                <a:latin typeface="Roboto Slab" pitchFamily="34" charset="0"/>
                <a:ea typeface="Roboto Slab" pitchFamily="34" charset="-122"/>
                <a:cs typeface="Roboto Slab" pitchFamily="34" charset="-120"/>
              </a:rPr>
              <a:t>Correction Suggestions</a:t>
            </a:r>
            <a:endParaRPr lang="en-US" sz="2165" dirty="0"/>
          </a:p>
        </p:txBody>
      </p:sp>
      <p:sp>
        <p:nvSpPr>
          <p:cNvPr id="21" name="Text 18"/>
          <p:cNvSpPr/>
          <p:nvPr/>
        </p:nvSpPr>
        <p:spPr>
          <a:xfrm>
            <a:off x="6021943" y="6348293"/>
            <a:ext cx="7783711" cy="1055489"/>
          </a:xfrm>
          <a:prstGeom prst="rect">
            <a:avLst/>
          </a:prstGeom>
          <a:noFill/>
          <a:ln/>
        </p:spPr>
        <p:txBody>
          <a:bodyPr wrap="square" rtlCol="0" anchor="t"/>
          <a:lstStyle/>
          <a:p>
            <a:pPr marL="0" indent="0" algn="l">
              <a:lnSpc>
                <a:spcPts val="2771"/>
              </a:lnSpc>
              <a:buNone/>
            </a:pPr>
            <a:r>
              <a:rPr lang="en-US" sz="1732" dirty="0">
                <a:solidFill>
                  <a:srgbClr val="15213F"/>
                </a:solidFill>
                <a:latin typeface="Roboto" pitchFamily="34" charset="0"/>
                <a:ea typeface="Roboto" pitchFamily="34" charset="-122"/>
                <a:cs typeface="Roboto" pitchFamily="34" charset="-120"/>
              </a:rPr>
              <a:t>Generate appropriate correction suggestions based on language models, dictionaries, and contextual analysis, ensuring the suggestions maintain the original meaning.</a:t>
            </a:r>
            <a:endParaRPr lang="en-US" sz="1732"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443395"/>
            <a:ext cx="6547247"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Experimental Evaluation</a:t>
            </a:r>
            <a:endParaRPr lang="en-US" sz="4374" dirty="0"/>
          </a:p>
        </p:txBody>
      </p:sp>
      <p:sp>
        <p:nvSpPr>
          <p:cNvPr id="5" name="Shape 3"/>
          <p:cNvSpPr/>
          <p:nvPr/>
        </p:nvSpPr>
        <p:spPr>
          <a:xfrm>
            <a:off x="2037993" y="2582108"/>
            <a:ext cx="5166122" cy="1990963"/>
          </a:xfrm>
          <a:prstGeom prst="roundRect">
            <a:avLst>
              <a:gd name="adj" fmla="val 6696"/>
            </a:avLst>
          </a:prstGeom>
          <a:solidFill>
            <a:srgbClr val="DEE7F7"/>
          </a:solidFill>
          <a:ln/>
        </p:spPr>
      </p:sp>
      <p:sp>
        <p:nvSpPr>
          <p:cNvPr id="6" name="Text 4"/>
          <p:cNvSpPr/>
          <p:nvPr/>
        </p:nvSpPr>
        <p:spPr>
          <a:xfrm>
            <a:off x="2260163" y="2804279"/>
            <a:ext cx="277749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Benchmark Datasets</a:t>
            </a:r>
            <a:endParaRPr lang="en-US" sz="2187" dirty="0"/>
          </a:p>
        </p:txBody>
      </p:sp>
      <p:sp>
        <p:nvSpPr>
          <p:cNvPr id="7" name="Text 5"/>
          <p:cNvSpPr/>
          <p:nvPr/>
        </p:nvSpPr>
        <p:spPr>
          <a:xfrm>
            <a:off x="2260163" y="3284696"/>
            <a:ext cx="4721781"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Evaluate the system's performance on standard benchmark datasets for grammar and spelling error correction.</a:t>
            </a:r>
            <a:endParaRPr lang="en-US" sz="1750" dirty="0"/>
          </a:p>
        </p:txBody>
      </p:sp>
      <p:sp>
        <p:nvSpPr>
          <p:cNvPr id="8" name="Shape 6"/>
          <p:cNvSpPr/>
          <p:nvPr/>
        </p:nvSpPr>
        <p:spPr>
          <a:xfrm>
            <a:off x="7426285" y="2582108"/>
            <a:ext cx="5166122" cy="1990963"/>
          </a:xfrm>
          <a:prstGeom prst="roundRect">
            <a:avLst>
              <a:gd name="adj" fmla="val 6696"/>
            </a:avLst>
          </a:prstGeom>
          <a:solidFill>
            <a:srgbClr val="DEE7F7"/>
          </a:solidFill>
          <a:ln/>
        </p:spPr>
      </p:sp>
      <p:sp>
        <p:nvSpPr>
          <p:cNvPr id="9" name="Text 7"/>
          <p:cNvSpPr/>
          <p:nvPr/>
        </p:nvSpPr>
        <p:spPr>
          <a:xfrm>
            <a:off x="7648456" y="2804279"/>
            <a:ext cx="277749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User Feedback</a:t>
            </a:r>
            <a:endParaRPr lang="en-US" sz="2187" dirty="0"/>
          </a:p>
        </p:txBody>
      </p:sp>
      <p:sp>
        <p:nvSpPr>
          <p:cNvPr id="10" name="Text 8"/>
          <p:cNvSpPr/>
          <p:nvPr/>
        </p:nvSpPr>
        <p:spPr>
          <a:xfrm>
            <a:off x="7648456" y="3284696"/>
            <a:ext cx="4721781"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Gather feedback from users to assess the tool's usability, accuracy, and overall effectiveness in improving written communication.</a:t>
            </a:r>
            <a:endParaRPr lang="en-US" sz="1750" dirty="0"/>
          </a:p>
        </p:txBody>
      </p:sp>
      <p:sp>
        <p:nvSpPr>
          <p:cNvPr id="11" name="Shape 9"/>
          <p:cNvSpPr/>
          <p:nvPr/>
        </p:nvSpPr>
        <p:spPr>
          <a:xfrm>
            <a:off x="2037993" y="4795242"/>
            <a:ext cx="5166122" cy="1990963"/>
          </a:xfrm>
          <a:prstGeom prst="roundRect">
            <a:avLst>
              <a:gd name="adj" fmla="val 6696"/>
            </a:avLst>
          </a:prstGeom>
          <a:solidFill>
            <a:srgbClr val="DEE7F7"/>
          </a:solidFill>
          <a:ln/>
        </p:spPr>
      </p:sp>
      <p:sp>
        <p:nvSpPr>
          <p:cNvPr id="12" name="Text 10"/>
          <p:cNvSpPr/>
          <p:nvPr/>
        </p:nvSpPr>
        <p:spPr>
          <a:xfrm>
            <a:off x="2260163" y="5017413"/>
            <a:ext cx="277749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Accuracy Metrics</a:t>
            </a:r>
            <a:endParaRPr lang="en-US" sz="2187" dirty="0"/>
          </a:p>
        </p:txBody>
      </p:sp>
      <p:sp>
        <p:nvSpPr>
          <p:cNvPr id="13" name="Text 11"/>
          <p:cNvSpPr/>
          <p:nvPr/>
        </p:nvSpPr>
        <p:spPr>
          <a:xfrm>
            <a:off x="2260163" y="5497830"/>
            <a:ext cx="4721781"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Measure the system's accuracy in correctly identifying and suggesting appropriate corrections for various types of errors.</a:t>
            </a:r>
            <a:endParaRPr lang="en-US" sz="1750" dirty="0"/>
          </a:p>
        </p:txBody>
      </p:sp>
      <p:sp>
        <p:nvSpPr>
          <p:cNvPr id="14" name="Shape 12"/>
          <p:cNvSpPr/>
          <p:nvPr/>
        </p:nvSpPr>
        <p:spPr>
          <a:xfrm>
            <a:off x="7426285" y="4795242"/>
            <a:ext cx="5166122" cy="1990963"/>
          </a:xfrm>
          <a:prstGeom prst="roundRect">
            <a:avLst>
              <a:gd name="adj" fmla="val 6696"/>
            </a:avLst>
          </a:prstGeom>
          <a:solidFill>
            <a:srgbClr val="DEE7F7"/>
          </a:solidFill>
          <a:ln/>
        </p:spPr>
      </p:sp>
      <p:sp>
        <p:nvSpPr>
          <p:cNvPr id="15" name="Text 13"/>
          <p:cNvSpPr/>
          <p:nvPr/>
        </p:nvSpPr>
        <p:spPr>
          <a:xfrm>
            <a:off x="7648456" y="5017413"/>
            <a:ext cx="3466981"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Performance Optimization</a:t>
            </a:r>
            <a:endParaRPr lang="en-US" sz="2187" dirty="0"/>
          </a:p>
        </p:txBody>
      </p:sp>
      <p:sp>
        <p:nvSpPr>
          <p:cNvPr id="16" name="Text 14"/>
          <p:cNvSpPr/>
          <p:nvPr/>
        </p:nvSpPr>
        <p:spPr>
          <a:xfrm>
            <a:off x="7648456" y="5497830"/>
            <a:ext cx="4721781"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Continuously refine the algorithms and models to improve the system's performance and efficiency.</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372672"/>
            <a:ext cx="5554980"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Related Work</a:t>
            </a:r>
            <a:endParaRPr lang="en-US" sz="4374" dirty="0"/>
          </a:p>
        </p:txBody>
      </p:sp>
      <p:pic>
        <p:nvPicPr>
          <p:cNvPr id="5" name="Image 0" descr="preencoded.png"/>
          <p:cNvPicPr>
            <a:picLocks noChangeAspect="1"/>
          </p:cNvPicPr>
          <p:nvPr/>
        </p:nvPicPr>
        <p:blipFill>
          <a:blip r:embed="rId3"/>
          <a:stretch>
            <a:fillRect/>
          </a:stretch>
        </p:blipFill>
        <p:spPr>
          <a:xfrm>
            <a:off x="2037993" y="2511385"/>
            <a:ext cx="444341" cy="444341"/>
          </a:xfrm>
          <a:prstGeom prst="rect">
            <a:avLst/>
          </a:prstGeom>
        </p:spPr>
      </p:pic>
      <p:sp>
        <p:nvSpPr>
          <p:cNvPr id="6" name="Text 3"/>
          <p:cNvSpPr/>
          <p:nvPr/>
        </p:nvSpPr>
        <p:spPr>
          <a:xfrm>
            <a:off x="2037993" y="3177897"/>
            <a:ext cx="2388632" cy="694373"/>
          </a:xfrm>
          <a:prstGeom prst="rect">
            <a:avLst/>
          </a:prstGeom>
          <a:noFill/>
          <a:ln/>
        </p:spPr>
        <p:txBody>
          <a:bodyPr wrap="squar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Grammar Correction</a:t>
            </a:r>
            <a:endParaRPr lang="en-US" sz="2187" dirty="0"/>
          </a:p>
        </p:txBody>
      </p:sp>
      <p:sp>
        <p:nvSpPr>
          <p:cNvPr id="7" name="Text 4"/>
          <p:cNvSpPr/>
          <p:nvPr/>
        </p:nvSpPr>
        <p:spPr>
          <a:xfrm>
            <a:off x="2037993" y="4005501"/>
            <a:ext cx="2388632" cy="2843213"/>
          </a:xfrm>
          <a:prstGeom prst="rect">
            <a:avLst/>
          </a:prstGeom>
          <a:noFill/>
          <a:ln/>
        </p:spPr>
        <p:txBody>
          <a:bodyPr wrap="square" rtlCol="0" anchor="t"/>
          <a:lstStyle/>
          <a:p>
            <a:pPr marL="0" indent="0" algn="l">
              <a:lnSpc>
                <a:spcPts val="2799"/>
              </a:lnSpc>
              <a:buNone/>
            </a:pPr>
            <a:r>
              <a:rPr lang="en-US" sz="1750" dirty="0">
                <a:solidFill>
                  <a:srgbClr val="15213F"/>
                </a:solidFill>
                <a:latin typeface="Roboto" pitchFamily="34" charset="0"/>
                <a:ea typeface="Roboto" pitchFamily="34" charset="-122"/>
                <a:cs typeface="Roboto" pitchFamily="34" charset="-120"/>
              </a:rPr>
              <a:t>Explore existing techniques and tools for grammar error detection and correction, including rule-based and machine learning-based approaches.</a:t>
            </a:r>
            <a:endParaRPr lang="en-US" sz="1750" dirty="0"/>
          </a:p>
        </p:txBody>
      </p:sp>
      <p:pic>
        <p:nvPicPr>
          <p:cNvPr id="8" name="Image 1" descr="preencoded.png"/>
          <p:cNvPicPr>
            <a:picLocks noChangeAspect="1"/>
          </p:cNvPicPr>
          <p:nvPr/>
        </p:nvPicPr>
        <p:blipFill>
          <a:blip r:embed="rId4"/>
          <a:stretch>
            <a:fillRect/>
          </a:stretch>
        </p:blipFill>
        <p:spPr>
          <a:xfrm>
            <a:off x="4759881" y="2511385"/>
            <a:ext cx="444341" cy="444341"/>
          </a:xfrm>
          <a:prstGeom prst="rect">
            <a:avLst/>
          </a:prstGeom>
        </p:spPr>
      </p:pic>
      <p:sp>
        <p:nvSpPr>
          <p:cNvPr id="9" name="Text 5"/>
          <p:cNvSpPr/>
          <p:nvPr/>
        </p:nvSpPr>
        <p:spPr>
          <a:xfrm>
            <a:off x="4759881" y="3177897"/>
            <a:ext cx="2388632" cy="694373"/>
          </a:xfrm>
          <a:prstGeom prst="rect">
            <a:avLst/>
          </a:prstGeom>
          <a:noFill/>
          <a:ln/>
        </p:spPr>
        <p:txBody>
          <a:bodyPr wrap="squar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Spelling Correction</a:t>
            </a:r>
            <a:endParaRPr lang="en-US" sz="2187" dirty="0"/>
          </a:p>
        </p:txBody>
      </p:sp>
      <p:sp>
        <p:nvSpPr>
          <p:cNvPr id="10" name="Text 6"/>
          <p:cNvSpPr/>
          <p:nvPr/>
        </p:nvSpPr>
        <p:spPr>
          <a:xfrm>
            <a:off x="4759881" y="4005501"/>
            <a:ext cx="2388632" cy="2132409"/>
          </a:xfrm>
          <a:prstGeom prst="rect">
            <a:avLst/>
          </a:prstGeom>
          <a:noFill/>
          <a:ln/>
        </p:spPr>
        <p:txBody>
          <a:bodyPr wrap="square" rtlCol="0" anchor="t"/>
          <a:lstStyle/>
          <a:p>
            <a:pPr marL="0" indent="0" algn="l">
              <a:lnSpc>
                <a:spcPts val="2799"/>
              </a:lnSpc>
              <a:buNone/>
            </a:pPr>
            <a:r>
              <a:rPr lang="en-US" sz="1750" dirty="0">
                <a:solidFill>
                  <a:srgbClr val="15213F"/>
                </a:solidFill>
                <a:latin typeface="Roboto" pitchFamily="34" charset="0"/>
                <a:ea typeface="Roboto" pitchFamily="34" charset="-122"/>
                <a:cs typeface="Roboto" pitchFamily="34" charset="-120"/>
              </a:rPr>
              <a:t>Investigate prior work on spelling error detection and correction, leveraging lexical resources and contextual analysis.</a:t>
            </a:r>
            <a:endParaRPr lang="en-US" sz="1750" dirty="0"/>
          </a:p>
        </p:txBody>
      </p:sp>
      <p:pic>
        <p:nvPicPr>
          <p:cNvPr id="11" name="Image 2" descr="preencoded.png"/>
          <p:cNvPicPr>
            <a:picLocks noChangeAspect="1"/>
          </p:cNvPicPr>
          <p:nvPr/>
        </p:nvPicPr>
        <p:blipFill>
          <a:blip r:embed="rId5"/>
          <a:stretch>
            <a:fillRect/>
          </a:stretch>
        </p:blipFill>
        <p:spPr>
          <a:xfrm>
            <a:off x="7481768" y="2511385"/>
            <a:ext cx="444341" cy="444341"/>
          </a:xfrm>
          <a:prstGeom prst="rect">
            <a:avLst/>
          </a:prstGeom>
        </p:spPr>
      </p:pic>
      <p:sp>
        <p:nvSpPr>
          <p:cNvPr id="12" name="Text 7"/>
          <p:cNvSpPr/>
          <p:nvPr/>
        </p:nvSpPr>
        <p:spPr>
          <a:xfrm>
            <a:off x="7481768" y="3177897"/>
            <a:ext cx="2388632"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NLP Techniques</a:t>
            </a:r>
            <a:endParaRPr lang="en-US" sz="2187" dirty="0"/>
          </a:p>
        </p:txBody>
      </p:sp>
      <p:sp>
        <p:nvSpPr>
          <p:cNvPr id="13" name="Text 8"/>
          <p:cNvSpPr/>
          <p:nvPr/>
        </p:nvSpPr>
        <p:spPr>
          <a:xfrm>
            <a:off x="7481768" y="3658314"/>
            <a:ext cx="2388632" cy="3198614"/>
          </a:xfrm>
          <a:prstGeom prst="rect">
            <a:avLst/>
          </a:prstGeom>
          <a:noFill/>
          <a:ln/>
        </p:spPr>
        <p:txBody>
          <a:bodyPr wrap="square" rtlCol="0" anchor="t"/>
          <a:lstStyle/>
          <a:p>
            <a:pPr marL="0" indent="0" algn="l">
              <a:lnSpc>
                <a:spcPts val="2799"/>
              </a:lnSpc>
              <a:buNone/>
            </a:pPr>
            <a:r>
              <a:rPr lang="en-US" sz="1750" dirty="0">
                <a:solidFill>
                  <a:srgbClr val="15213F"/>
                </a:solidFill>
                <a:latin typeface="Roboto" pitchFamily="34" charset="0"/>
                <a:ea typeface="Roboto" pitchFamily="34" charset="-122"/>
                <a:cs typeface="Roboto" pitchFamily="34" charset="-120"/>
              </a:rPr>
              <a:t>Review the latest advancements in natural language processing, such as language models and sequence-to-sequence models, that can be applied to grammar autocorrection.</a:t>
            </a:r>
            <a:endParaRPr lang="en-US" sz="1750" dirty="0"/>
          </a:p>
        </p:txBody>
      </p:sp>
      <p:pic>
        <p:nvPicPr>
          <p:cNvPr id="14" name="Image 3" descr="preencoded.png"/>
          <p:cNvPicPr>
            <a:picLocks noChangeAspect="1"/>
          </p:cNvPicPr>
          <p:nvPr/>
        </p:nvPicPr>
        <p:blipFill>
          <a:blip r:embed="rId6"/>
          <a:stretch>
            <a:fillRect/>
          </a:stretch>
        </p:blipFill>
        <p:spPr>
          <a:xfrm>
            <a:off x="10203656" y="2511385"/>
            <a:ext cx="444341" cy="444341"/>
          </a:xfrm>
          <a:prstGeom prst="rect">
            <a:avLst/>
          </a:prstGeom>
        </p:spPr>
      </p:pic>
      <p:sp>
        <p:nvSpPr>
          <p:cNvPr id="15" name="Text 9"/>
          <p:cNvSpPr/>
          <p:nvPr/>
        </p:nvSpPr>
        <p:spPr>
          <a:xfrm>
            <a:off x="10203656" y="3177897"/>
            <a:ext cx="2388751"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User Experience</a:t>
            </a:r>
            <a:endParaRPr lang="en-US" sz="2187" dirty="0"/>
          </a:p>
        </p:txBody>
      </p:sp>
      <p:sp>
        <p:nvSpPr>
          <p:cNvPr id="16" name="Text 10"/>
          <p:cNvSpPr/>
          <p:nvPr/>
        </p:nvSpPr>
        <p:spPr>
          <a:xfrm>
            <a:off x="10203656" y="3658314"/>
            <a:ext cx="2388751" cy="2132409"/>
          </a:xfrm>
          <a:prstGeom prst="rect">
            <a:avLst/>
          </a:prstGeom>
          <a:noFill/>
          <a:ln/>
        </p:spPr>
        <p:txBody>
          <a:bodyPr wrap="square" rtlCol="0" anchor="t"/>
          <a:lstStyle/>
          <a:p>
            <a:pPr marL="0" indent="0" algn="l">
              <a:lnSpc>
                <a:spcPts val="2799"/>
              </a:lnSpc>
              <a:buNone/>
            </a:pPr>
            <a:r>
              <a:rPr lang="en-US" sz="1750" dirty="0">
                <a:solidFill>
                  <a:srgbClr val="15213F"/>
                </a:solidFill>
                <a:latin typeface="Roboto" pitchFamily="34" charset="0"/>
                <a:ea typeface="Roboto" pitchFamily="34" charset="-122"/>
                <a:cs typeface="Roboto" pitchFamily="34" charset="-120"/>
              </a:rPr>
              <a:t>Analyze prior studies on the usability and user experience of grammar correction tools to inform the design of the proposed system.</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934760"/>
            <a:ext cx="5554980"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Future Work</a:t>
            </a:r>
            <a:endParaRPr lang="en-US" sz="4374" dirty="0"/>
          </a:p>
        </p:txBody>
      </p:sp>
      <p:pic>
        <p:nvPicPr>
          <p:cNvPr id="6" name="Image 1" descr="preencoded.png"/>
          <p:cNvPicPr>
            <a:picLocks noChangeAspect="1"/>
          </p:cNvPicPr>
          <p:nvPr/>
        </p:nvPicPr>
        <p:blipFill>
          <a:blip r:embed="rId4"/>
          <a:stretch>
            <a:fillRect/>
          </a:stretch>
        </p:blipFill>
        <p:spPr>
          <a:xfrm>
            <a:off x="4490799" y="1962388"/>
            <a:ext cx="1110972" cy="1777484"/>
          </a:xfrm>
          <a:prstGeom prst="rect">
            <a:avLst/>
          </a:prstGeom>
        </p:spPr>
      </p:pic>
      <p:sp>
        <p:nvSpPr>
          <p:cNvPr id="7" name="Text 3"/>
          <p:cNvSpPr/>
          <p:nvPr/>
        </p:nvSpPr>
        <p:spPr>
          <a:xfrm>
            <a:off x="5935028" y="2184559"/>
            <a:ext cx="2777490"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Multilingual Support</a:t>
            </a:r>
            <a:endParaRPr lang="en-US" sz="2187" dirty="0"/>
          </a:p>
        </p:txBody>
      </p:sp>
      <p:sp>
        <p:nvSpPr>
          <p:cNvPr id="8" name="Text 4"/>
          <p:cNvSpPr/>
          <p:nvPr/>
        </p:nvSpPr>
        <p:spPr>
          <a:xfrm>
            <a:off x="5935028" y="2664976"/>
            <a:ext cx="7862173" cy="710803"/>
          </a:xfrm>
          <a:prstGeom prst="rect">
            <a:avLst/>
          </a:prstGeom>
          <a:noFill/>
          <a:ln/>
        </p:spPr>
        <p:txBody>
          <a:bodyPr wrap="square" rtlCol="0" anchor="t"/>
          <a:lstStyle/>
          <a:p>
            <a:pPr marL="0" indent="0" algn="l">
              <a:lnSpc>
                <a:spcPts val="2799"/>
              </a:lnSpc>
              <a:buNone/>
            </a:pPr>
            <a:r>
              <a:rPr lang="en-US" sz="1750" dirty="0">
                <a:solidFill>
                  <a:srgbClr val="15213F"/>
                </a:solidFill>
                <a:latin typeface="Roboto" pitchFamily="34" charset="0"/>
                <a:ea typeface="Roboto" pitchFamily="34" charset="-122"/>
                <a:cs typeface="Roboto" pitchFamily="34" charset="-120"/>
              </a:rPr>
              <a:t>Extend the system to handle multiple languages, catering to a diverse user base.</a:t>
            </a:r>
            <a:endParaRPr lang="en-US" sz="1750" dirty="0"/>
          </a:p>
        </p:txBody>
      </p:sp>
      <p:pic>
        <p:nvPicPr>
          <p:cNvPr id="9" name="Image 2" descr="preencoded.png"/>
          <p:cNvPicPr>
            <a:picLocks noChangeAspect="1"/>
          </p:cNvPicPr>
          <p:nvPr/>
        </p:nvPicPr>
        <p:blipFill>
          <a:blip r:embed="rId5"/>
          <a:stretch>
            <a:fillRect/>
          </a:stretch>
        </p:blipFill>
        <p:spPr>
          <a:xfrm>
            <a:off x="4490799" y="3739872"/>
            <a:ext cx="1110972" cy="1777484"/>
          </a:xfrm>
          <a:prstGeom prst="rect">
            <a:avLst/>
          </a:prstGeom>
        </p:spPr>
      </p:pic>
      <p:sp>
        <p:nvSpPr>
          <p:cNvPr id="10" name="Text 5"/>
          <p:cNvSpPr/>
          <p:nvPr/>
        </p:nvSpPr>
        <p:spPr>
          <a:xfrm>
            <a:off x="5935028" y="3962043"/>
            <a:ext cx="3459361"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Contextual Understanding</a:t>
            </a:r>
            <a:endParaRPr lang="en-US" sz="2187" dirty="0"/>
          </a:p>
        </p:txBody>
      </p:sp>
      <p:sp>
        <p:nvSpPr>
          <p:cNvPr id="11" name="Text 6"/>
          <p:cNvSpPr/>
          <p:nvPr/>
        </p:nvSpPr>
        <p:spPr>
          <a:xfrm>
            <a:off x="5935028" y="4442460"/>
            <a:ext cx="7862173" cy="710803"/>
          </a:xfrm>
          <a:prstGeom prst="rect">
            <a:avLst/>
          </a:prstGeom>
          <a:noFill/>
          <a:ln/>
        </p:spPr>
        <p:txBody>
          <a:bodyPr wrap="square" rtlCol="0" anchor="t"/>
          <a:lstStyle/>
          <a:p>
            <a:pPr marL="0" indent="0" algn="l">
              <a:lnSpc>
                <a:spcPts val="2799"/>
              </a:lnSpc>
              <a:buNone/>
            </a:pPr>
            <a:r>
              <a:rPr lang="en-US" sz="1750" dirty="0">
                <a:solidFill>
                  <a:srgbClr val="15213F"/>
                </a:solidFill>
                <a:latin typeface="Roboto" pitchFamily="34" charset="0"/>
                <a:ea typeface="Roboto" pitchFamily="34" charset="-122"/>
                <a:cs typeface="Roboto" pitchFamily="34" charset="-120"/>
              </a:rPr>
              <a:t>Improve the system's ability to understand the context and nuances of the text, enabling more accurate error detection and correction.</a:t>
            </a:r>
            <a:endParaRPr lang="en-US" sz="1750" dirty="0"/>
          </a:p>
        </p:txBody>
      </p:sp>
      <p:pic>
        <p:nvPicPr>
          <p:cNvPr id="12" name="Image 3" descr="preencoded.png"/>
          <p:cNvPicPr>
            <a:picLocks noChangeAspect="1"/>
          </p:cNvPicPr>
          <p:nvPr/>
        </p:nvPicPr>
        <p:blipFill>
          <a:blip r:embed="rId6"/>
          <a:stretch>
            <a:fillRect/>
          </a:stretch>
        </p:blipFill>
        <p:spPr>
          <a:xfrm>
            <a:off x="4490799" y="5517356"/>
            <a:ext cx="1110972" cy="1777484"/>
          </a:xfrm>
          <a:prstGeom prst="rect">
            <a:avLst/>
          </a:prstGeom>
        </p:spPr>
      </p:pic>
      <p:sp>
        <p:nvSpPr>
          <p:cNvPr id="13" name="Text 7"/>
          <p:cNvSpPr/>
          <p:nvPr/>
        </p:nvSpPr>
        <p:spPr>
          <a:xfrm>
            <a:off x="5935028" y="5739527"/>
            <a:ext cx="2777490"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Adaptive Learning</a:t>
            </a:r>
            <a:endParaRPr lang="en-US" sz="2187" dirty="0"/>
          </a:p>
        </p:txBody>
      </p:sp>
      <p:sp>
        <p:nvSpPr>
          <p:cNvPr id="14" name="Text 8"/>
          <p:cNvSpPr/>
          <p:nvPr/>
        </p:nvSpPr>
        <p:spPr>
          <a:xfrm>
            <a:off x="5935028" y="6219944"/>
            <a:ext cx="7862173" cy="710803"/>
          </a:xfrm>
          <a:prstGeom prst="rect">
            <a:avLst/>
          </a:prstGeom>
          <a:noFill/>
          <a:ln/>
        </p:spPr>
        <p:txBody>
          <a:bodyPr wrap="square" rtlCol="0" anchor="t"/>
          <a:lstStyle/>
          <a:p>
            <a:pPr marL="0" indent="0" algn="l">
              <a:lnSpc>
                <a:spcPts val="2799"/>
              </a:lnSpc>
              <a:buNone/>
            </a:pPr>
            <a:r>
              <a:rPr lang="en-US" sz="1750" dirty="0">
                <a:solidFill>
                  <a:srgbClr val="15213F"/>
                </a:solidFill>
                <a:latin typeface="Roboto" pitchFamily="34" charset="0"/>
                <a:ea typeface="Roboto" pitchFamily="34" charset="-122"/>
                <a:cs typeface="Roboto" pitchFamily="34" charset="-120"/>
              </a:rPr>
              <a:t>Develop mechanisms for the system to learn from user feedback and corrections, continuously improving its performance over time.</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712482"/>
            <a:ext cx="5554980"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Conclusion</a:t>
            </a:r>
            <a:endParaRPr lang="en-US" sz="4374" dirty="0"/>
          </a:p>
        </p:txBody>
      </p:sp>
      <p:sp>
        <p:nvSpPr>
          <p:cNvPr id="6" name="Text 3"/>
          <p:cNvSpPr/>
          <p:nvPr/>
        </p:nvSpPr>
        <p:spPr>
          <a:xfrm>
            <a:off x="6319599" y="3740110"/>
            <a:ext cx="7477601" cy="1777008"/>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The grammar autocorrector project aims to revolutionize the way people write by providing a powerful and intelligent tool to enhance written communication. Through the application of natural language processing techniques, this system will deliver seamless error detection and correction, empowering users to produce high-quality content with ease.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648</Words>
  <Application>Microsoft Office PowerPoint</Application>
  <PresentationFormat>Custom</PresentationFormat>
  <Paragraphs>79</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Roboto</vt:lpstr>
      <vt:lpstr>Roboto Slab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kathir sanjai</cp:lastModifiedBy>
  <cp:revision>4</cp:revision>
  <dcterms:created xsi:type="dcterms:W3CDTF">2024-03-29T02:44:10Z</dcterms:created>
  <dcterms:modified xsi:type="dcterms:W3CDTF">2024-03-29T06:34:27Z</dcterms:modified>
</cp:coreProperties>
</file>