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8" r:id="rId7"/>
    <p:sldId id="276" r:id="rId8"/>
    <p:sldId id="277" r:id="rId9"/>
    <p:sldId id="282" r:id="rId10"/>
    <p:sldId id="279" r:id="rId11"/>
    <p:sldId id="281" r:id="rId12"/>
    <p:sldId id="280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D2986F"/>
    <a:srgbClr val="333B3C"/>
    <a:srgbClr val="753F2D"/>
    <a:srgbClr val="5E3324"/>
    <a:srgbClr val="8A4C34"/>
    <a:srgbClr val="815550"/>
    <a:srgbClr val="A3573E"/>
    <a:srgbClr val="E7E6E6"/>
    <a:srgbClr val="C28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62" d="100"/>
          <a:sy n="62" d="100"/>
        </p:scale>
        <p:origin x="77" y="557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reat%20Learning%20DataAnalytics\Completed%20Projects\INSURANCE%20CLAIM\Insurance%20claim%20bill%20dataset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reat%20Learning%20DataAnalytics\Completed%20Projects\INSURANCE%20CLAIM\Insurance%20claim%20bill%20dataset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reat%20Learning%20DataAnalytics\Completed%20Projects\INSURANCE%20CLAIM\Insurance%20claim%20bill%20dataset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reat%20Learning%20DataAnalytics\Completed%20Projects\INSURANCE%20CLAIM\Insurance%20claim%20bill%20dataset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reat%20Learning%20DataAnalytics\Completed%20Projects\INSURANCE%20CLAIM\Insurance%20claim%20bill%20dataset-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dataset-2.xlsx]Age Vs Charges!PivotTable12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Vs Charges'!$B$3</c:f>
              <c:strCache>
                <c:ptCount val="1"/>
                <c:pt idx="0">
                  <c:v>Sum of charges($)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'Age Vs Charges'!$A$4:$A$7</c:f>
              <c:strCache>
                <c:ptCount val="4"/>
                <c:pt idx="0">
                  <c:v>18-30</c:v>
                </c:pt>
                <c:pt idx="1">
                  <c:v>31-42</c:v>
                </c:pt>
                <c:pt idx="2">
                  <c:v>43-55</c:v>
                </c:pt>
                <c:pt idx="3">
                  <c:v>55+</c:v>
                </c:pt>
              </c:strCache>
            </c:strRef>
          </c:cat>
          <c:val>
            <c:numRef>
              <c:f>'Age Vs Charges'!$B$4:$B$7</c:f>
              <c:numCache>
                <c:formatCode>0</c:formatCode>
                <c:ptCount val="4"/>
                <c:pt idx="0">
                  <c:v>4172513.1108589992</c:v>
                </c:pt>
                <c:pt idx="1">
                  <c:v>3604601.5004599998</c:v>
                </c:pt>
                <c:pt idx="2">
                  <c:v>5918775.715230003</c:v>
                </c:pt>
                <c:pt idx="3">
                  <c:v>4059934.6642099973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7-4EE5-B4F3-452A340AA38F}"/>
            </c:ext>
          </c:extLst>
        </c:ser>
        <c:ser>
          <c:idx val="1"/>
          <c:order val="1"/>
          <c:tx>
            <c:strRef>
              <c:f>'Age Vs Charges'!$C$3</c:f>
              <c:strCache>
                <c:ptCount val="1"/>
                <c:pt idx="0">
                  <c:v>Count of charges($)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'Age Vs Charges'!$A$4:$A$7</c:f>
              <c:strCache>
                <c:ptCount val="4"/>
                <c:pt idx="0">
                  <c:v>18-30</c:v>
                </c:pt>
                <c:pt idx="1">
                  <c:v>31-42</c:v>
                </c:pt>
                <c:pt idx="2">
                  <c:v>43-55</c:v>
                </c:pt>
                <c:pt idx="3">
                  <c:v>55+</c:v>
                </c:pt>
              </c:strCache>
            </c:strRef>
          </c:cat>
          <c:val>
            <c:numRef>
              <c:f>'Age Vs Charges'!$C$4:$C$7</c:f>
              <c:numCache>
                <c:formatCode>0</c:formatCode>
                <c:ptCount val="4"/>
                <c:pt idx="0">
                  <c:v>444</c:v>
                </c:pt>
                <c:pt idx="1">
                  <c:v>311</c:v>
                </c:pt>
                <c:pt idx="2">
                  <c:v>367</c:v>
                </c:pt>
                <c:pt idx="3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07-4EE5-B4F3-452A340AA38F}"/>
            </c:ext>
          </c:extLst>
        </c:ser>
        <c:ser>
          <c:idx val="2"/>
          <c:order val="2"/>
          <c:tx>
            <c:strRef>
              <c:f>'Age Vs Charges'!$D$3</c:f>
              <c:strCache>
                <c:ptCount val="1"/>
                <c:pt idx="0">
                  <c:v>Average of charges($)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'Age Vs Charges'!$A$4:$A$7</c:f>
              <c:strCache>
                <c:ptCount val="4"/>
                <c:pt idx="0">
                  <c:v>18-30</c:v>
                </c:pt>
                <c:pt idx="1">
                  <c:v>31-42</c:v>
                </c:pt>
                <c:pt idx="2">
                  <c:v>43-55</c:v>
                </c:pt>
                <c:pt idx="3">
                  <c:v>55+</c:v>
                </c:pt>
              </c:strCache>
            </c:strRef>
          </c:cat>
          <c:val>
            <c:numRef>
              <c:f>'Age Vs Charges'!$D$4:$D$7</c:f>
              <c:numCache>
                <c:formatCode>0</c:formatCode>
                <c:ptCount val="4"/>
                <c:pt idx="0">
                  <c:v>9397.5520514842319</c:v>
                </c:pt>
                <c:pt idx="1">
                  <c:v>11590.35852237942</c:v>
                </c:pt>
                <c:pt idx="2">
                  <c:v>16127.454264931888</c:v>
                </c:pt>
                <c:pt idx="3">
                  <c:v>18795.993815787024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07-4EE5-B4F3-452A340AA3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0563104"/>
        <c:axId val="610563432"/>
      </c:barChart>
      <c:catAx>
        <c:axId val="61056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63432"/>
        <c:crosses val="autoZero"/>
        <c:auto val="1"/>
        <c:lblAlgn val="ctr"/>
        <c:lblOffset val="100"/>
        <c:noMultiLvlLbl val="0"/>
      </c:catAx>
      <c:valAx>
        <c:axId val="61056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6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dataset-2.xlsx]4.e!Region Vs Smokers</c:name>
    <c:fmtId val="3"/>
  </c:pivotSource>
  <c:chart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777777777777766E-2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555555555555558E-3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333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3.6111111111111212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284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6111111111111011E-2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777777777777766E-2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555555555555558E-3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333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284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6111111111111011E-2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3.6111111111111212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777777777777766E-2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28703703703703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555555555555558E-3"/>
              <c:y val="-0.347222222222222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333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3333333333333284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6111111111111011E-2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>
            <a:gsLst>
              <a:gs pos="100000">
                <a:schemeClr val="accent2"/>
              </a:gs>
              <a:gs pos="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3.6111111111111212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'4.e'!$B$4:$B$5</c:f>
              <c:strCache>
                <c:ptCount val="1"/>
                <c:pt idx="0">
                  <c:v>no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4A9-4BCD-B956-66C1E62E621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64A9-4BCD-B956-66C1E62E621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64A9-4BCD-B956-66C1E62E621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4A9-4BCD-B956-66C1E62E6213}"/>
              </c:ext>
            </c:extLst>
          </c:dPt>
          <c:dLbls>
            <c:dLbl>
              <c:idx val="0"/>
              <c:layout>
                <c:manualLayout>
                  <c:x val="2.7777777777777766E-2"/>
                  <c:y val="-0.328703703703703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A9-4BCD-B956-66C1E62E6213}"/>
                </c:ext>
              </c:extLst>
            </c:dLbl>
            <c:dLbl>
              <c:idx val="1"/>
              <c:layout>
                <c:manualLayout>
                  <c:x val="0"/>
                  <c:y val="-0.34722222222222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A9-4BCD-B956-66C1E62E6213}"/>
                </c:ext>
              </c:extLst>
            </c:dLbl>
            <c:dLbl>
              <c:idx val="2"/>
              <c:layout>
                <c:manualLayout>
                  <c:x val="0"/>
                  <c:y val="-0.328703703703703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4A9-4BCD-B956-66C1E62E6213}"/>
                </c:ext>
              </c:extLst>
            </c:dLbl>
            <c:dLbl>
              <c:idx val="3"/>
              <c:layout>
                <c:manualLayout>
                  <c:x val="-5.5555555555555558E-3"/>
                  <c:y val="-0.34722222222222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4A9-4BCD-B956-66C1E62E62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'4.e'!$A$6:$A$9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'4.e'!$B$6:$B$9</c:f>
              <c:numCache>
                <c:formatCode>0%</c:formatCode>
                <c:ptCount val="4"/>
                <c:pt idx="0">
                  <c:v>0.79320987654320985</c:v>
                </c:pt>
                <c:pt idx="1">
                  <c:v>0.82153846153846155</c:v>
                </c:pt>
                <c:pt idx="2">
                  <c:v>0.75</c:v>
                </c:pt>
                <c:pt idx="3">
                  <c:v>0.82153846153846155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A9-4BCD-B956-66C1E62E6213}"/>
            </c:ext>
          </c:extLst>
        </c:ser>
        <c:ser>
          <c:idx val="1"/>
          <c:order val="1"/>
          <c:tx>
            <c:strRef>
              <c:f>'4.e'!$C$4:$C$5</c:f>
              <c:strCache>
                <c:ptCount val="1"/>
                <c:pt idx="0">
                  <c:v>yes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5-64A9-4BCD-B956-66C1E62E621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6-64A9-4BCD-B956-66C1E62E621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7-64A9-4BCD-B956-66C1E62E6213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8-64A9-4BCD-B956-66C1E62E6213}"/>
              </c:ext>
            </c:extLst>
          </c:dPt>
          <c:dLbls>
            <c:dLbl>
              <c:idx val="0"/>
              <c:layout>
                <c:manualLayout>
                  <c:x val="3.3333333333333333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4A9-4BCD-B956-66C1E62E6213}"/>
                </c:ext>
              </c:extLst>
            </c:dLbl>
            <c:dLbl>
              <c:idx val="1"/>
              <c:layout>
                <c:manualLayout>
                  <c:x val="3.3333333333333284E-2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A9-4BCD-B956-66C1E62E6213}"/>
                </c:ext>
              </c:extLst>
            </c:dLbl>
            <c:dLbl>
              <c:idx val="2"/>
              <c:layout>
                <c:manualLayout>
                  <c:x val="3.6111111111111011E-2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4A9-4BCD-B956-66C1E62E6213}"/>
                </c:ext>
              </c:extLst>
            </c:dLbl>
            <c:dLbl>
              <c:idx val="3"/>
              <c:layout>
                <c:manualLayout>
                  <c:x val="-3.6111111111111212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4A9-4BCD-B956-66C1E62E62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'4.e'!$A$6:$A$9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'4.e'!$C$6:$C$9</c:f>
              <c:numCache>
                <c:formatCode>0%</c:formatCode>
                <c:ptCount val="4"/>
                <c:pt idx="0">
                  <c:v>0.20679012345679013</c:v>
                </c:pt>
                <c:pt idx="1">
                  <c:v>0.17846153846153845</c:v>
                </c:pt>
                <c:pt idx="2">
                  <c:v>0.25</c:v>
                </c:pt>
                <c:pt idx="3">
                  <c:v>0.17846153846153845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4A9-4BCD-B956-66C1E62E62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740039528"/>
        <c:axId val="740037888"/>
      </c:areaChart>
      <c:catAx>
        <c:axId val="74003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37888"/>
        <c:crosses val="autoZero"/>
        <c:auto val="1"/>
        <c:lblAlgn val="ctr"/>
        <c:lblOffset val="100"/>
        <c:noMultiLvlLbl val="0"/>
      </c:catAx>
      <c:valAx>
        <c:axId val="7400378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395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dataset-2.xlsx]4.h!PivotTable15</c:name>
    <c:fmtId val="4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124645892351274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0132200188857416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832861189801699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96789423984891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5410764872521247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832861189801699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124645892351274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96789423984891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0132200188857416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5410764872521247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832861189801699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1246458923512748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967894239848913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4.0132200188857416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5410764872521247E-2"/>
              <c:y val="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'4.h'!$C$4:$C$5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'4.h'!$C$6:$C$9</c:f>
              <c:numCache>
                <c:formatCode>0</c:formatCode>
                <c:ptCount val="4"/>
                <c:pt idx="0">
                  <c:v>1709090.0106689997</c:v>
                </c:pt>
                <c:pt idx="1">
                  <c:v>1494816.9612800006</c:v>
                </c:pt>
                <c:pt idx="2">
                  <c:v>2246649.3352999999</c:v>
                </c:pt>
                <c:pt idx="3">
                  <c:v>1647513.688090001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50-477A-8C37-929A872870F3}"/>
            </c:ext>
          </c:extLst>
        </c:ser>
        <c:ser>
          <c:idx val="1"/>
          <c:order val="1"/>
          <c:tx>
            <c:strRef>
              <c:f>'4.h'!$D$4:$D$5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B50-477A-8C37-929A872870F3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B50-477A-8C37-929A872870F3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B50-477A-8C37-929A872870F3}"/>
              </c:ext>
            </c:extLst>
          </c:dPt>
          <c:dLbls>
            <c:dLbl>
              <c:idx val="0"/>
              <c:layout>
                <c:manualLayout>
                  <c:x val="2.8328611898016998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50-477A-8C37-929A872870F3}"/>
                </c:ext>
              </c:extLst>
            </c:dLbl>
            <c:dLbl>
              <c:idx val="1"/>
              <c:layout>
                <c:manualLayout>
                  <c:x val="-2.1246458923512748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50-477A-8C37-929A872870F3}"/>
                </c:ext>
              </c:extLst>
            </c:dLbl>
            <c:dLbl>
              <c:idx val="3"/>
              <c:layout>
                <c:manualLayout>
                  <c:x val="-2.5967894239848913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50-477A-8C37-929A872870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'4.h'!$D$6:$D$9</c:f>
              <c:numCache>
                <c:formatCode>0</c:formatCode>
                <c:ptCount val="4"/>
                <c:pt idx="0">
                  <c:v>1255885.8930000002</c:v>
                </c:pt>
                <c:pt idx="1">
                  <c:v>757038.96689000004</c:v>
                </c:pt>
                <c:pt idx="2">
                  <c:v>1300268.9872100004</c:v>
                </c:pt>
                <c:pt idx="3">
                  <c:v>811705.8263500001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B50-477A-8C37-929A872870F3}"/>
            </c:ext>
          </c:extLst>
        </c:ser>
        <c:ser>
          <c:idx val="2"/>
          <c:order val="2"/>
          <c:tx>
            <c:strRef>
              <c:f>'4.h'!$E$4:$E$5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3B50-477A-8C37-929A872870F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B50-477A-8C37-929A872870F3}"/>
              </c:ext>
            </c:extLst>
          </c:dPt>
          <c:dLbls>
            <c:dLbl>
              <c:idx val="1"/>
              <c:layout>
                <c:manualLayout>
                  <c:x val="4.0132200188857416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50-477A-8C37-929A872870F3}"/>
                </c:ext>
              </c:extLst>
            </c:dLbl>
            <c:dLbl>
              <c:idx val="3"/>
              <c:layout>
                <c:manualLayout>
                  <c:x val="3.5410764872521247E-2"/>
                  <c:y val="4.629629629629629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B50-477A-8C37-929A872870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'4.h'!$E$6:$E$9</c:f>
              <c:numCache>
                <c:formatCode>0</c:formatCode>
                <c:ptCount val="4"/>
                <c:pt idx="0">
                  <c:v>694372.78879999998</c:v>
                </c:pt>
                <c:pt idx="1">
                  <c:v>888644.76934999984</c:v>
                </c:pt>
                <c:pt idx="2">
                  <c:v>1038079.06113</c:v>
                </c:pt>
                <c:pt idx="3">
                  <c:v>996558.67686999973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B50-477A-8C37-929A872870F3}"/>
            </c:ext>
          </c:extLst>
        </c:ser>
        <c:ser>
          <c:idx val="3"/>
          <c:order val="3"/>
          <c:tx>
            <c:strRef>
              <c:f>'4.h'!$F$4:$F$5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'4.h'!$F$6:$F$9</c:f>
              <c:numCache>
                <c:formatCode>0</c:formatCode>
                <c:ptCount val="4"/>
                <c:pt idx="0">
                  <c:v>561986.61855000001</c:v>
                </c:pt>
                <c:pt idx="1">
                  <c:v>818163.39091999992</c:v>
                </c:pt>
                <c:pt idx="2">
                  <c:v>645744.61054000014</c:v>
                </c:pt>
                <c:pt idx="3">
                  <c:v>384890.36358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B50-477A-8C37-929A872870F3}"/>
            </c:ext>
          </c:extLst>
        </c:ser>
        <c:ser>
          <c:idx val="4"/>
          <c:order val="4"/>
          <c:tx>
            <c:strRef>
              <c:f>'4.h'!$G$4:$G$5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'4.h'!$G$6:$G$9</c:f>
              <c:numCache>
                <c:formatCode>0</c:formatCode>
                <c:ptCount val="4"/>
                <c:pt idx="0">
                  <c:v>101396.35184</c:v>
                </c:pt>
                <c:pt idx="1">
                  <c:v>68082.112349999996</c:v>
                </c:pt>
                <c:pt idx="2">
                  <c:v>72255.119860000006</c:v>
                </c:pt>
                <c:pt idx="3">
                  <c:v>104532.82372999999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B50-477A-8C37-929A872870F3}"/>
            </c:ext>
          </c:extLst>
        </c:ser>
        <c:ser>
          <c:idx val="5"/>
          <c:order val="5"/>
          <c:tx>
            <c:strRef>
              <c:f>'4.h'!$H$4:$H$5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'4.h'!$B$6:$B$9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'4.h'!$H$6:$H$9</c:f>
              <c:numCache>
                <c:formatCode>0</c:formatCode>
                <c:ptCount val="4"/>
                <c:pt idx="0">
                  <c:v>20936.920449999998</c:v>
                </c:pt>
                <c:pt idx="1">
                  <c:v>8965.7957499999993</c:v>
                </c:pt>
                <c:pt idx="2">
                  <c:v>60692.649249999995</c:v>
                </c:pt>
                <c:pt idx="3">
                  <c:v>67553.269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B50-477A-8C37-929A87287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0544960"/>
        <c:axId val="610541024"/>
      </c:barChart>
      <c:catAx>
        <c:axId val="61054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41024"/>
        <c:crosses val="autoZero"/>
        <c:auto val="1"/>
        <c:lblAlgn val="ctr"/>
        <c:lblOffset val="100"/>
        <c:noMultiLvlLbl val="0"/>
      </c:catAx>
      <c:valAx>
        <c:axId val="61054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4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dataset-2.xlsx]4.f!Region Vs Smokers Vs Charges</c:name>
    <c:fmtId val="6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'4.f'!$B$3:$B$4</c:f>
              <c:strCache>
                <c:ptCount val="1"/>
                <c:pt idx="0">
                  <c:v>no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'4.f'!$A$5:$A$8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'4.f'!$B$5:$B$8</c:f>
              <c:numCache>
                <c:formatCode>0</c:formatCode>
                <c:ptCount val="4"/>
                <c:pt idx="0">
                  <c:v>2355541.6396289999</c:v>
                </c:pt>
                <c:pt idx="1">
                  <c:v>2284575.8119600001</c:v>
                </c:pt>
                <c:pt idx="2">
                  <c:v>2192795.0523399995</c:v>
                </c:pt>
                <c:pt idx="3">
                  <c:v>2141148.9649900002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E-448A-B233-A785899A4A10}"/>
            </c:ext>
          </c:extLst>
        </c:ser>
        <c:ser>
          <c:idx val="1"/>
          <c:order val="1"/>
          <c:tx>
            <c:strRef>
              <c:f>'4.f'!$C$3:$C$4</c:f>
              <c:strCache>
                <c:ptCount val="1"/>
                <c:pt idx="0">
                  <c:v>yes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'4.f'!$A$5:$A$8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'4.f'!$C$5:$C$8</c:f>
              <c:numCache>
                <c:formatCode>0</c:formatCode>
                <c:ptCount val="4"/>
                <c:pt idx="0">
                  <c:v>1988126.9436799998</c:v>
                </c:pt>
                <c:pt idx="1">
                  <c:v>1751136.1845799999</c:v>
                </c:pt>
                <c:pt idx="2">
                  <c:v>3170894.7109499993</c:v>
                </c:pt>
                <c:pt idx="3">
                  <c:v>1871605.6826300006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2E-448A-B233-A785899A4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57043480"/>
        <c:axId val="757038888"/>
      </c:barChart>
      <c:catAx>
        <c:axId val="7570434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038888"/>
        <c:crosses val="autoZero"/>
        <c:auto val="1"/>
        <c:lblAlgn val="ctr"/>
        <c:lblOffset val="100"/>
        <c:noMultiLvlLbl val="0"/>
      </c:catAx>
      <c:valAx>
        <c:axId val="7570388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043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claim bill dataset-2.xlsx]4.i!Region Vs Dependants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'4.i'!$C$4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84-4442-BE96-EFCB4838111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84-4442-BE96-EFCB4838111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84-4442-BE96-EFCB4838111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84-4442-BE96-EFCB483811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'4.i'!$B$5:$B$9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'4.i'!$C$5:$C$9</c:f>
              <c:numCache>
                <c:formatCode>General</c:formatCode>
                <c:ptCount val="4"/>
                <c:pt idx="0">
                  <c:v>339</c:v>
                </c:pt>
                <c:pt idx="1">
                  <c:v>373</c:v>
                </c:pt>
                <c:pt idx="2">
                  <c:v>382</c:v>
                </c:pt>
                <c:pt idx="3">
                  <c:v>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84-4442-BE96-EFCB48381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1/17/2024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824" y="1408175"/>
            <a:ext cx="10237693" cy="3253471"/>
          </a:xfrm>
        </p:spPr>
        <p:txBody>
          <a:bodyPr>
            <a:normAutofit fontScale="90000"/>
          </a:bodyPr>
          <a:lstStyle/>
          <a:p>
            <a:r>
              <a:rPr lang="en-US" dirty="0"/>
              <a:t>CAUSE AND EFFECT 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      ANALYSIS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KATHIRAVAN 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4061012"/>
            <a:ext cx="4754880" cy="1025084"/>
          </a:xfrm>
        </p:spPr>
        <p:txBody>
          <a:bodyPr/>
          <a:lstStyle/>
          <a:p>
            <a:r>
              <a:rPr lang="en-US" dirty="0"/>
              <a:t>KATHIRAVAN P</a:t>
            </a:r>
          </a:p>
          <a:p>
            <a:pPr lvl="1"/>
            <a:r>
              <a:rPr lang="en-US" dirty="0"/>
              <a:t>pkat058@gmail.com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17C1-6C7D-4233-A951-4E28EC37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62" y="1324625"/>
            <a:ext cx="7745325" cy="607269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Data dictionary- sample data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12F6-1A15-4357-BE37-BF11ECA8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718" y="2680447"/>
            <a:ext cx="9260540" cy="39892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           :     age of primary beneficiary.</a:t>
            </a:r>
          </a:p>
          <a:p>
            <a:r>
              <a:rPr lang="en-US" dirty="0">
                <a:solidFill>
                  <a:schemeClr val="bg1"/>
                </a:solidFill>
              </a:rPr>
              <a:t>Sex           :      Insurance contractor gender, female, male</a:t>
            </a:r>
          </a:p>
          <a:p>
            <a:r>
              <a:rPr lang="en-US" dirty="0">
                <a:solidFill>
                  <a:schemeClr val="bg1"/>
                </a:solidFill>
              </a:rPr>
              <a:t>BMI           :      Body mass index</a:t>
            </a:r>
          </a:p>
          <a:p>
            <a:r>
              <a:rPr lang="en-US" dirty="0">
                <a:solidFill>
                  <a:schemeClr val="bg1"/>
                </a:solidFill>
              </a:rPr>
              <a:t>Children   :      Number  of dependents covered under insurance. </a:t>
            </a:r>
          </a:p>
          <a:p>
            <a:r>
              <a:rPr lang="en-US" dirty="0">
                <a:solidFill>
                  <a:schemeClr val="bg1"/>
                </a:solidFill>
              </a:rPr>
              <a:t>Smoker    :      Smoking  </a:t>
            </a:r>
          </a:p>
          <a:p>
            <a:r>
              <a:rPr lang="en-US" dirty="0">
                <a:solidFill>
                  <a:schemeClr val="bg1"/>
                </a:solidFill>
              </a:rPr>
              <a:t>Region     :      The beneficiary's residential area in the US.</a:t>
            </a:r>
          </a:p>
          <a:p>
            <a:r>
              <a:rPr lang="en-US" dirty="0">
                <a:solidFill>
                  <a:schemeClr val="bg1"/>
                </a:solidFill>
              </a:rPr>
              <a:t>Charges   :      Individual medical costs billed by health insurance                       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73CBB-19C9-436C-BD0B-A5B69BAF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911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BD881-B417-49C1-B69F-F9D8EC84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7E7D2-5082-4BF7-B024-4E4A10A4F55B}"/>
              </a:ext>
            </a:extLst>
          </p:cNvPr>
          <p:cNvSpPr txBox="1"/>
          <p:nvPr/>
        </p:nvSpPr>
        <p:spPr>
          <a:xfrm>
            <a:off x="716616" y="576072"/>
            <a:ext cx="1063270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highlight>
                  <a:srgbClr val="808080"/>
                </a:highlight>
              </a:rPr>
              <a:t>Exploratory Data Analysis: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There are more number of claimers who are in the age range of 18-30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BMI is normally distributed.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persons who have less than 2 dependents seems to claim insurance charges more often.</a:t>
            </a: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BMI and charges have outliers.</a:t>
            </a:r>
            <a:endParaRPr lang="en-IN" sz="2400" dirty="0">
              <a:solidFill>
                <a:schemeClr val="bg1"/>
              </a:solidFill>
            </a:endParaRPr>
          </a:p>
          <a:p>
            <a:pPr lvl="1"/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4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BD881-B417-49C1-B69F-F9D8EC84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6196" y="148993"/>
            <a:ext cx="1673352" cy="274320"/>
          </a:xfrm>
        </p:spPr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C3D89-5C52-4F23-9523-153755BB0E35}"/>
              </a:ext>
            </a:extLst>
          </p:cNvPr>
          <p:cNvSpPr txBox="1"/>
          <p:nvPr/>
        </p:nvSpPr>
        <p:spPr>
          <a:xfrm>
            <a:off x="1183341" y="277606"/>
            <a:ext cx="9520518" cy="6278642"/>
          </a:xfrm>
          <a:prstGeom prst="rect">
            <a:avLst/>
          </a:prstGeom>
          <a:solidFill>
            <a:srgbClr val="333B3C"/>
          </a:solidFill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Categorical and Continuous variables</a:t>
            </a:r>
          </a:p>
          <a:p>
            <a:endParaRPr lang="en-IN" b="1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endParaRPr lang="en-IN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r>
              <a:rPr lang="en-IN" sz="2400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Categorical</a:t>
            </a:r>
            <a:r>
              <a:rPr lang="en-IN" sz="2400" b="1" dirty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n-IN" sz="2400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variables</a:t>
            </a:r>
            <a:r>
              <a:rPr lang="en-IN" sz="2400" b="1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</a:rPr>
              <a:t>Sex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Smoker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Region</a:t>
            </a:r>
            <a:r>
              <a:rPr lang="en-IN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2400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Continuous</a:t>
            </a:r>
            <a:r>
              <a:rPr lang="en-IN" sz="2400" b="1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variables</a:t>
            </a:r>
            <a:r>
              <a:rPr lang="en-IN" sz="2400" b="1" i="0" u="none" strike="noStrike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</a:rPr>
              <a:t>BMI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Children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</a:rPr>
              <a:t>Charges/Claims</a:t>
            </a:r>
            <a:r>
              <a:rPr lang="en-IN" sz="2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IN" sz="2400" dirty="0">
              <a:solidFill>
                <a:schemeClr val="bg1"/>
              </a:solidFill>
              <a:highlight>
                <a:srgbClr val="808080"/>
              </a:highlight>
            </a:endParaRPr>
          </a:p>
          <a:p>
            <a:endParaRPr lang="en-IN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7743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BD881-B417-49C1-B69F-F9D8EC84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5</a:t>
            </a:fld>
            <a:endParaRPr lang="en-US" noProof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DBCC58-473C-490A-BAB4-4008B281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33188"/>
              </p:ext>
            </p:extLst>
          </p:nvPr>
        </p:nvGraphicFramePr>
        <p:xfrm>
          <a:off x="1104900" y="1564342"/>
          <a:ext cx="3371850" cy="12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955">
                  <a:extLst>
                    <a:ext uri="{9D8B030D-6E8A-4147-A177-3AD203B41FA5}">
                      <a16:colId xmlns:a16="http://schemas.microsoft.com/office/drawing/2014/main" val="1545842832"/>
                    </a:ext>
                  </a:extLst>
                </a:gridCol>
                <a:gridCol w="1553895">
                  <a:extLst>
                    <a:ext uri="{9D8B030D-6E8A-4147-A177-3AD203B41FA5}">
                      <a16:colId xmlns:a16="http://schemas.microsoft.com/office/drawing/2014/main" val="280430575"/>
                    </a:ext>
                  </a:extLst>
                </a:gridCol>
              </a:tblGrid>
              <a:tr h="258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      Age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Sum of charges($)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53612"/>
                  </a:ext>
                </a:extLst>
              </a:tr>
              <a:tr h="258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18-30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4172513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90945"/>
                  </a:ext>
                </a:extLst>
              </a:tr>
              <a:tr h="258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31-42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3604602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36519"/>
                  </a:ext>
                </a:extLst>
              </a:tr>
              <a:tr h="258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43-55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5918776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53631"/>
                  </a:ext>
                </a:extLst>
              </a:tr>
              <a:tr h="2586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55+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4059935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1648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3D8888-D17F-46A8-B6FB-43FA89EC7768}"/>
              </a:ext>
            </a:extLst>
          </p:cNvPr>
          <p:cNvSpPr txBox="1"/>
          <p:nvPr/>
        </p:nvSpPr>
        <p:spPr>
          <a:xfrm>
            <a:off x="411480" y="961927"/>
            <a:ext cx="385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808000"/>
                </a:highlight>
              </a:rPr>
              <a:t>Age Vs Charges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6F278-870B-4137-BF85-9DC8BB9B8BB8}"/>
              </a:ext>
            </a:extLst>
          </p:cNvPr>
          <p:cNvSpPr txBox="1"/>
          <p:nvPr/>
        </p:nvSpPr>
        <p:spPr>
          <a:xfrm>
            <a:off x="5419725" y="980977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</a:t>
            </a:r>
            <a:r>
              <a:rPr lang="en-IN" dirty="0">
                <a:solidFill>
                  <a:schemeClr val="bg1"/>
                </a:solidFill>
                <a:highlight>
                  <a:srgbClr val="808000"/>
                </a:highlight>
              </a:rPr>
              <a:t>BMI (C) Vs Charges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22BB05-B747-415F-AB22-E5ED2697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426309"/>
              </p:ext>
            </p:extLst>
          </p:nvPr>
        </p:nvGraphicFramePr>
        <p:xfrm>
          <a:off x="6474333" y="1564342"/>
          <a:ext cx="3648075" cy="1293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444">
                  <a:extLst>
                    <a:ext uri="{9D8B030D-6E8A-4147-A177-3AD203B41FA5}">
                      <a16:colId xmlns:a16="http://schemas.microsoft.com/office/drawing/2014/main" val="1434331523"/>
                    </a:ext>
                  </a:extLst>
                </a:gridCol>
                <a:gridCol w="1539631">
                  <a:extLst>
                    <a:ext uri="{9D8B030D-6E8A-4147-A177-3AD203B41FA5}">
                      <a16:colId xmlns:a16="http://schemas.microsoft.com/office/drawing/2014/main" val="483595818"/>
                    </a:ext>
                  </a:extLst>
                </a:gridCol>
              </a:tblGrid>
              <a:tr h="323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BMI(Categorical)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Sum of charges($)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54306"/>
                  </a:ext>
                </a:extLst>
              </a:tr>
              <a:tr h="323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Lean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177044.0117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33887"/>
                  </a:ext>
                </a:extLst>
              </a:tr>
              <a:tr h="323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Normal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2342100.985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258343"/>
                  </a:ext>
                </a:extLst>
              </a:tr>
              <a:tr h="32329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Obese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15236679.99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337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3AE35B-99AE-4F2C-B5E0-D6433F98B037}"/>
              </a:ext>
            </a:extLst>
          </p:cNvPr>
          <p:cNvSpPr txBox="1"/>
          <p:nvPr/>
        </p:nvSpPr>
        <p:spPr>
          <a:xfrm>
            <a:off x="411480" y="3414315"/>
            <a:ext cx="615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808000"/>
                </a:highlight>
              </a:rPr>
              <a:t>Smokers  Vs Charges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584F22-F61C-4C5C-96FC-FA0B31B23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04448"/>
              </p:ext>
            </p:extLst>
          </p:nvPr>
        </p:nvGraphicFramePr>
        <p:xfrm>
          <a:off x="1102936" y="4138312"/>
          <a:ext cx="9181706" cy="110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702">
                  <a:extLst>
                    <a:ext uri="{9D8B030D-6E8A-4147-A177-3AD203B41FA5}">
                      <a16:colId xmlns:a16="http://schemas.microsoft.com/office/drawing/2014/main" val="1968871211"/>
                    </a:ext>
                  </a:extLst>
                </a:gridCol>
                <a:gridCol w="2546981">
                  <a:extLst>
                    <a:ext uri="{9D8B030D-6E8A-4147-A177-3AD203B41FA5}">
                      <a16:colId xmlns:a16="http://schemas.microsoft.com/office/drawing/2014/main" val="3941499172"/>
                    </a:ext>
                  </a:extLst>
                </a:gridCol>
                <a:gridCol w="2334732">
                  <a:extLst>
                    <a:ext uri="{9D8B030D-6E8A-4147-A177-3AD203B41FA5}">
                      <a16:colId xmlns:a16="http://schemas.microsoft.com/office/drawing/2014/main" val="1418232217"/>
                    </a:ext>
                  </a:extLst>
                </a:gridCol>
                <a:gridCol w="2812291">
                  <a:extLst>
                    <a:ext uri="{9D8B030D-6E8A-4147-A177-3AD203B41FA5}">
                      <a16:colId xmlns:a16="http://schemas.microsoft.com/office/drawing/2014/main" val="1830424862"/>
                    </a:ext>
                  </a:extLst>
                </a:gridCol>
              </a:tblGrid>
              <a:tr h="53367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Smokers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Count of charges($)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Sum of charges($)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        Average of charges($)</a:t>
                      </a:r>
                      <a:endParaRPr lang="en-IN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67194"/>
                  </a:ext>
                </a:extLst>
              </a:tr>
              <a:tr h="2846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C00000"/>
                          </a:solidFill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1064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8974061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C00000"/>
                          </a:solidFill>
                          <a:effectLst/>
                        </a:rPr>
                        <a:t>8434</a:t>
                      </a:r>
                      <a:endParaRPr lang="en-IN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26374"/>
                  </a:ext>
                </a:extLst>
              </a:tr>
              <a:tr h="28462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C00000"/>
                          </a:solidFill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274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8781764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32050</a:t>
                      </a:r>
                      <a:endParaRPr lang="en-IN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386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BC5B65-7A55-4DE5-A5DA-CB584271AA4E}"/>
              </a:ext>
            </a:extLst>
          </p:cNvPr>
          <p:cNvSpPr txBox="1"/>
          <p:nvPr/>
        </p:nvSpPr>
        <p:spPr>
          <a:xfrm>
            <a:off x="1102936" y="5699616"/>
            <a:ext cx="9181706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D8BEB2"/>
                </a:solidFill>
              </a:rPr>
              <a:t>From the above charts, It is obvious that the claimers who are all smokers and those who are obese in the age range of 43-55 years are entitled to higher insurance claims. </a:t>
            </a:r>
            <a:endParaRPr lang="en-IN" dirty="0">
              <a:solidFill>
                <a:srgbClr val="D8BE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Footer Placeholder 1">
            <a:extLst>
              <a:ext uri="{FF2B5EF4-FFF2-40B4-BE49-F238E27FC236}">
                <a16:creationId xmlns:a16="http://schemas.microsoft.com/office/drawing/2014/main" id="{E596A16B-4DC5-4EAA-962F-AE185C8E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1"/>
            <a:ext cx="11278012" cy="662075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Age Vs Charges/Claims</a:t>
            </a:r>
            <a:endParaRPr lang="en-US" sz="2800" noProof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F891F-5380-4AC6-9242-986B1B18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6</a:t>
            </a:fld>
            <a:endParaRPr lang="en-US" noProof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7CBC96-FB50-4937-9D42-05AD1F214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45804"/>
              </p:ext>
            </p:extLst>
          </p:nvPr>
        </p:nvGraphicFramePr>
        <p:xfrm>
          <a:off x="383059" y="1471398"/>
          <a:ext cx="5993028" cy="2087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296">
                  <a:extLst>
                    <a:ext uri="{9D8B030D-6E8A-4147-A177-3AD203B41FA5}">
                      <a16:colId xmlns:a16="http://schemas.microsoft.com/office/drawing/2014/main" val="608827611"/>
                    </a:ext>
                  </a:extLst>
                </a:gridCol>
                <a:gridCol w="1633382">
                  <a:extLst>
                    <a:ext uri="{9D8B030D-6E8A-4147-A177-3AD203B41FA5}">
                      <a16:colId xmlns:a16="http://schemas.microsoft.com/office/drawing/2014/main" val="3490836122"/>
                    </a:ext>
                  </a:extLst>
                </a:gridCol>
                <a:gridCol w="1781869">
                  <a:extLst>
                    <a:ext uri="{9D8B030D-6E8A-4147-A177-3AD203B41FA5}">
                      <a16:colId xmlns:a16="http://schemas.microsoft.com/office/drawing/2014/main" val="3577861274"/>
                    </a:ext>
                  </a:extLst>
                </a:gridCol>
                <a:gridCol w="1967481">
                  <a:extLst>
                    <a:ext uri="{9D8B030D-6E8A-4147-A177-3AD203B41FA5}">
                      <a16:colId xmlns:a16="http://schemas.microsoft.com/office/drawing/2014/main" val="4218676995"/>
                    </a:ext>
                  </a:extLst>
                </a:gridCol>
              </a:tblGrid>
              <a:tr h="66617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  Age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   Sum of charges($)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    Count of charges($)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solidFill>
                            <a:srgbClr val="FFFF00"/>
                          </a:solidFill>
                          <a:effectLst/>
                        </a:rPr>
                        <a:t>    Average of charges($)</a:t>
                      </a:r>
                      <a:endParaRPr lang="en-IN" sz="1100" b="1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00887"/>
                  </a:ext>
                </a:extLst>
              </a:tr>
              <a:tr h="35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18-30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4172513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444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9398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38057"/>
                  </a:ext>
                </a:extLst>
              </a:tr>
              <a:tr h="35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31-42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3604602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311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11590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92678"/>
                  </a:ext>
                </a:extLst>
              </a:tr>
              <a:tr h="35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43-55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5918776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367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16127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03324"/>
                  </a:ext>
                </a:extLst>
              </a:tr>
              <a:tr h="35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55+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solidFill>
                            <a:srgbClr val="FFFF00"/>
                          </a:solidFill>
                          <a:effectLst/>
                        </a:rPr>
                        <a:t>4059935</a:t>
                      </a:r>
                      <a:endParaRPr lang="en-IN" sz="1100" b="0" i="0" u="none" strike="noStrike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216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solidFill>
                            <a:srgbClr val="FFFF00"/>
                          </a:solidFill>
                          <a:effectLst/>
                        </a:rPr>
                        <a:t>18796</a:t>
                      </a:r>
                      <a:endParaRPr lang="en-IN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703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8CEBEF-70DC-4BA1-9B64-6E10FBEE5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85205"/>
              </p:ext>
            </p:extLst>
          </p:nvPr>
        </p:nvGraphicFramePr>
        <p:xfrm>
          <a:off x="6825048" y="963826"/>
          <a:ext cx="476559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D6B10B-8C85-4021-8001-013FBE03F4CA}"/>
              </a:ext>
            </a:extLst>
          </p:cNvPr>
          <p:cNvSpPr txBox="1"/>
          <p:nvPr/>
        </p:nvSpPr>
        <p:spPr>
          <a:xfrm>
            <a:off x="506627" y="4369101"/>
            <a:ext cx="1108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The customers who are above 55+ are claiming their insurance charges in higher amount on an average.</a:t>
            </a:r>
            <a:endParaRPr lang="en-I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BD881-B417-49C1-B69F-F9D8EC84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CD197C-349B-4A42-80B9-D0BDCD3D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212021"/>
            <a:ext cx="10807045" cy="575321"/>
          </a:xfrm>
        </p:spPr>
        <p:txBody>
          <a:bodyPr/>
          <a:lstStyle/>
          <a:p>
            <a:r>
              <a:rPr lang="en-US" sz="2400" dirty="0"/>
              <a:t>rEgion plots</a:t>
            </a:r>
            <a:endParaRPr lang="en-IN" sz="24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445217-5E0E-4AC5-A92C-016DDAFC0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837299"/>
              </p:ext>
            </p:extLst>
          </p:nvPr>
        </p:nvGraphicFramePr>
        <p:xfrm>
          <a:off x="235671" y="1172651"/>
          <a:ext cx="4062952" cy="213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2F8CEF-6C47-4F89-9855-9BA6574F3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67204"/>
              </p:ext>
            </p:extLst>
          </p:nvPr>
        </p:nvGraphicFramePr>
        <p:xfrm>
          <a:off x="7530916" y="1172650"/>
          <a:ext cx="4264844" cy="213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2CF19FC-507A-4288-B235-2B95D6529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987611"/>
              </p:ext>
            </p:extLst>
          </p:nvPr>
        </p:nvGraphicFramePr>
        <p:xfrm>
          <a:off x="235670" y="3872059"/>
          <a:ext cx="4062952" cy="2067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33D526-9C1E-4DC8-B7C9-FF844E90D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84671"/>
              </p:ext>
            </p:extLst>
          </p:nvPr>
        </p:nvGraphicFramePr>
        <p:xfrm>
          <a:off x="4401767" y="1172650"/>
          <a:ext cx="3045408" cy="213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A3B0C1-8935-4E56-A0D3-42A8897285AB}"/>
              </a:ext>
            </a:extLst>
          </p:cNvPr>
          <p:cNvSpPr txBox="1"/>
          <p:nvPr/>
        </p:nvSpPr>
        <p:spPr>
          <a:xfrm>
            <a:off x="4506012" y="3693783"/>
            <a:ext cx="7608879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southeast region has more smokers than other regions.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southeast region’s claimers have more number of dependents.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claimers with no dependents have claimed their insurance charges.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observing the charts above, claimers in the southeast region have claimed higher insurance charges.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highlight>
                <a:srgbClr val="D2986F"/>
              </a:highligh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53E12-EDBB-4E8C-A2A2-FA6A9B53E46A}"/>
              </a:ext>
            </a:extLst>
          </p:cNvPr>
          <p:cNvSpPr txBox="1"/>
          <p:nvPr/>
        </p:nvSpPr>
        <p:spPr>
          <a:xfrm>
            <a:off x="4734614" y="648859"/>
            <a:ext cx="231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808000"/>
                </a:highlight>
              </a:rPr>
              <a:t>Region Vs Children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75F5E-6CF3-4383-81C9-8F45CA908308}"/>
              </a:ext>
            </a:extLst>
          </p:cNvPr>
          <p:cNvSpPr txBox="1"/>
          <p:nvPr/>
        </p:nvSpPr>
        <p:spPr>
          <a:xfrm>
            <a:off x="7693766" y="680981"/>
            <a:ext cx="4101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808000"/>
                </a:highlight>
              </a:rPr>
              <a:t>Region Vs Charges Vs Dependents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33B0AB-FC17-4214-AB59-2CFFAB8348FC}"/>
              </a:ext>
            </a:extLst>
          </p:cNvPr>
          <p:cNvSpPr txBox="1"/>
          <p:nvPr/>
        </p:nvSpPr>
        <p:spPr>
          <a:xfrm>
            <a:off x="1278080" y="682794"/>
            <a:ext cx="231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808000"/>
                </a:highlight>
              </a:rPr>
              <a:t>Region Vs Smokers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95C3E-6A45-402F-BFCF-81F989212791}"/>
              </a:ext>
            </a:extLst>
          </p:cNvPr>
          <p:cNvSpPr txBox="1"/>
          <p:nvPr/>
        </p:nvSpPr>
        <p:spPr>
          <a:xfrm>
            <a:off x="453234" y="343407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808000"/>
                </a:highlight>
              </a:rPr>
              <a:t>Region Vs Smokers Vs Charges</a:t>
            </a:r>
          </a:p>
        </p:txBody>
      </p:sp>
    </p:spTree>
    <p:extLst>
      <p:ext uri="{BB962C8B-B14F-4D97-AF65-F5344CB8AC3E}">
        <p14:creationId xmlns:p14="http://schemas.microsoft.com/office/powerpoint/2010/main" val="23238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B0DDF5-AFFC-4DCA-9F64-A810E6E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90FE5-F37D-411B-8688-FC1D6374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1177151"/>
            <a:ext cx="10822459" cy="575321"/>
          </a:xfrm>
        </p:spPr>
        <p:txBody>
          <a:bodyPr/>
          <a:lstStyle/>
          <a:p>
            <a:r>
              <a:rPr lang="en-US" dirty="0">
                <a:solidFill>
                  <a:srgbClr val="D8BEB2"/>
                </a:solidFill>
              </a:rPr>
              <a:t>REGRESSION EQUATION:</a:t>
            </a:r>
            <a:endParaRPr lang="en-IN" dirty="0">
              <a:solidFill>
                <a:srgbClr val="D8BEB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124C-113A-474F-9834-8C412CFBF6B1}"/>
              </a:ext>
            </a:extLst>
          </p:cNvPr>
          <p:cNvSpPr txBox="1"/>
          <p:nvPr/>
        </p:nvSpPr>
        <p:spPr>
          <a:xfrm>
            <a:off x="531342" y="2045317"/>
            <a:ext cx="1088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doing Multiple Linear Regression analysis for the sample data, a regression equation is derived with a confidence level of 95%.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69D539-1C19-4E01-824D-17617FF15BB6}"/>
              </a:ext>
            </a:extLst>
          </p:cNvPr>
          <p:cNvSpPr txBox="1"/>
          <p:nvPr/>
        </p:nvSpPr>
        <p:spPr>
          <a:xfrm>
            <a:off x="531341" y="3398108"/>
            <a:ext cx="11207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Charges/Claims = 257.85 *Age + 321.85 * BMI + 473.5 * Children + 23811.4 * Smoker - 12102.8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C7E3-70BE-400F-BB66-5ADFE812B537}"/>
              </a:ext>
            </a:extLst>
          </p:cNvPr>
          <p:cNvSpPr txBox="1"/>
          <p:nvPr/>
        </p:nvSpPr>
        <p:spPr>
          <a:xfrm>
            <a:off x="531341" y="4151871"/>
            <a:ext cx="10885273" cy="2497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</a:rPr>
              <a:t>R squared value = 74.9</a:t>
            </a:r>
          </a:p>
          <a:p>
            <a:endParaRPr lang="en-US" sz="2000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Note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performance of this model is a success as the above mentioned variables are significant in predicting the insurance claims/charges.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Approximately 75% of changes in charges can be predicted with this model.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1CC8A4-F7E1-432B-84AC-9B195B9D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1"/>
            <a:ext cx="8584239" cy="723859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CAUSES FOR HIGHER CLAIMS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BD881-B417-49C1-B69F-F9D8EC84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4ACE1-E431-49C3-A89B-AFD12EC43021}"/>
              </a:ext>
            </a:extLst>
          </p:cNvPr>
          <p:cNvSpPr txBox="1"/>
          <p:nvPr/>
        </p:nvSpPr>
        <p:spPr>
          <a:xfrm>
            <a:off x="659877" y="1291473"/>
            <a:ext cx="105674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These are the observations from the analysis,</a:t>
            </a:r>
          </a:p>
          <a:p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customers who are obese might have higher chances of health conditions and therefore the claims are also higher for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Same applies to smokers who are also claiming their insurance in abundant.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customers with no dependents are more likely claiming their insurance charges as they have no children to inherit.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customers who are above 55 years of age are claiming their insurance charges in higher value 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292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569</Words>
  <Application>Microsoft Office PowerPoint</Application>
  <PresentationFormat>Widescreen</PresentationFormat>
  <Paragraphs>141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CAUSE AND EFFECT                 ANALYSIS REPORT</vt:lpstr>
      <vt:lpstr>Data dictionary- sample data</vt:lpstr>
      <vt:lpstr>PowerPoint Presentation</vt:lpstr>
      <vt:lpstr>PowerPoint Presentation</vt:lpstr>
      <vt:lpstr>PowerPoint Presentation</vt:lpstr>
      <vt:lpstr>PowerPoint Presentation</vt:lpstr>
      <vt:lpstr>rEgion plots</vt:lpstr>
      <vt:lpstr>REGRESSION EQUATION: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CAUSE AND EFFECT                 ANALYSIS REPORT</dc:title>
  <dc:creator>Kathiravan P</dc:creator>
  <cp:lastModifiedBy>Kathiravan P</cp:lastModifiedBy>
  <cp:revision>21</cp:revision>
  <dcterms:created xsi:type="dcterms:W3CDTF">2024-01-16T09:30:40Z</dcterms:created>
  <dcterms:modified xsi:type="dcterms:W3CDTF">2024-01-17T05:58:01Z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