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C4C2-D733-CD2D-276F-134F2254ACDD}"/>
              </a:ext>
            </a:extLst>
          </p:cNvPr>
          <p:cNvSpPr>
            <a:spLocks noGrp="1"/>
          </p:cNvSpPr>
          <p:nvPr>
            <p:ph type="ctrTitle"/>
          </p:nvPr>
        </p:nvSpPr>
        <p:spPr/>
        <p:txBody>
          <a:bodyPr>
            <a:normAutofit fontScale="90000"/>
          </a:bodyPr>
          <a:lstStyle/>
          <a:p>
            <a:r>
              <a:rPr lang="en-IN" u="sng" dirty="0"/>
              <a:t>Phase -2</a:t>
            </a:r>
            <a:br>
              <a:rPr lang="en-IN" u="sng" dirty="0"/>
            </a:br>
            <a:r>
              <a:rPr lang="en-IN" u="sng" dirty="0"/>
              <a:t>Smart Public Toilets Making Public toilet smart and hygienic</a:t>
            </a:r>
            <a:endParaRPr lang="en-US" u="sng" dirty="0"/>
          </a:p>
        </p:txBody>
      </p:sp>
      <p:sp>
        <p:nvSpPr>
          <p:cNvPr id="4" name="TextBox 3">
            <a:extLst>
              <a:ext uri="{FF2B5EF4-FFF2-40B4-BE49-F238E27FC236}">
                <a16:creationId xmlns:a16="http://schemas.microsoft.com/office/drawing/2014/main" id="{B11813C4-FB79-ACE7-2A8A-15EDC291871F}"/>
              </a:ext>
            </a:extLst>
          </p:cNvPr>
          <p:cNvSpPr txBox="1"/>
          <p:nvPr/>
        </p:nvSpPr>
        <p:spPr>
          <a:xfrm flipH="1">
            <a:off x="4030161" y="2602052"/>
            <a:ext cx="1152662" cy="1428109"/>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D5C6CE35-0042-B1DE-A9F9-4BA9C1D4DE60}"/>
              </a:ext>
            </a:extLst>
          </p:cNvPr>
          <p:cNvSpPr txBox="1"/>
          <p:nvPr/>
        </p:nvSpPr>
        <p:spPr>
          <a:xfrm flipH="1">
            <a:off x="6648469" y="4510126"/>
            <a:ext cx="3901178" cy="369332"/>
          </a:xfrm>
          <a:prstGeom prst="rect">
            <a:avLst/>
          </a:prstGeom>
          <a:noFill/>
        </p:spPr>
        <p:txBody>
          <a:bodyPr wrap="square" rtlCol="0">
            <a:spAutoFit/>
          </a:bodyPr>
          <a:lstStyle/>
          <a:p>
            <a:pPr algn="l"/>
            <a:r>
              <a:rPr lang="en-IN"/>
              <a:t>S. Kathiresan</a:t>
            </a:r>
            <a:endParaRPr lang="en-US"/>
          </a:p>
        </p:txBody>
      </p:sp>
    </p:spTree>
    <p:extLst>
      <p:ext uri="{BB962C8B-B14F-4D97-AF65-F5344CB8AC3E}">
        <p14:creationId xmlns:p14="http://schemas.microsoft.com/office/powerpoint/2010/main" val="764728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F0CE-4772-084B-E61A-8E0B07E27EEE}"/>
              </a:ext>
            </a:extLst>
          </p:cNvPr>
          <p:cNvSpPr>
            <a:spLocks noGrp="1"/>
          </p:cNvSpPr>
          <p:nvPr>
            <p:ph type="title"/>
          </p:nvPr>
        </p:nvSpPr>
        <p:spPr>
          <a:xfrm>
            <a:off x="913774" y="618517"/>
            <a:ext cx="10364451" cy="1596177"/>
          </a:xfrm>
        </p:spPr>
        <p:txBody>
          <a:bodyPr/>
          <a:lstStyle/>
          <a:p>
            <a:r>
              <a:rPr lang="en-IN" dirty="0"/>
              <a:t>MQ135 Response Graph</a:t>
            </a:r>
            <a:endParaRPr lang="en-US" dirty="0"/>
          </a:p>
        </p:txBody>
      </p:sp>
      <p:pic>
        <p:nvPicPr>
          <p:cNvPr id="4" name="Picture 4">
            <a:extLst>
              <a:ext uri="{FF2B5EF4-FFF2-40B4-BE49-F238E27FC236}">
                <a16:creationId xmlns:a16="http://schemas.microsoft.com/office/drawing/2014/main" id="{24D50B9F-DC3D-D294-78AA-ED1DA939035F}"/>
              </a:ext>
            </a:extLst>
          </p:cNvPr>
          <p:cNvPicPr>
            <a:picLocks noGrp="1" noChangeAspect="1"/>
          </p:cNvPicPr>
          <p:nvPr>
            <p:ph sz="quarter" idx="13"/>
          </p:nvPr>
        </p:nvPicPr>
        <p:blipFill>
          <a:blip r:embed="rId2"/>
          <a:stretch>
            <a:fillRect/>
          </a:stretch>
        </p:blipFill>
        <p:spPr>
          <a:xfrm>
            <a:off x="3257550" y="2474119"/>
            <a:ext cx="5676900" cy="3209925"/>
          </a:xfrm>
        </p:spPr>
      </p:pic>
    </p:spTree>
    <p:extLst>
      <p:ext uri="{BB962C8B-B14F-4D97-AF65-F5344CB8AC3E}">
        <p14:creationId xmlns:p14="http://schemas.microsoft.com/office/powerpoint/2010/main" val="353514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4083-85E4-5999-16B7-188AC41EFCCD}"/>
              </a:ext>
            </a:extLst>
          </p:cNvPr>
          <p:cNvSpPr>
            <a:spLocks noGrp="1"/>
          </p:cNvSpPr>
          <p:nvPr>
            <p:ph type="title"/>
          </p:nvPr>
        </p:nvSpPr>
        <p:spPr/>
        <p:txBody>
          <a:bodyPr/>
          <a:lstStyle/>
          <a:p>
            <a:r>
              <a:rPr lang="en-IN" dirty="0"/>
              <a:t>Water Level Sensor</a:t>
            </a:r>
            <a:endParaRPr lang="en-US" dirty="0"/>
          </a:p>
        </p:txBody>
      </p:sp>
      <p:sp>
        <p:nvSpPr>
          <p:cNvPr id="3" name="Content Placeholder 2">
            <a:extLst>
              <a:ext uri="{FF2B5EF4-FFF2-40B4-BE49-F238E27FC236}">
                <a16:creationId xmlns:a16="http://schemas.microsoft.com/office/drawing/2014/main" id="{723DA9E2-C387-AD54-6709-7AA472B63248}"/>
              </a:ext>
            </a:extLst>
          </p:cNvPr>
          <p:cNvSpPr>
            <a:spLocks noGrp="1"/>
          </p:cNvSpPr>
          <p:nvPr>
            <p:ph sz="quarter" idx="13"/>
          </p:nvPr>
        </p:nvSpPr>
        <p:spPr>
          <a:xfrm>
            <a:off x="913774" y="2041508"/>
            <a:ext cx="10076140" cy="3141722"/>
          </a:xfrm>
        </p:spPr>
        <p:txBody>
          <a:bodyPr/>
          <a:lstStyle/>
          <a:p>
            <a:r>
              <a:rPr lang="en-IN" dirty="0"/>
              <a:t>The water level sensor node is a </a:t>
            </a:r>
            <a:r>
              <a:rPr lang="en-IN" dirty="0" err="1"/>
              <a:t>wi-fi</a:t>
            </a:r>
            <a:r>
              <a:rPr lang="en-IN" dirty="0"/>
              <a:t>-based device that is used to detect four levels i.e. 25%, 50%, 75%, and 100% (full) in the tank.
There are many water level sensors are present in the market. But, we need to use cost-effective water level sensor, so we have selected Conductivity based water level sensor which is as follows:</a:t>
            </a:r>
            <a:endParaRPr lang="en-US" dirty="0"/>
          </a:p>
        </p:txBody>
      </p:sp>
    </p:spTree>
    <p:extLst>
      <p:ext uri="{BB962C8B-B14F-4D97-AF65-F5344CB8AC3E}">
        <p14:creationId xmlns:p14="http://schemas.microsoft.com/office/powerpoint/2010/main" val="342604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8BCF-459B-B2C6-2C32-0A8F6C6DAE0B}"/>
              </a:ext>
            </a:extLst>
          </p:cNvPr>
          <p:cNvSpPr>
            <a:spLocks noGrp="1"/>
          </p:cNvSpPr>
          <p:nvPr>
            <p:ph type="title"/>
          </p:nvPr>
        </p:nvSpPr>
        <p:spPr/>
        <p:txBody>
          <a:bodyPr/>
          <a:lstStyle/>
          <a:p>
            <a:r>
              <a:rPr lang="en-IN" dirty="0"/>
              <a:t>Water Level Sensor</a:t>
            </a:r>
            <a:endParaRPr lang="en-US" dirty="0"/>
          </a:p>
        </p:txBody>
      </p:sp>
      <p:pic>
        <p:nvPicPr>
          <p:cNvPr id="4" name="Picture 4">
            <a:extLst>
              <a:ext uri="{FF2B5EF4-FFF2-40B4-BE49-F238E27FC236}">
                <a16:creationId xmlns:a16="http://schemas.microsoft.com/office/drawing/2014/main" id="{2A014826-36FF-D635-3603-57C3C3F3F208}"/>
              </a:ext>
            </a:extLst>
          </p:cNvPr>
          <p:cNvPicPr>
            <a:picLocks noGrp="1" noChangeAspect="1"/>
          </p:cNvPicPr>
          <p:nvPr>
            <p:ph sz="quarter" idx="13"/>
          </p:nvPr>
        </p:nvPicPr>
        <p:blipFill>
          <a:blip r:embed="rId2"/>
          <a:stretch>
            <a:fillRect/>
          </a:stretch>
        </p:blipFill>
        <p:spPr>
          <a:xfrm>
            <a:off x="3404889" y="2366963"/>
            <a:ext cx="5382221" cy="3424237"/>
          </a:xfrm>
        </p:spPr>
      </p:pic>
    </p:spTree>
    <p:extLst>
      <p:ext uri="{BB962C8B-B14F-4D97-AF65-F5344CB8AC3E}">
        <p14:creationId xmlns:p14="http://schemas.microsoft.com/office/powerpoint/2010/main" val="49405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42E2-5BA3-E209-87F4-78949A363281}"/>
              </a:ext>
            </a:extLst>
          </p:cNvPr>
          <p:cNvSpPr>
            <a:spLocks noGrp="1"/>
          </p:cNvSpPr>
          <p:nvPr>
            <p:ph type="title"/>
          </p:nvPr>
        </p:nvSpPr>
        <p:spPr>
          <a:xfrm>
            <a:off x="913775" y="2628289"/>
            <a:ext cx="9966117" cy="2151529"/>
          </a:xfrm>
        </p:spPr>
        <p:txBody>
          <a:bodyPr/>
          <a:lstStyle/>
          <a:p>
            <a:r>
              <a:rPr lang="en-IN" dirty="0"/>
              <a:t>Thank you..... ❤</a:t>
            </a:r>
            <a:endParaRPr lang="en-US" dirty="0"/>
          </a:p>
        </p:txBody>
      </p:sp>
    </p:spTree>
    <p:extLst>
      <p:ext uri="{BB962C8B-B14F-4D97-AF65-F5344CB8AC3E}">
        <p14:creationId xmlns:p14="http://schemas.microsoft.com/office/powerpoint/2010/main" val="190607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2E218-206C-16D4-2C81-E872FDE89A87}"/>
              </a:ext>
            </a:extLst>
          </p:cNvPr>
          <p:cNvSpPr>
            <a:spLocks noGrp="1"/>
          </p:cNvSpPr>
          <p:nvPr>
            <p:ph sz="quarter" idx="13"/>
          </p:nvPr>
        </p:nvSpPr>
        <p:spPr/>
        <p:txBody>
          <a:bodyPr>
            <a:normAutofit/>
          </a:bodyPr>
          <a:lstStyle/>
          <a:p>
            <a:r>
              <a:rPr lang="en-IN" sz="2800" b="1" dirty="0"/>
              <a:t>Introduction:</a:t>
            </a:r>
          </a:p>
          <a:p>
            <a:r>
              <a:rPr lang="en-IN" sz="1600" b="0" i="0" dirty="0">
                <a:solidFill>
                  <a:srgbClr val="333333"/>
                </a:solidFill>
                <a:effectLst/>
                <a:latin typeface="Roboto" panose="02000000000000000000" pitchFamily="2" charset="0"/>
              </a:rPr>
              <a:t>There are over 100 Million Urban Poor living in Indian cities, who rely on public toilets. However, a large number of these toilets are today in a bad state, unusable. Smart Public Toilet is an </a:t>
            </a:r>
            <a:r>
              <a:rPr lang="en-IN" sz="1600" b="0" i="0" dirty="0" err="1">
                <a:solidFill>
                  <a:srgbClr val="333333"/>
                </a:solidFill>
                <a:effectLst/>
                <a:latin typeface="Roboto" panose="02000000000000000000" pitchFamily="2" charset="0"/>
              </a:rPr>
              <a:t>IoT</a:t>
            </a:r>
            <a:r>
              <a:rPr lang="en-IN" sz="1600" b="0" i="0" dirty="0">
                <a:solidFill>
                  <a:srgbClr val="333333"/>
                </a:solidFill>
                <a:effectLst/>
                <a:latin typeface="Roboto" panose="02000000000000000000" pitchFamily="2" charset="0"/>
              </a:rPr>
              <a:t> and AI-enabled governance platform that enables Urban Local Bodies and schools to improve toilet cleaning and standardization of toilet hygiene.</a:t>
            </a:r>
            <a:endParaRPr lang="en-US" sz="1800" b="1" dirty="0"/>
          </a:p>
        </p:txBody>
      </p:sp>
    </p:spTree>
    <p:extLst>
      <p:ext uri="{BB962C8B-B14F-4D97-AF65-F5344CB8AC3E}">
        <p14:creationId xmlns:p14="http://schemas.microsoft.com/office/powerpoint/2010/main" val="386162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B20F-93EF-CACF-B3C3-00D1563ED363}"/>
              </a:ext>
            </a:extLst>
          </p:cNvPr>
          <p:cNvSpPr>
            <a:spLocks noGrp="1"/>
          </p:cNvSpPr>
          <p:nvPr>
            <p:ph type="title"/>
          </p:nvPr>
        </p:nvSpPr>
        <p:spPr/>
        <p:txBody>
          <a:bodyPr/>
          <a:lstStyle/>
          <a:p>
            <a:r>
              <a:rPr lang="en-IN" dirty="0"/>
              <a:t>Components Used</a:t>
            </a:r>
            <a:endParaRPr lang="en-US" dirty="0"/>
          </a:p>
        </p:txBody>
      </p:sp>
      <p:sp>
        <p:nvSpPr>
          <p:cNvPr id="5" name="Content Placeholder 4">
            <a:extLst>
              <a:ext uri="{FF2B5EF4-FFF2-40B4-BE49-F238E27FC236}">
                <a16:creationId xmlns:a16="http://schemas.microsoft.com/office/drawing/2014/main" id="{31A76BF5-3532-1EE3-8BA3-14DB4238273E}"/>
              </a:ext>
            </a:extLst>
          </p:cNvPr>
          <p:cNvSpPr>
            <a:spLocks noGrp="1"/>
          </p:cNvSpPr>
          <p:nvPr>
            <p:ph sz="quarter" idx="13"/>
          </p:nvPr>
        </p:nvSpPr>
        <p:spPr>
          <a:xfrm>
            <a:off x="913774" y="2214694"/>
            <a:ext cx="10711820" cy="4643306"/>
          </a:xfrm>
        </p:spPr>
        <p:txBody>
          <a:bodyPr>
            <a:normAutofit fontScale="47500" lnSpcReduction="20000"/>
          </a:bodyPr>
          <a:lstStyle/>
          <a:p>
            <a:r>
              <a:rPr lang="en-IN" dirty="0"/>
              <a:t>1.APA102 RGB </a:t>
            </a:r>
            <a:r>
              <a:rPr lang="en-IN" dirty="0" err="1"/>
              <a:t>Color</a:t>
            </a:r>
            <a:r>
              <a:rPr lang="en-IN" dirty="0"/>
              <a:t> Control  LED
2.PIR Sensor
3.MQ135 Gas Sensor
4.ESP12F
5.ESP12E	X 6	
6.LDR –Photocell </a:t>
            </a:r>
            <a:r>
              <a:rPr lang="en-IN" dirty="0" err="1"/>
              <a:t>Photoresistor</a:t>
            </a:r>
            <a:r>
              <a:rPr lang="en-IN" dirty="0"/>
              <a:t>
7.5V SMPS
8.12V SMPS
9.Enclosures
10.Tactile Switches
11.TGS2602
12.GAS Sensor
13.GX connector
14.Water level Sensor
15.5 Watt High Power LED
16.etal enclosure </a:t>
            </a:r>
            <a:r>
              <a:rPr lang="en-IN" dirty="0" err="1"/>
              <a:t>mold</a:t>
            </a:r>
            <a:endParaRPr lang="en-US" dirty="0"/>
          </a:p>
        </p:txBody>
      </p:sp>
    </p:spTree>
    <p:extLst>
      <p:ext uri="{BB962C8B-B14F-4D97-AF65-F5344CB8AC3E}">
        <p14:creationId xmlns:p14="http://schemas.microsoft.com/office/powerpoint/2010/main" val="92658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CE4B-09A8-065B-51CD-8C75E19E3AAC}"/>
              </a:ext>
            </a:extLst>
          </p:cNvPr>
          <p:cNvSpPr>
            <a:spLocks noGrp="1"/>
          </p:cNvSpPr>
          <p:nvPr>
            <p:ph type="title"/>
          </p:nvPr>
        </p:nvSpPr>
        <p:spPr/>
        <p:txBody>
          <a:bodyPr/>
          <a:lstStyle/>
          <a:p>
            <a:r>
              <a:rPr lang="en-IN" b="1" u="sng" dirty="0"/>
              <a:t>Description</a:t>
            </a:r>
            <a:endParaRPr lang="en-US" b="1" u="sng" dirty="0"/>
          </a:p>
        </p:txBody>
      </p:sp>
      <p:sp>
        <p:nvSpPr>
          <p:cNvPr id="5" name="Content Placeholder 4">
            <a:extLst>
              <a:ext uri="{FF2B5EF4-FFF2-40B4-BE49-F238E27FC236}">
                <a16:creationId xmlns:a16="http://schemas.microsoft.com/office/drawing/2014/main" id="{46B5A032-1334-715A-201A-039C367DA23B}"/>
              </a:ext>
            </a:extLst>
          </p:cNvPr>
          <p:cNvSpPr>
            <a:spLocks noGrp="1"/>
          </p:cNvSpPr>
          <p:nvPr>
            <p:ph sz="quarter" idx="13"/>
          </p:nvPr>
        </p:nvSpPr>
        <p:spPr/>
        <p:txBody>
          <a:bodyPr/>
          <a:lstStyle/>
          <a:p>
            <a:pPr marL="457200" indent="-457200">
              <a:buFont typeface="+mj-lt"/>
              <a:buAutoNum type="arabicPeriod"/>
            </a:pPr>
            <a:r>
              <a:rPr lang="en-IN" dirty="0"/>
              <a:t>The Goal of the system is to monitor and evaluates Toilet Condition In Real-Time, enabling city governments to improve the toilet cleaning &amp; upkeep through:
Monitoring capabilities
Actionable intelligence
Engagement &amp; </a:t>
            </a:r>
            <a:r>
              <a:rPr lang="en-IN" dirty="0" err="1"/>
              <a:t>behavior</a:t>
            </a:r>
            <a:r>
              <a:rPr lang="en-IN" dirty="0"/>
              <a:t> change
Standardization of toilet hygiene</a:t>
            </a:r>
            <a:endParaRPr lang="en-US" dirty="0"/>
          </a:p>
        </p:txBody>
      </p:sp>
    </p:spTree>
    <p:extLst>
      <p:ext uri="{BB962C8B-B14F-4D97-AF65-F5344CB8AC3E}">
        <p14:creationId xmlns:p14="http://schemas.microsoft.com/office/powerpoint/2010/main" val="357649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EEBF4-5318-7A95-4A64-87377F563FEB}"/>
              </a:ext>
            </a:extLst>
          </p:cNvPr>
          <p:cNvSpPr>
            <a:spLocks noGrp="1"/>
          </p:cNvSpPr>
          <p:nvPr>
            <p:ph sz="quarter" idx="13"/>
          </p:nvPr>
        </p:nvSpPr>
        <p:spPr>
          <a:xfrm>
            <a:off x="913774" y="1026866"/>
            <a:ext cx="10479552" cy="4764333"/>
          </a:xfrm>
        </p:spPr>
        <p:txBody>
          <a:bodyPr>
            <a:normAutofit fontScale="92500" lnSpcReduction="20000"/>
          </a:bodyPr>
          <a:lstStyle/>
          <a:p>
            <a:r>
              <a:rPr lang="en-IN" dirty="0"/>
              <a:t>To achieve this goal, We have to monitor 
Number of Male/ Female using toilets
Water Usage and Level monitoring
The smell in the toilet.
Light/ Darkness in the Toilet
User Feedback from the Toilet.
Based on all those values, we also needed to show the toilet rating on a 5-star Display.
The challenge also was to develop this system with the lowest possible cost, easily available parts and easy to manufacture.</a:t>
            </a:r>
            <a:endParaRPr lang="en-US" dirty="0"/>
          </a:p>
        </p:txBody>
      </p:sp>
    </p:spTree>
    <p:extLst>
      <p:ext uri="{BB962C8B-B14F-4D97-AF65-F5344CB8AC3E}">
        <p14:creationId xmlns:p14="http://schemas.microsoft.com/office/powerpoint/2010/main" val="396153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91BC-F280-96A7-5E7C-2C1625529BE4}"/>
              </a:ext>
            </a:extLst>
          </p:cNvPr>
          <p:cNvSpPr>
            <a:spLocks noGrp="1"/>
          </p:cNvSpPr>
          <p:nvPr>
            <p:ph type="title"/>
          </p:nvPr>
        </p:nvSpPr>
        <p:spPr/>
        <p:txBody>
          <a:bodyPr/>
          <a:lstStyle/>
          <a:p>
            <a:r>
              <a:rPr lang="en-IN" dirty="0"/>
              <a:t>User Counter</a:t>
            </a:r>
            <a:endParaRPr lang="en-US" dirty="0"/>
          </a:p>
        </p:txBody>
      </p:sp>
      <p:sp>
        <p:nvSpPr>
          <p:cNvPr id="5" name="Content Placeholder 4">
            <a:extLst>
              <a:ext uri="{FF2B5EF4-FFF2-40B4-BE49-F238E27FC236}">
                <a16:creationId xmlns:a16="http://schemas.microsoft.com/office/drawing/2014/main" id="{B332801F-5ABD-5519-80D6-7F082DB4FCD4}"/>
              </a:ext>
            </a:extLst>
          </p:cNvPr>
          <p:cNvSpPr>
            <a:spLocks noGrp="1"/>
          </p:cNvSpPr>
          <p:nvPr>
            <p:ph sz="quarter" idx="13"/>
          </p:nvPr>
        </p:nvSpPr>
        <p:spPr/>
        <p:txBody>
          <a:bodyPr>
            <a:normAutofit/>
          </a:bodyPr>
          <a:lstStyle/>
          <a:p>
            <a:r>
              <a:rPr lang="en-IN" dirty="0"/>
              <a:t>The requirement is that sensor that can be mount on the head (top) of the door/ gate to count the user, with reasonable accuracy. Also, it should be rigid enough to protect from vandalism.
There are multiple ways to do user counting, considering the public toilet and environment, we decided to use a PIR sensor, with some customization
When a person passes beneath the PIR sensor which will be mounted on the head (top) of the Toilet, it detects the motion of the person. This gives a High pulse at the output. </a:t>
            </a:r>
            <a:endParaRPr lang="en-US" dirty="0"/>
          </a:p>
        </p:txBody>
      </p:sp>
    </p:spTree>
    <p:extLst>
      <p:ext uri="{BB962C8B-B14F-4D97-AF65-F5344CB8AC3E}">
        <p14:creationId xmlns:p14="http://schemas.microsoft.com/office/powerpoint/2010/main" val="14918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0752F-D00F-AA3F-E9D0-11C4638709F6}"/>
              </a:ext>
            </a:extLst>
          </p:cNvPr>
          <p:cNvSpPr>
            <a:spLocks noGrp="1"/>
          </p:cNvSpPr>
          <p:nvPr>
            <p:ph sz="quarter" idx="13"/>
          </p:nvPr>
        </p:nvSpPr>
        <p:spPr>
          <a:xfrm>
            <a:off x="913774" y="867947"/>
            <a:ext cx="10479552" cy="5415497"/>
          </a:xfrm>
        </p:spPr>
        <p:txBody>
          <a:bodyPr/>
          <a:lstStyle/>
          <a:p>
            <a:r>
              <a:rPr lang="en-IN" dirty="0"/>
              <a:t>This pulse will remain High for a specific timeout and then become low for a certain time and become ready again to detect another motion.</a:t>
            </a:r>
          </a:p>
          <a:p>
            <a:r>
              <a:rPr lang="en-IN" b="0" i="0" dirty="0">
                <a:solidFill>
                  <a:srgbClr val="333333"/>
                </a:solidFill>
                <a:effectLst/>
                <a:latin typeface="Roboto" panose="02000000000000000000" pitchFamily="2" charset="0"/>
              </a:rPr>
              <a:t>It can detect motion within 18 feet. </a:t>
            </a:r>
          </a:p>
          <a:p>
            <a:endParaRPr lang="en-US" dirty="0"/>
          </a:p>
        </p:txBody>
      </p:sp>
      <p:pic>
        <p:nvPicPr>
          <p:cNvPr id="4" name="Picture 4">
            <a:extLst>
              <a:ext uri="{FF2B5EF4-FFF2-40B4-BE49-F238E27FC236}">
                <a16:creationId xmlns:a16="http://schemas.microsoft.com/office/drawing/2014/main" id="{1812FA3E-1CAB-C1AF-516B-7B4C64B4D3A6}"/>
              </a:ext>
            </a:extLst>
          </p:cNvPr>
          <p:cNvPicPr>
            <a:picLocks noChangeAspect="1"/>
          </p:cNvPicPr>
          <p:nvPr/>
        </p:nvPicPr>
        <p:blipFill>
          <a:blip r:embed="rId2"/>
          <a:stretch>
            <a:fillRect/>
          </a:stretch>
        </p:blipFill>
        <p:spPr>
          <a:xfrm>
            <a:off x="4381499" y="2243136"/>
            <a:ext cx="3637837" cy="3871363"/>
          </a:xfrm>
          <a:prstGeom prst="rect">
            <a:avLst/>
          </a:prstGeom>
        </p:spPr>
      </p:pic>
    </p:spTree>
    <p:extLst>
      <p:ext uri="{BB962C8B-B14F-4D97-AF65-F5344CB8AC3E}">
        <p14:creationId xmlns:p14="http://schemas.microsoft.com/office/powerpoint/2010/main" val="367649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8D72-81DA-F6EB-5333-3E1C3D4A49DA}"/>
              </a:ext>
            </a:extLst>
          </p:cNvPr>
          <p:cNvSpPr>
            <a:spLocks noGrp="1"/>
          </p:cNvSpPr>
          <p:nvPr>
            <p:ph type="title"/>
          </p:nvPr>
        </p:nvSpPr>
        <p:spPr/>
        <p:txBody>
          <a:bodyPr/>
          <a:lstStyle/>
          <a:p>
            <a:r>
              <a:rPr lang="en-IN" dirty="0"/>
              <a:t>Smell Sensor</a:t>
            </a:r>
            <a:endParaRPr lang="en-US" dirty="0"/>
          </a:p>
        </p:txBody>
      </p:sp>
      <p:sp>
        <p:nvSpPr>
          <p:cNvPr id="3" name="Content Placeholder 2">
            <a:extLst>
              <a:ext uri="{FF2B5EF4-FFF2-40B4-BE49-F238E27FC236}">
                <a16:creationId xmlns:a16="http://schemas.microsoft.com/office/drawing/2014/main" id="{424AEF50-F729-FB32-104D-CF7B511CC489}"/>
              </a:ext>
            </a:extLst>
          </p:cNvPr>
          <p:cNvSpPr>
            <a:spLocks noGrp="1"/>
          </p:cNvSpPr>
          <p:nvPr>
            <p:ph sz="quarter" idx="13"/>
          </p:nvPr>
        </p:nvSpPr>
        <p:spPr>
          <a:xfrm>
            <a:off x="913774" y="1907038"/>
            <a:ext cx="9929446" cy="4510876"/>
          </a:xfrm>
        </p:spPr>
        <p:txBody>
          <a:bodyPr>
            <a:normAutofit/>
          </a:bodyPr>
          <a:lstStyle/>
          <a:p>
            <a:r>
              <a:rPr lang="en-IN" dirty="0"/>
              <a:t>Smell sensor Node is a </a:t>
            </a:r>
            <a:r>
              <a:rPr lang="en-IN" dirty="0" err="1"/>
              <a:t>wi-fi</a:t>
            </a:r>
            <a:r>
              <a:rPr lang="en-IN" dirty="0"/>
              <a:t>-based sensor that will detect the level of gases that causes the bad smell in the Toilet. 
Selection of Sensor
Need to detect gas H2S (Hydrogen Sulphide) which is produced from Human waste.
Need to detect NH3 (Ammonia) which is produced in Urine.
It should not consume more power.
It should get less affected by ambient environment factors like temperature, humidity, etc.
It should have a long life.</a:t>
            </a:r>
            <a:endParaRPr lang="en-US" dirty="0"/>
          </a:p>
        </p:txBody>
      </p:sp>
    </p:spTree>
    <p:extLst>
      <p:ext uri="{BB962C8B-B14F-4D97-AF65-F5344CB8AC3E}">
        <p14:creationId xmlns:p14="http://schemas.microsoft.com/office/powerpoint/2010/main" val="192170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02138-986C-5EC6-391E-88AF6AB213AD}"/>
              </a:ext>
            </a:extLst>
          </p:cNvPr>
          <p:cNvSpPr>
            <a:spLocks noGrp="1"/>
          </p:cNvSpPr>
          <p:nvPr>
            <p:ph sz="quarter" idx="13"/>
          </p:nvPr>
        </p:nvSpPr>
        <p:spPr>
          <a:xfrm>
            <a:off x="913773" y="464536"/>
            <a:ext cx="9856099" cy="6014501"/>
          </a:xfrm>
        </p:spPr>
        <p:txBody>
          <a:bodyPr/>
          <a:lstStyle/>
          <a:p>
            <a:r>
              <a:rPr lang="en-IN" dirty="0"/>
              <a:t>To </a:t>
            </a:r>
            <a:r>
              <a:rPr lang="en-IN" dirty="0" err="1"/>
              <a:t>fulfill</a:t>
            </a:r>
            <a:r>
              <a:rPr lang="en-IN" dirty="0"/>
              <a:t> all the above requirement, we found two sensors 
TGS2602
MQ135</a:t>
            </a:r>
          </a:p>
          <a:p>
            <a:r>
              <a:rPr lang="en-IN" b="1" u="sng" dirty="0"/>
              <a:t>TGS2602 On field test response:</a:t>
            </a:r>
          </a:p>
          <a:p>
            <a:endParaRPr lang="en-US" b="1" u="sng" dirty="0"/>
          </a:p>
        </p:txBody>
      </p:sp>
      <p:pic>
        <p:nvPicPr>
          <p:cNvPr id="4" name="Picture 4">
            <a:extLst>
              <a:ext uri="{FF2B5EF4-FFF2-40B4-BE49-F238E27FC236}">
                <a16:creationId xmlns:a16="http://schemas.microsoft.com/office/drawing/2014/main" id="{2148DF48-0032-83D9-726F-8F300663F552}"/>
              </a:ext>
            </a:extLst>
          </p:cNvPr>
          <p:cNvPicPr>
            <a:picLocks noChangeAspect="1"/>
          </p:cNvPicPr>
          <p:nvPr/>
        </p:nvPicPr>
        <p:blipFill>
          <a:blip r:embed="rId2"/>
          <a:stretch>
            <a:fillRect/>
          </a:stretch>
        </p:blipFill>
        <p:spPr>
          <a:xfrm>
            <a:off x="2674895" y="2940754"/>
            <a:ext cx="5619750" cy="2981325"/>
          </a:xfrm>
          <a:prstGeom prst="rect">
            <a:avLst/>
          </a:prstGeom>
        </p:spPr>
      </p:pic>
    </p:spTree>
    <p:extLst>
      <p:ext uri="{BB962C8B-B14F-4D97-AF65-F5344CB8AC3E}">
        <p14:creationId xmlns:p14="http://schemas.microsoft.com/office/powerpoint/2010/main" val="36684412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Phase -2 Smart Public Toilets Making Public toilet smart and hygienic</vt:lpstr>
      <vt:lpstr>PowerPoint Presentation</vt:lpstr>
      <vt:lpstr>Components Used</vt:lpstr>
      <vt:lpstr>Description</vt:lpstr>
      <vt:lpstr>PowerPoint Presentation</vt:lpstr>
      <vt:lpstr>User Counter</vt:lpstr>
      <vt:lpstr>PowerPoint Presentation</vt:lpstr>
      <vt:lpstr>Smell Sensor</vt:lpstr>
      <vt:lpstr>PowerPoint Presentation</vt:lpstr>
      <vt:lpstr>MQ135 Response Graph</vt:lpstr>
      <vt:lpstr>Water Level Sensor</vt:lpstr>
      <vt:lpstr>Water Level Sensor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Smart Public Toilets Making Public toilet smart and hygienic</dc:title>
  <dc:creator>Saravanan A</dc:creator>
  <cp:lastModifiedBy>skathiresansenthilkumar@gmail.com</cp:lastModifiedBy>
  <cp:revision>7</cp:revision>
  <dcterms:created xsi:type="dcterms:W3CDTF">2023-10-10T16:53:31Z</dcterms:created>
  <dcterms:modified xsi:type="dcterms:W3CDTF">2023-10-11T16:12:04Z</dcterms:modified>
</cp:coreProperties>
</file>