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78" r:id="rId1"/>
  </p:sldMasterIdLst>
  <p:notesMasterIdLst>
    <p:notesMasterId r:id="rId13"/>
  </p:notesMasterIdLst>
  <p:sldIdLst>
    <p:sldId id="256" r:id="rId2"/>
    <p:sldId id="257" r:id="rId3"/>
    <p:sldId id="258" r:id="rId4"/>
    <p:sldId id="259" r:id="rId5"/>
    <p:sldId id="260" r:id="rId6"/>
    <p:sldId id="261" r:id="rId7"/>
    <p:sldId id="262" r:id="rId8"/>
    <p:sldId id="264" r:id="rId9"/>
    <p:sldId id="269" r:id="rId10"/>
    <p:sldId id="263" r:id="rId11"/>
    <p:sldId id="265"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6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79" autoAdjust="0"/>
    <p:restoredTop sz="94660"/>
  </p:normalViewPr>
  <p:slideViewPr>
    <p:cSldViewPr>
      <p:cViewPr varScale="1">
        <p:scale>
          <a:sx n="78" d="100"/>
          <a:sy n="78" d="100"/>
        </p:scale>
        <p:origin x="849" y="45"/>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11-09-2025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38600" y="857250"/>
            <a:ext cx="4114800" cy="2314575"/>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905001"/>
            <a:ext cx="10058400" cy="2593975"/>
          </a:xfrm>
        </p:spPr>
        <p:txBody>
          <a:bodyPr anchor="b"/>
          <a:lstStyle>
            <a:lvl1pPr>
              <a:defRPr sz="6600">
                <a:ln>
                  <a:noFill/>
                </a:ln>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914400" y="4572000"/>
            <a:ext cx="861568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t>9/11/2025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336800" cy="58515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t>9/11/2025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t>9/11/2025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5" y="5486400"/>
            <a:ext cx="10212916" cy="1168400"/>
          </a:xfrm>
        </p:spPr>
        <p:txBody>
          <a:bodyPr anchor="t"/>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963085" y="3852863"/>
            <a:ext cx="8180916"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536192"/>
            <a:ext cx="48768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92800" y="1536192"/>
            <a:ext cx="48768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9/11/2025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48768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48768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92800" y="1535113"/>
            <a:ext cx="48768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92800" y="2174875"/>
            <a:ext cx="48768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t>9/11/2025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t>9/11/2025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9/11/2025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06401" y="5495544"/>
            <a:ext cx="10363200" cy="594360"/>
          </a:xfrm>
        </p:spPr>
        <p:txBody>
          <a:bodyPr anchor="b"/>
          <a:lstStyle>
            <a:lvl1pPr algn="ctr">
              <a:defRPr sz="2200" b="1"/>
            </a:lvl1pPr>
          </a:lstStyle>
          <a:p>
            <a:r>
              <a:rPr lang="en-US"/>
              <a:t>Click to edit Master title style</a:t>
            </a:r>
            <a:endParaRPr lang="en-US" dirty="0"/>
          </a:p>
        </p:txBody>
      </p:sp>
      <p:sp>
        <p:nvSpPr>
          <p:cNvPr id="4" name="Text Placeholder 3"/>
          <p:cNvSpPr>
            <a:spLocks noGrp="1"/>
          </p:cNvSpPr>
          <p:nvPr>
            <p:ph type="body" sz="half" idx="2"/>
          </p:nvPr>
        </p:nvSpPr>
        <p:spPr>
          <a:xfrm>
            <a:off x="406400" y="6096000"/>
            <a:ext cx="103632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US" spc="10" smtClean="0"/>
              <a:t>‹#›</a:t>
            </a:fld>
            <a:endParaRPr lang="en-US" spc="10" dirty="0"/>
          </a:p>
        </p:txBody>
      </p:sp>
      <p:sp>
        <p:nvSpPr>
          <p:cNvPr id="9" name="Content Placeholder 8"/>
          <p:cNvSpPr>
            <a:spLocks noGrp="1"/>
          </p:cNvSpPr>
          <p:nvPr>
            <p:ph sz="quarter" idx="13"/>
          </p:nvPr>
        </p:nvSpPr>
        <p:spPr>
          <a:xfrm>
            <a:off x="406400" y="381000"/>
            <a:ext cx="10363200" cy="49428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02336" y="5495278"/>
            <a:ext cx="10363200" cy="594626"/>
          </a:xfrm>
        </p:spPr>
        <p:txBody>
          <a:bodyPr anchor="b"/>
          <a:lstStyle>
            <a:lvl1pPr algn="ctr">
              <a:defRPr sz="2200" b="1">
                <a:ln>
                  <a:noFill/>
                </a:ln>
                <a:solidFill>
                  <a:schemeClr val="tx2"/>
                </a:solidFill>
              </a:defRPr>
            </a:lvl1pPr>
          </a:lstStyle>
          <a:p>
            <a:r>
              <a:rPr lang="en-US"/>
              <a:t>Click to edit Master title style</a:t>
            </a:r>
            <a:endParaRPr lang="en-US" dirty="0"/>
          </a:p>
        </p:txBody>
      </p:sp>
      <p:sp>
        <p:nvSpPr>
          <p:cNvPr id="3" name="Picture Placeholder 2"/>
          <p:cNvSpPr>
            <a:spLocks noGrp="1"/>
          </p:cNvSpPr>
          <p:nvPr>
            <p:ph type="pic" idx="1"/>
          </p:nvPr>
        </p:nvSpPr>
        <p:spPr>
          <a:xfrm>
            <a:off x="0" y="0"/>
            <a:ext cx="112776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402336" y="6096000"/>
            <a:ext cx="103632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1D8BD707-D9CF-40AE-B4C6-C98DA3205C09}" type="datetimeFigureOut">
              <a:rPr lang="en-US" smtClean="0"/>
              <a:t>9/11/2025</a:t>
            </a:fld>
            <a:endParaRPr lang="en-US"/>
          </a:p>
        </p:txBody>
      </p:sp>
      <p:sp>
        <p:nvSpPr>
          <p:cNvPr id="9" name="Slide Number Placeholder 8"/>
          <p:cNvSpPr>
            <a:spLocks noGrp="1"/>
          </p:cNvSpPr>
          <p:nvPr>
            <p:ph type="sldNum" sz="quarter" idx="11"/>
          </p:nvPr>
        </p:nvSpPr>
        <p:spPr/>
        <p:txBody>
          <a:bodyPr/>
          <a:lstStyle/>
          <a:p>
            <a:pPr marL="38100">
              <a:lnSpc>
                <a:spcPct val="100000"/>
              </a:lnSpc>
              <a:spcBef>
                <a:spcPts val="55"/>
              </a:spcBef>
            </a:pPr>
            <a:fld id="{81D60167-4931-47E6-BA6A-407CBD079E47}" type="slidenum">
              <a:rPr lang="en-US" spc="10" smtClean="0"/>
              <a:t>‹#›</a:t>
            </a:fld>
            <a:endParaRPr lang="en-US" spc="10" dirty="0"/>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160000" cy="114300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609600" y="1600200"/>
            <a:ext cx="10160000" cy="4800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11277600" y="0"/>
            <a:ext cx="9144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1277600" y="5486400"/>
            <a:ext cx="9144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11375717" y="5648960"/>
            <a:ext cx="73152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pPr marL="38100">
              <a:lnSpc>
                <a:spcPct val="100000"/>
              </a:lnSpc>
              <a:spcBef>
                <a:spcPts val="55"/>
              </a:spcBef>
            </a:pPr>
            <a:fld id="{81D60167-4931-47E6-BA6A-407CBD079E47}" type="slidenum">
              <a:rPr lang="en-US" spc="10" smtClean="0"/>
              <a:t>‹#›</a:t>
            </a:fld>
            <a:endParaRPr lang="en-US" spc="10" dirty="0"/>
          </a:p>
        </p:txBody>
      </p:sp>
      <p:sp>
        <p:nvSpPr>
          <p:cNvPr id="5" name="Footer Placeholder 4"/>
          <p:cNvSpPr>
            <a:spLocks noGrp="1"/>
          </p:cNvSpPr>
          <p:nvPr>
            <p:ph type="ftr" sz="quarter" idx="3"/>
          </p:nvPr>
        </p:nvSpPr>
        <p:spPr>
          <a:xfrm rot="16200000">
            <a:off x="10510428" y="3987800"/>
            <a:ext cx="2367281" cy="487680"/>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4" name="Date Placeholder 3"/>
          <p:cNvSpPr>
            <a:spLocks noGrp="1"/>
          </p:cNvSpPr>
          <p:nvPr>
            <p:ph type="dt" sz="half" idx="2"/>
          </p:nvPr>
        </p:nvSpPr>
        <p:spPr>
          <a:xfrm rot="16200000">
            <a:off x="10474869" y="1584960"/>
            <a:ext cx="2438399" cy="487680"/>
          </a:xfrm>
          <a:prstGeom prst="rect">
            <a:avLst/>
          </a:prstGeom>
        </p:spPr>
        <p:txBody>
          <a:bodyPr vert="horz" lIns="91440" tIns="45720" rIns="91440" bIns="45720" rtlCol="0" anchor="ctr"/>
          <a:lstStyle>
            <a:lvl1pPr algn="l">
              <a:defRPr sz="1200">
                <a:solidFill>
                  <a:schemeClr val="bg2"/>
                </a:solidFill>
              </a:defRPr>
            </a:lvl1pPr>
          </a:lstStyle>
          <a:p>
            <a:fld id="{1D8BD707-D9CF-40AE-B4C6-C98DA3205C09}" type="datetimeFigureOut">
              <a:rPr lang="en-US" smtClean="0"/>
              <a:t>9/11/2025</a:t>
            </a:fld>
            <a:endParaRPr lang="en-US"/>
          </a:p>
        </p:txBody>
      </p:sp>
    </p:spTree>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6.xml"/><Relationship Id="rId4" Type="http://schemas.openxmlformats.org/officeDocument/2006/relationships/image" Target="../media/image5.jp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jp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300"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357187"/>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457200" y="6033137"/>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0" y="147575"/>
            <a:ext cx="12192000" cy="1647887"/>
          </a:xfrm>
          <a:prstGeom prst="rect">
            <a:avLst/>
          </a:prstGeom>
        </p:spPr>
        <p:txBody>
          <a:bodyPr vert="horz" wrap="square" lIns="0" tIns="16510" rIns="0" bIns="0" rtlCol="0">
            <a:spAutoFit/>
          </a:bodyPr>
          <a:lstStyle/>
          <a:p>
            <a:pPr marL="3213735">
              <a:spcBef>
                <a:spcPts val="130"/>
              </a:spcBef>
            </a:pPr>
            <a:r>
              <a:rPr lang="en-US" sz="4000" b="1" i="0" dirty="0">
                <a:solidFill>
                  <a:srgbClr val="002060"/>
                </a:solidFill>
                <a:effectLst/>
                <a:latin typeface="Times New Roman" pitchFamily="18" charset="0"/>
                <a:cs typeface="Times New Roman" panose="02020603050405020304" pitchFamily="18" charset="0"/>
              </a:rPr>
              <a:t>        Digital Portfolio </a:t>
            </a:r>
            <a:br>
              <a:rPr lang="en-US" b="1" i="0" dirty="0">
                <a:solidFill>
                  <a:srgbClr val="0F0F0F"/>
                </a:solidFill>
                <a:effectLst/>
                <a:latin typeface="Roboto" panose="020F0502020204030204" pitchFamily="2" charset="0"/>
              </a:rPr>
            </a:br>
            <a:endParaRPr spc="15" dirty="0"/>
          </a:p>
        </p:txBody>
      </p:sp>
      <p:sp>
        <p:nvSpPr>
          <p:cNvPr id="11" name="object 11"/>
          <p:cNvSpPr txBox="1">
            <a:spLocks noGrp="1"/>
          </p:cNvSpPr>
          <p:nvPr>
            <p:ph type="sldNum" sz="quarter" idx="12"/>
          </p:nvPr>
        </p:nvSpPr>
        <p:spPr>
          <a:xfrm>
            <a:off x="11375717" y="5705054"/>
            <a:ext cx="731520" cy="284052"/>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pic>
        <p:nvPicPr>
          <p:cNvPr id="9" name="object 9"/>
          <p:cNvPicPr/>
          <p:nvPr/>
        </p:nvPicPr>
        <p:blipFill>
          <a:blip r:embed="rId3" cstate="print"/>
          <a:stretch>
            <a:fillRect/>
          </a:stretch>
        </p:blipFill>
        <p:spPr>
          <a:xfrm>
            <a:off x="676275" y="6467477"/>
            <a:ext cx="2143125" cy="200025"/>
          </a:xfrm>
          <a:prstGeom prst="rect">
            <a:avLst/>
          </a:prstGeom>
        </p:spPr>
      </p:pic>
      <p:sp>
        <p:nvSpPr>
          <p:cNvPr id="14" name="TextBox 13">
            <a:extLst>
              <a:ext uri="{FF2B5EF4-FFF2-40B4-BE49-F238E27FC236}">
                <a16:creationId xmlns:a16="http://schemas.microsoft.com/office/drawing/2014/main" id="{D55ADE35-C35B-07C1-F5AA-C33B3DDB802E}"/>
              </a:ext>
            </a:extLst>
          </p:cNvPr>
          <p:cNvSpPr txBox="1"/>
          <p:nvPr/>
        </p:nvSpPr>
        <p:spPr>
          <a:xfrm>
            <a:off x="1981200" y="1828800"/>
            <a:ext cx="9096375" cy="5150449"/>
          </a:xfrm>
          <a:prstGeom prst="rect">
            <a:avLst/>
          </a:prstGeom>
          <a:noFill/>
        </p:spPr>
        <p:txBody>
          <a:bodyPr wrap="square" lIns="91440" tIns="45720" rIns="91440" bIns="45720" rtlCol="0" anchor="t">
            <a:spAutoFit/>
          </a:bodyPr>
          <a:lstStyle/>
          <a:p>
            <a:pPr>
              <a:lnSpc>
                <a:spcPct val="200000"/>
              </a:lnSpc>
            </a:pPr>
            <a:r>
              <a:rPr lang="en-US" sz="2400" dirty="0">
                <a:latin typeface="Times New Roman" pitchFamily="18" charset="0"/>
                <a:cs typeface="Times New Roman" pitchFamily="18" charset="0"/>
              </a:rPr>
              <a:t>STUDENT NAME:  </a:t>
            </a:r>
            <a:r>
              <a:rPr lang="en-US" sz="2400" dirty="0" err="1">
                <a:solidFill>
                  <a:srgbClr val="002060"/>
                </a:solidFill>
                <a:latin typeface="Times New Roman" pitchFamily="18" charset="0"/>
                <a:cs typeface="Times New Roman" pitchFamily="18" charset="0"/>
              </a:rPr>
              <a:t>Kathirvel.N</a:t>
            </a:r>
            <a:endParaRPr lang="en-US" sz="2400" dirty="0">
              <a:solidFill>
                <a:srgbClr val="002060"/>
              </a:solidFill>
              <a:latin typeface="Times New Roman" pitchFamily="18" charset="0"/>
              <a:cs typeface="Times New Roman" pitchFamily="18" charset="0"/>
            </a:endParaRPr>
          </a:p>
          <a:p>
            <a:pPr>
              <a:lnSpc>
                <a:spcPct val="200000"/>
              </a:lnSpc>
            </a:pPr>
            <a:r>
              <a:rPr lang="en-US" sz="2400" dirty="0">
                <a:latin typeface="Times New Roman" pitchFamily="18" charset="0"/>
                <a:cs typeface="Times New Roman" pitchFamily="18" charset="0"/>
              </a:rPr>
              <a:t>REGISTER NO     : </a:t>
            </a:r>
            <a:r>
              <a:rPr lang="en-US" sz="2400" dirty="0">
                <a:solidFill>
                  <a:srgbClr val="002060"/>
                </a:solidFill>
                <a:latin typeface="Times New Roman" pitchFamily="18" charset="0"/>
                <a:cs typeface="Times New Roman" pitchFamily="18" charset="0"/>
              </a:rPr>
              <a:t>2428K0338</a:t>
            </a:r>
          </a:p>
          <a:p>
            <a:pPr>
              <a:lnSpc>
                <a:spcPct val="200000"/>
              </a:lnSpc>
            </a:pPr>
            <a:r>
              <a:rPr lang="en-US" sz="2400" dirty="0">
                <a:latin typeface="Times New Roman" pitchFamily="18" charset="0"/>
                <a:cs typeface="Times New Roman" pitchFamily="18" charset="0"/>
              </a:rPr>
              <a:t>NMID                    : </a:t>
            </a:r>
            <a:r>
              <a:rPr lang="en-US" sz="2400" dirty="0">
                <a:solidFill>
                  <a:srgbClr val="002060"/>
                </a:solidFill>
                <a:latin typeface="Times New Roman" pitchFamily="18" charset="0"/>
                <a:cs typeface="Times New Roman" pitchFamily="18" charset="0"/>
              </a:rPr>
              <a:t>65021079D13421F9F6044664B69DE73A</a:t>
            </a:r>
          </a:p>
          <a:p>
            <a:pPr>
              <a:lnSpc>
                <a:spcPct val="200000"/>
              </a:lnSpc>
            </a:pPr>
            <a:r>
              <a:rPr lang="en-US" sz="2400" dirty="0">
                <a:latin typeface="Times New Roman" pitchFamily="18" charset="0"/>
                <a:cs typeface="Times New Roman" pitchFamily="18" charset="0"/>
              </a:rPr>
              <a:t>DEPARTMENT    : </a:t>
            </a:r>
            <a:r>
              <a:rPr lang="en-US" sz="2400" dirty="0">
                <a:solidFill>
                  <a:srgbClr val="002060"/>
                </a:solidFill>
                <a:latin typeface="Times New Roman" pitchFamily="18" charset="0"/>
                <a:cs typeface="Times New Roman" pitchFamily="18" charset="0"/>
              </a:rPr>
              <a:t>B.SC., CS(Artificial intelligence &amp; Data Science)</a:t>
            </a:r>
          </a:p>
          <a:p>
            <a:pPr>
              <a:lnSpc>
                <a:spcPct val="200000"/>
              </a:lnSpc>
            </a:pPr>
            <a:r>
              <a:rPr lang="en-US" sz="2400" dirty="0">
                <a:latin typeface="Times New Roman" pitchFamily="18" charset="0"/>
                <a:cs typeface="Times New Roman" pitchFamily="18" charset="0"/>
              </a:rPr>
              <a:t>COLLEGE            : </a:t>
            </a:r>
            <a:r>
              <a:rPr lang="en-US" sz="2400" dirty="0">
                <a:solidFill>
                  <a:srgbClr val="002060"/>
                </a:solidFill>
                <a:latin typeface="Times New Roman" pitchFamily="18" charset="0"/>
                <a:cs typeface="Times New Roman" pitchFamily="18" charset="0"/>
              </a:rPr>
              <a:t>NIFT-TEA College of Knitwear </a:t>
            </a:r>
            <a:r>
              <a:rPr lang="en-US" sz="2400" dirty="0" err="1">
                <a:solidFill>
                  <a:srgbClr val="002060"/>
                </a:solidFill>
                <a:latin typeface="Times New Roman" pitchFamily="18" charset="0"/>
                <a:cs typeface="Times New Roman" pitchFamily="18" charset="0"/>
              </a:rPr>
              <a:t>Fashion,Tiruppur</a:t>
            </a:r>
            <a:r>
              <a:rPr lang="en-US" sz="2400" dirty="0">
                <a:solidFill>
                  <a:srgbClr val="002060"/>
                </a:solidFill>
                <a:latin typeface="Times New Roman" pitchFamily="18" charset="0"/>
                <a:cs typeface="Times New Roman" pitchFamily="18" charset="0"/>
              </a:rPr>
              <a:t>,</a:t>
            </a:r>
          </a:p>
          <a:p>
            <a:pPr>
              <a:lnSpc>
                <a:spcPct val="200000"/>
              </a:lnSpc>
            </a:pPr>
            <a:r>
              <a:rPr lang="en-US" sz="2400" dirty="0">
                <a:solidFill>
                  <a:srgbClr val="002060"/>
                </a:solidFill>
                <a:latin typeface="Times New Roman" pitchFamily="18" charset="0"/>
                <a:cs typeface="Times New Roman" pitchFamily="18" charset="0"/>
              </a:rPr>
              <a:t>                                </a:t>
            </a:r>
            <a:r>
              <a:rPr lang="en-US" sz="2400" dirty="0" err="1">
                <a:solidFill>
                  <a:srgbClr val="002060"/>
                </a:solidFill>
                <a:latin typeface="Times New Roman" pitchFamily="18" charset="0"/>
                <a:cs typeface="Times New Roman" pitchFamily="18" charset="0"/>
              </a:rPr>
              <a:t>Bharathiyar</a:t>
            </a:r>
            <a:r>
              <a:rPr lang="en-US" sz="2400" dirty="0">
                <a:solidFill>
                  <a:srgbClr val="002060"/>
                </a:solidFill>
                <a:latin typeface="Times New Roman" pitchFamily="18" charset="0"/>
                <a:cs typeface="Times New Roman" pitchFamily="18" charset="0"/>
              </a:rPr>
              <a:t> University, Coimbatore.</a:t>
            </a:r>
          </a:p>
          <a:p>
            <a:pPr>
              <a:lnSpc>
                <a:spcPct val="200000"/>
              </a:lnSpc>
            </a:pPr>
            <a:r>
              <a:rPr lang="en-US" sz="2400" dirty="0">
                <a:latin typeface="Times New Roman" pitchFamily="18" charset="0"/>
                <a:cs typeface="Times New Roman" pitchFamily="18" charset="0"/>
              </a:rPr>
              <a:t>           </a:t>
            </a:r>
            <a:endParaRPr lang="en-IN" sz="2400" dirty="0">
              <a:latin typeface="Times New Roman" pitchFamily="18" charset="0"/>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1" y="5895977"/>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7" y="4191000"/>
            <a:ext cx="2066923" cy="2609850"/>
          </a:xfrm>
          <a:prstGeom prst="rect">
            <a:avLst/>
          </a:prstGeom>
        </p:spPr>
      </p:pic>
      <p:sp>
        <p:nvSpPr>
          <p:cNvPr id="7" name="object 7"/>
          <p:cNvSpPr txBox="1">
            <a:spLocks noGrp="1"/>
          </p:cNvSpPr>
          <p:nvPr>
            <p:ph type="title"/>
          </p:nvPr>
        </p:nvSpPr>
        <p:spPr>
          <a:xfrm>
            <a:off x="739777" y="766507"/>
            <a:ext cx="8480425" cy="447558"/>
          </a:xfrm>
          <a:prstGeom prst="rect">
            <a:avLst/>
          </a:prstGeom>
        </p:spPr>
        <p:txBody>
          <a:bodyPr vert="horz" wrap="square" lIns="0" tIns="16510" rIns="0" bIns="0" rtlCol="0">
            <a:spAutoFit/>
          </a:bodyPr>
          <a:lstStyle/>
          <a:p>
            <a:pPr marL="12700">
              <a:lnSpc>
                <a:spcPct val="100000"/>
              </a:lnSpc>
              <a:spcBef>
                <a:spcPts val="130"/>
              </a:spcBef>
            </a:pPr>
            <a:r>
              <a:rPr lang="en-IN" sz="2800" b="1" spc="15" dirty="0">
                <a:latin typeface="Times New Roman" pitchFamily="18" charset="0"/>
                <a:cs typeface="Times New Roman" pitchFamily="18" charset="0"/>
              </a:rPr>
              <a:t>RESULTS AND SCREENSHOTS</a:t>
            </a:r>
            <a:endParaRPr sz="2800" b="1" dirty="0">
              <a:latin typeface="Times New Roman" pitchFamily="18" charset="0"/>
              <a:cs typeface="Times New Roman" pitchFamily="18" charset="0"/>
            </a:endParaRPr>
          </a:p>
        </p:txBody>
      </p:sp>
      <p:sp>
        <p:nvSpPr>
          <p:cNvPr id="8" name="object 8"/>
          <p:cNvSpPr txBox="1"/>
          <p:nvPr/>
        </p:nvSpPr>
        <p:spPr>
          <a:xfrm>
            <a:off x="11277219" y="6473338"/>
            <a:ext cx="228600"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pic>
        <p:nvPicPr>
          <p:cNvPr id="11" name="Picture 10">
            <a:extLst>
              <a:ext uri="{FF2B5EF4-FFF2-40B4-BE49-F238E27FC236}">
                <a16:creationId xmlns:a16="http://schemas.microsoft.com/office/drawing/2014/main" id="{FC38FFE5-8226-5319-F0FC-C0C19922FCC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09800" y="1524000"/>
            <a:ext cx="8398933" cy="47244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1" y="5895977"/>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3" y="539334"/>
            <a:ext cx="4578668" cy="444352"/>
          </a:xfrm>
          <a:prstGeom prst="rect">
            <a:avLst/>
          </a:prstGeom>
        </p:spPr>
        <p:txBody>
          <a:bodyPr vert="horz" wrap="square" lIns="0" tIns="13335" rIns="0" bIns="0" rtlCol="0">
            <a:spAutoFit/>
          </a:bodyPr>
          <a:lstStyle/>
          <a:p>
            <a:pPr marL="12700">
              <a:lnSpc>
                <a:spcPct val="100000"/>
              </a:lnSpc>
              <a:spcBef>
                <a:spcPts val="105"/>
              </a:spcBef>
            </a:pPr>
            <a:r>
              <a:rPr lang="en-IN" sz="2800" b="1" dirty="0">
                <a:latin typeface="Times New Roman" pitchFamily="18" charset="0"/>
                <a:cs typeface="Times New Roman" pitchFamily="18" charset="0"/>
              </a:rPr>
              <a:t>CONCLUSION</a:t>
            </a:r>
            <a:endParaRPr sz="2800" b="1" dirty="0">
              <a:latin typeface="Times New Roman" pitchFamily="18" charset="0"/>
              <a:cs typeface="Times New Roman" pitchFamily="18" charset="0"/>
            </a:endParaRPr>
          </a:p>
        </p:txBody>
      </p:sp>
      <p:sp>
        <p:nvSpPr>
          <p:cNvPr id="9" name="object 9"/>
          <p:cNvSpPr txBox="1"/>
          <p:nvPr/>
        </p:nvSpPr>
        <p:spPr>
          <a:xfrm>
            <a:off x="11277219" y="6473338"/>
            <a:ext cx="228600"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TextBox 7">
            <a:extLst>
              <a:ext uri="{FF2B5EF4-FFF2-40B4-BE49-F238E27FC236}">
                <a16:creationId xmlns:a16="http://schemas.microsoft.com/office/drawing/2014/main" id="{566019AD-C029-CBB6-D887-B392316EF0EB}"/>
              </a:ext>
            </a:extLst>
          </p:cNvPr>
          <p:cNvSpPr txBox="1"/>
          <p:nvPr/>
        </p:nvSpPr>
        <p:spPr>
          <a:xfrm>
            <a:off x="492760" y="1371600"/>
            <a:ext cx="10099039" cy="2862322"/>
          </a:xfrm>
          <a:prstGeom prst="rect">
            <a:avLst/>
          </a:prstGeom>
          <a:noFill/>
        </p:spPr>
        <p:txBody>
          <a:bodyPr wrap="square">
            <a:spAutoFit/>
          </a:bodyPr>
          <a:lstStyle/>
          <a:p>
            <a:pPr marL="285750" indent="-285750" algn="just">
              <a:buFont typeface="Arial" panose="020B0604020202020204" pitchFamily="34" charset="0"/>
              <a:buChar char="•"/>
            </a:pPr>
            <a:r>
              <a:rPr lang="en-US" dirty="0"/>
              <a:t>The portfolio website is thoughtfully designed with both usability and professional presentation in mind. It successfully integrates essential features such as responsive design, resume details, skills showcase, education background, project highlights, and simple contact information. </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The structured navigation bar and modern styling ensure that users can easily explore different sections, while the resume download option provides quick access to detailed credentials. </a:t>
            </a:r>
          </a:p>
          <a:p>
            <a:pPr marL="285750" indent="-285750" algn="just">
              <a:buFont typeface="Arial" panose="020B0604020202020204" pitchFamily="34" charset="0"/>
              <a:buChar char="•"/>
            </a:pPr>
            <a:endParaRPr lang="en-US" dirty="0"/>
          </a:p>
          <a:p>
            <a:pPr marL="285750" indent="-285750" algn="just">
              <a:buFont typeface="Arial" panose="020B0604020202020204" pitchFamily="34" charset="0"/>
              <a:buChar char="•"/>
            </a:pPr>
            <a:r>
              <a:rPr lang="en-US" dirty="0"/>
              <a:t>Overall, the website not only highlights academic achievements, technical skills, and projects but also delivers a clean, interactive, and easy-to-update platform that serves as a strong digital representation of the individual’s professional resume.</a:t>
            </a:r>
            <a:endParaRPr lang="en-IN" dirty="0">
              <a:latin typeface="Times New Roman" pitchFamily="18" charset="0"/>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object 13"/>
          <p:cNvSpPr/>
          <p:nvPr/>
        </p:nvSpPr>
        <p:spPr>
          <a:xfrm>
            <a:off x="1" y="4010027"/>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11430000" y="6181727"/>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11125200" y="228600"/>
            <a:ext cx="553403" cy="45720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10820400" y="6429696"/>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2819401" y="1524000"/>
            <a:ext cx="5867400" cy="1978747"/>
          </a:xfrm>
          <a:prstGeom prst="rect">
            <a:avLst/>
          </a:prstGeom>
        </p:spPr>
        <p:txBody>
          <a:bodyPr vert="horz" wrap="square" lIns="0" tIns="16510" rIns="0" bIns="0" rtlCol="0">
            <a:spAutoFit/>
          </a:bodyPr>
          <a:lstStyle/>
          <a:p>
            <a:pPr marL="12700" algn="ctr">
              <a:lnSpc>
                <a:spcPct val="100000"/>
              </a:lnSpc>
              <a:spcBef>
                <a:spcPts val="130"/>
              </a:spcBef>
            </a:pPr>
            <a:r>
              <a:rPr sz="4250" b="1" i="1" spc="5" dirty="0">
                <a:latin typeface="Times New Roman" pitchFamily="18" charset="0"/>
                <a:cs typeface="Times New Roman" pitchFamily="18" charset="0"/>
              </a:rPr>
              <a:t>PROJECT</a:t>
            </a:r>
            <a:r>
              <a:rPr sz="4250" b="1" i="1" spc="-85" dirty="0">
                <a:latin typeface="Times New Roman" pitchFamily="18" charset="0"/>
                <a:cs typeface="Times New Roman" pitchFamily="18" charset="0"/>
              </a:rPr>
              <a:t> </a:t>
            </a:r>
            <a:r>
              <a:rPr sz="4250" b="1" i="1" spc="25" dirty="0">
                <a:latin typeface="Times New Roman" pitchFamily="18" charset="0"/>
                <a:cs typeface="Times New Roman" pitchFamily="18" charset="0"/>
              </a:rPr>
              <a:t>TITLE</a:t>
            </a:r>
            <a:br>
              <a:rPr lang="en-US" sz="4250" b="1" i="1" spc="25" dirty="0">
                <a:latin typeface="Times New Roman" pitchFamily="18" charset="0"/>
                <a:cs typeface="Times New Roman" pitchFamily="18" charset="0"/>
              </a:rPr>
            </a:br>
            <a:br>
              <a:rPr lang="en-US" sz="4250" i="1" spc="25" dirty="0">
                <a:latin typeface="Times New Roman" pitchFamily="18" charset="0"/>
                <a:cs typeface="Times New Roman" pitchFamily="18" charset="0"/>
              </a:rPr>
            </a:br>
            <a:r>
              <a:rPr lang="en-US" sz="4250" i="1" spc="25" dirty="0">
                <a:latin typeface="Times New Roman" pitchFamily="18" charset="0"/>
                <a:cs typeface="Times New Roman" pitchFamily="18" charset="0"/>
              </a:rPr>
              <a:t> </a:t>
            </a:r>
            <a:r>
              <a:rPr lang="en-IN" sz="4250" b="1" spc="25" dirty="0">
                <a:latin typeface="Times New Roman" pitchFamily="18" charset="0"/>
                <a:cs typeface="Times New Roman" pitchFamily="18" charset="0"/>
              </a:rPr>
              <a:t>MY PORTFOLIO</a:t>
            </a:r>
            <a:endParaRPr sz="4250" b="1" dirty="0">
              <a:latin typeface="Times New Roman" pitchFamily="18" charset="0"/>
              <a:cs typeface="Times New Roman" pitchFamily="18" charset="0"/>
            </a:endParaRPr>
          </a:p>
        </p:txBody>
      </p:sp>
      <p:sp>
        <p:nvSpPr>
          <p:cNvPr id="22" name="object 22"/>
          <p:cNvSpPr txBox="1">
            <a:spLocks noGrp="1"/>
          </p:cNvSpPr>
          <p:nvPr>
            <p:ph type="sldNum" sz="quarter" idx="12"/>
          </p:nvPr>
        </p:nvSpPr>
        <p:spPr>
          <a:xfrm>
            <a:off x="11375717" y="5705054"/>
            <a:ext cx="731520" cy="284052"/>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grpSp>
        <p:nvGrpSpPr>
          <p:cNvPr id="18" name="object 18"/>
          <p:cNvGrpSpPr/>
          <p:nvPr/>
        </p:nvGrpSpPr>
        <p:grpSpPr>
          <a:xfrm>
            <a:off x="466726" y="6410327"/>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199"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sp>
        <p:nvSpPr>
          <p:cNvPr id="13" name="object 13"/>
          <p:cNvSpPr/>
          <p:nvPr/>
        </p:nvSpPr>
        <p:spPr>
          <a:xfrm>
            <a:off x="1" y="4010027"/>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5" name="object 15"/>
          <p:cNvSpPr/>
          <p:nvPr/>
        </p:nvSpPr>
        <p:spPr>
          <a:xfrm>
            <a:off x="7362826" y="447675"/>
            <a:ext cx="361951"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1"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49" y="6134100"/>
            <a:ext cx="247651" cy="247650"/>
          </a:xfrm>
          <a:prstGeom prst="rect">
            <a:avLst/>
          </a:prstGeom>
        </p:spPr>
      </p:pic>
      <p:grpSp>
        <p:nvGrpSpPr>
          <p:cNvPr id="18" name="object 18"/>
          <p:cNvGrpSpPr/>
          <p:nvPr/>
        </p:nvGrpSpPr>
        <p:grpSpPr>
          <a:xfrm>
            <a:off x="47627" y="5181599"/>
            <a:ext cx="2390774" cy="1647823"/>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52476" y="680858"/>
            <a:ext cx="3756025" cy="721351"/>
          </a:xfrm>
          <a:prstGeom prst="rect">
            <a:avLst/>
          </a:prstGeom>
        </p:spPr>
        <p:txBody>
          <a:bodyPr vert="horz" wrap="square" lIns="0" tIns="13335" rIns="0" bIns="0" rtlCol="0">
            <a:spAutoFit/>
          </a:bodyPr>
          <a:lstStyle/>
          <a:p>
            <a:pPr marL="12700">
              <a:lnSpc>
                <a:spcPct val="100000"/>
              </a:lnSpc>
              <a:spcBef>
                <a:spcPts val="105"/>
              </a:spcBef>
            </a:pPr>
            <a:r>
              <a:rPr b="1" spc="25" dirty="0">
                <a:latin typeface="Times New Roman" pitchFamily="18" charset="0"/>
                <a:cs typeface="Times New Roman" pitchFamily="18" charset="0"/>
              </a:rPr>
              <a:t>A</a:t>
            </a:r>
            <a:r>
              <a:rPr b="1" spc="-5" dirty="0">
                <a:latin typeface="Times New Roman" pitchFamily="18" charset="0"/>
                <a:cs typeface="Times New Roman" pitchFamily="18" charset="0"/>
              </a:rPr>
              <a:t>G</a:t>
            </a:r>
            <a:r>
              <a:rPr b="1" spc="-35" dirty="0">
                <a:latin typeface="Times New Roman" pitchFamily="18" charset="0"/>
                <a:cs typeface="Times New Roman" pitchFamily="18" charset="0"/>
              </a:rPr>
              <a:t>E</a:t>
            </a:r>
            <a:r>
              <a:rPr b="1" spc="15" dirty="0">
                <a:latin typeface="Times New Roman" pitchFamily="18" charset="0"/>
                <a:cs typeface="Times New Roman" pitchFamily="18" charset="0"/>
              </a:rPr>
              <a:t>N</a:t>
            </a:r>
            <a:r>
              <a:rPr b="1" dirty="0">
                <a:latin typeface="Times New Roman" pitchFamily="18" charset="0"/>
                <a:cs typeface="Times New Roman" pitchFamily="18" charset="0"/>
              </a:rPr>
              <a:t>DA</a:t>
            </a:r>
          </a:p>
        </p:txBody>
      </p:sp>
      <p:sp>
        <p:nvSpPr>
          <p:cNvPr id="22" name="object 22"/>
          <p:cNvSpPr txBox="1">
            <a:spLocks noGrp="1"/>
          </p:cNvSpPr>
          <p:nvPr>
            <p:ph type="sldNum" sz="quarter" idx="12"/>
          </p:nvPr>
        </p:nvSpPr>
        <p:spPr>
          <a:xfrm>
            <a:off x="11375717" y="5705054"/>
            <a:ext cx="731520" cy="284052"/>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4"/>
            <a:ext cx="5029200" cy="4832092"/>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Tools and Technologies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Features and Functionality</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Screenshots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lang="en-US" sz="2800" dirty="0" err="1">
                <a:solidFill>
                  <a:srgbClr val="0D0D0D"/>
                </a:solidFill>
                <a:latin typeface="Times New Roman" panose="02020603050405020304" pitchFamily="18" charset="0"/>
                <a:cs typeface="Times New Roman" panose="02020603050405020304" pitchFamily="18" charset="0"/>
              </a:rPr>
              <a:t>Github</a:t>
            </a:r>
            <a:r>
              <a:rPr lang="en-US" sz="2800" dirty="0">
                <a:solidFill>
                  <a:srgbClr val="0D0D0D"/>
                </a:solidFill>
                <a:latin typeface="Times New Roman" panose="02020603050405020304" pitchFamily="18" charset="0"/>
                <a:cs typeface="Times New Roman" panose="02020603050405020304" pitchFamily="18" charset="0"/>
              </a:rPr>
              <a:t> Link</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991600" y="3678996"/>
            <a:ext cx="1762126" cy="2512254"/>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4" y="578797"/>
            <a:ext cx="6709726" cy="670696"/>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b="1" spc="-20" dirty="0">
                <a:latin typeface="Times New Roman" pitchFamily="18" charset="0"/>
                <a:cs typeface="Times New Roman" pitchFamily="18" charset="0"/>
              </a:rPr>
              <a:t>P</a:t>
            </a:r>
            <a:r>
              <a:rPr sz="4250" b="1" spc="15" dirty="0">
                <a:latin typeface="Times New Roman" pitchFamily="18" charset="0"/>
                <a:cs typeface="Times New Roman" pitchFamily="18" charset="0"/>
              </a:rPr>
              <a:t>ROB</a:t>
            </a:r>
            <a:r>
              <a:rPr sz="4250" b="1" spc="55" dirty="0">
                <a:latin typeface="Times New Roman" pitchFamily="18" charset="0"/>
                <a:cs typeface="Times New Roman" pitchFamily="18" charset="0"/>
              </a:rPr>
              <a:t>L</a:t>
            </a:r>
            <a:r>
              <a:rPr sz="4250" b="1" spc="-20" dirty="0">
                <a:latin typeface="Times New Roman" pitchFamily="18" charset="0"/>
                <a:cs typeface="Times New Roman" pitchFamily="18" charset="0"/>
              </a:rPr>
              <a:t>E</a:t>
            </a:r>
            <a:r>
              <a:rPr sz="4250" b="1" spc="20" dirty="0">
                <a:latin typeface="Times New Roman" pitchFamily="18" charset="0"/>
                <a:cs typeface="Times New Roman" pitchFamily="18" charset="0"/>
              </a:rPr>
              <a:t>M</a:t>
            </a:r>
            <a:r>
              <a:rPr lang="en-US" sz="4250" b="1" dirty="0">
                <a:latin typeface="Times New Roman" pitchFamily="18" charset="0"/>
                <a:cs typeface="Times New Roman" pitchFamily="18" charset="0"/>
              </a:rPr>
              <a:t> </a:t>
            </a:r>
            <a:r>
              <a:rPr sz="4250" b="1" spc="10" dirty="0">
                <a:latin typeface="Times New Roman" pitchFamily="18" charset="0"/>
                <a:cs typeface="Times New Roman" pitchFamily="18" charset="0"/>
              </a:rPr>
              <a:t>S</a:t>
            </a:r>
            <a:r>
              <a:rPr sz="4250" b="1" spc="-370" dirty="0">
                <a:latin typeface="Times New Roman" pitchFamily="18" charset="0"/>
                <a:cs typeface="Times New Roman" pitchFamily="18" charset="0"/>
              </a:rPr>
              <a:t>T</a:t>
            </a:r>
            <a:r>
              <a:rPr sz="4250" b="1" spc="-375" dirty="0">
                <a:latin typeface="Times New Roman" pitchFamily="18" charset="0"/>
                <a:cs typeface="Times New Roman" pitchFamily="18" charset="0"/>
              </a:rPr>
              <a:t>A</a:t>
            </a:r>
            <a:r>
              <a:rPr sz="4250" b="1" spc="15" dirty="0">
                <a:latin typeface="Times New Roman" pitchFamily="18" charset="0"/>
                <a:cs typeface="Times New Roman" pitchFamily="18" charset="0"/>
              </a:rPr>
              <a:t>T</a:t>
            </a:r>
            <a:r>
              <a:rPr sz="4250" b="1" spc="-10" dirty="0">
                <a:latin typeface="Times New Roman" pitchFamily="18" charset="0"/>
                <a:cs typeface="Times New Roman" pitchFamily="18" charset="0"/>
              </a:rPr>
              <a:t>E</a:t>
            </a:r>
            <a:r>
              <a:rPr sz="4250" b="1" spc="-20" dirty="0">
                <a:latin typeface="Times New Roman" pitchFamily="18" charset="0"/>
                <a:cs typeface="Times New Roman" pitchFamily="18" charset="0"/>
              </a:rPr>
              <a:t>ME</a:t>
            </a:r>
            <a:r>
              <a:rPr sz="4250" b="1" spc="10" dirty="0">
                <a:latin typeface="Times New Roman" pitchFamily="18" charset="0"/>
                <a:cs typeface="Times New Roman" pitchFamily="18" charset="0"/>
              </a:rPr>
              <a:t>NT</a:t>
            </a:r>
            <a:endParaRPr sz="4250" b="1" dirty="0">
              <a:latin typeface="Times New Roman" pitchFamily="18" charset="0"/>
              <a:cs typeface="Times New Roman" pitchFamily="18" charset="0"/>
            </a:endParaRPr>
          </a:p>
        </p:txBody>
      </p:sp>
      <p:sp>
        <p:nvSpPr>
          <p:cNvPr id="10" name="object 10"/>
          <p:cNvSpPr txBox="1">
            <a:spLocks noGrp="1"/>
          </p:cNvSpPr>
          <p:nvPr>
            <p:ph type="sldNum" sz="quarter" idx="12"/>
          </p:nvPr>
        </p:nvSpPr>
        <p:spPr>
          <a:xfrm>
            <a:off x="11375717" y="5705054"/>
            <a:ext cx="731520" cy="284052"/>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7"/>
            <a:ext cx="2143125" cy="200025"/>
          </a:xfrm>
          <a:prstGeom prst="rect">
            <a:avLst/>
          </a:prstGeom>
        </p:spPr>
      </p:pic>
      <p:sp>
        <p:nvSpPr>
          <p:cNvPr id="11" name="TextBox 10">
            <a:extLst>
              <a:ext uri="{FF2B5EF4-FFF2-40B4-BE49-F238E27FC236}">
                <a16:creationId xmlns:a16="http://schemas.microsoft.com/office/drawing/2014/main" id="{B28D92F9-C0CF-A881-6784-7990ED68CB12}"/>
              </a:ext>
            </a:extLst>
          </p:cNvPr>
          <p:cNvSpPr txBox="1"/>
          <p:nvPr/>
        </p:nvSpPr>
        <p:spPr>
          <a:xfrm>
            <a:off x="674297" y="1447800"/>
            <a:ext cx="8317303" cy="3416320"/>
          </a:xfrm>
          <a:prstGeom prst="rect">
            <a:avLst/>
          </a:prstGeom>
          <a:noFill/>
        </p:spPr>
        <p:txBody>
          <a:bodyPr wrap="square">
            <a:spAutoFit/>
          </a:bodyPr>
          <a:lstStyle/>
          <a:p>
            <a:pPr algn="just"/>
            <a:r>
              <a:rPr lang="en-US" dirty="0">
                <a:latin typeface="Times New Roman" pitchFamily="18" charset="0"/>
                <a:cs typeface="Times New Roman" pitchFamily="18" charset="0"/>
              </a:rPr>
              <a:t>In today’s competitive environment, students and fresh graduates face challenges in effectively presenting their skills, achievements, and projects to recruiters, faculty, and industry professionals. Traditional resumes often fail to capture a person’s full potential, creativity, and technical knowledge. Moreover, recruiters prefer quick and visually engaging platforms to evaluate candidates rather than lengthy documents. Without a professional portfolio, there is a gap in communication between the student’s abilities and the recruiter’s expectations. Therefore, there is a need for a personal portfolio website that provides a structured, accessible, and attractive way to showcase an individual’s education, skills, certifications, projects, strengths, and future goals. This project addresses the problem by creating a responsive portfolio website that not only highlights academic and technical knowledge but also serves as a digital identity, making it easier for end users to assess and connect with the candidate.</a:t>
            </a:r>
            <a:endParaRPr lang="en-IN" dirty="0">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155099" y="4133850"/>
            <a:ext cx="2209801" cy="272415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6" y="833370"/>
            <a:ext cx="5737224"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b="1" spc="5" dirty="0">
                <a:latin typeface="Times New Roman" pitchFamily="18" charset="0"/>
                <a:cs typeface="Times New Roman" pitchFamily="18" charset="0"/>
              </a:rPr>
              <a:t>PROJECT</a:t>
            </a:r>
            <a:r>
              <a:rPr lang="en-US" sz="4250" b="1" spc="5" dirty="0">
                <a:latin typeface="Times New Roman" pitchFamily="18" charset="0"/>
                <a:cs typeface="Times New Roman" pitchFamily="18" charset="0"/>
              </a:rPr>
              <a:t> </a:t>
            </a:r>
            <a:r>
              <a:rPr sz="4250" b="1" spc="-20" dirty="0">
                <a:latin typeface="Times New Roman" pitchFamily="18" charset="0"/>
                <a:cs typeface="Times New Roman" pitchFamily="18" charset="0"/>
              </a:rPr>
              <a:t>OVERVIEW</a:t>
            </a:r>
            <a:endParaRPr sz="4250" b="1" dirty="0">
              <a:latin typeface="Times New Roman" pitchFamily="18" charset="0"/>
              <a:cs typeface="Times New Roman" pitchFamily="18" charset="0"/>
            </a:endParaRPr>
          </a:p>
        </p:txBody>
      </p:sp>
      <p:sp>
        <p:nvSpPr>
          <p:cNvPr id="10" name="object 10"/>
          <p:cNvSpPr txBox="1">
            <a:spLocks noGrp="1"/>
          </p:cNvSpPr>
          <p:nvPr>
            <p:ph type="sldNum" sz="quarter" idx="12"/>
          </p:nvPr>
        </p:nvSpPr>
        <p:spPr>
          <a:xfrm>
            <a:off x="11375717" y="5705054"/>
            <a:ext cx="731520" cy="284052"/>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7"/>
            <a:ext cx="2143125" cy="200025"/>
          </a:xfrm>
          <a:prstGeom prst="rect">
            <a:avLst/>
          </a:prstGeom>
        </p:spPr>
      </p:pic>
      <p:sp>
        <p:nvSpPr>
          <p:cNvPr id="11" name="TextBox 10">
            <a:extLst>
              <a:ext uri="{FF2B5EF4-FFF2-40B4-BE49-F238E27FC236}">
                <a16:creationId xmlns:a16="http://schemas.microsoft.com/office/drawing/2014/main" id="{E9C275A6-F95C-F356-EFEF-53EE50DDF7A1}"/>
              </a:ext>
            </a:extLst>
          </p:cNvPr>
          <p:cNvSpPr txBox="1"/>
          <p:nvPr/>
        </p:nvSpPr>
        <p:spPr>
          <a:xfrm>
            <a:off x="457200" y="1600200"/>
            <a:ext cx="8694175" cy="3693319"/>
          </a:xfrm>
          <a:prstGeom prst="rect">
            <a:avLst/>
          </a:prstGeom>
          <a:noFill/>
        </p:spPr>
        <p:txBody>
          <a:bodyPr wrap="square">
            <a:spAutoFit/>
          </a:bodyPr>
          <a:lstStyle/>
          <a:p>
            <a:pPr algn="just"/>
            <a:r>
              <a:rPr lang="en-IN" dirty="0">
                <a:latin typeface="Times New Roman" pitchFamily="18" charset="0"/>
                <a:cs typeface="Times New Roman" pitchFamily="18" charset="0"/>
              </a:rPr>
              <a:t>This project focuses on designing and developing a personal portfolio website that acts as a digital resume to present academic achievements, technical skills, certifications, projects, and future goals in an attractive and structured way. The portfolio was built using HTML and CSS, ensuring simplicity, responsiveness, and ease of access. The main objective of this project was to create an online identity that represents personal and professional growth. Unlike traditional resumes, the portfolio website provides a visual and interactive platform that highlights creativity along with technical ability. During the development process, the project included key phases such as problem identification, tool selection, design layout, coding, testing, and final deployment. The outcome of this project is a clean and user-friendly portfolio that can be shared easily with recruiters, faculty, and peers.</a:t>
            </a:r>
            <a:r>
              <a:rPr lang="en-US" dirty="0">
                <a:latin typeface="Times New Roman" pitchFamily="18" charset="0"/>
                <a:cs typeface="Times New Roman" pitchFamily="18" charset="0"/>
              </a:rPr>
              <a:t> Overall, the project has successfully met its objectives by delivering a functional, well-structured, and engaging portfolio website, which can serve as a foundation for further enhancements like adding JavaScript functionality, animations, or hosting on platforms such as GitHub Pages</a:t>
            </a:r>
            <a:endParaRPr lang="en-IN" dirty="0">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1" y="5895977"/>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3" y="896317"/>
            <a:ext cx="5472747" cy="509114"/>
          </a:xfrm>
          <a:prstGeom prst="rect">
            <a:avLst/>
          </a:prstGeom>
        </p:spPr>
        <p:txBody>
          <a:bodyPr vert="horz" wrap="square" lIns="0" tIns="16510" rIns="0" bIns="0" rtlCol="0">
            <a:spAutoFit/>
          </a:bodyPr>
          <a:lstStyle/>
          <a:p>
            <a:pPr marL="12700">
              <a:lnSpc>
                <a:spcPct val="100000"/>
              </a:lnSpc>
              <a:spcBef>
                <a:spcPts val="130"/>
              </a:spcBef>
            </a:pPr>
            <a:r>
              <a:rPr sz="3200" b="1" spc="25" dirty="0">
                <a:latin typeface="Times New Roman" pitchFamily="18" charset="0"/>
                <a:cs typeface="Times New Roman" pitchFamily="18" charset="0"/>
              </a:rPr>
              <a:t>W</a:t>
            </a:r>
            <a:r>
              <a:rPr sz="3200" b="1" spc="-20" dirty="0">
                <a:latin typeface="Times New Roman" pitchFamily="18" charset="0"/>
                <a:cs typeface="Times New Roman" pitchFamily="18" charset="0"/>
              </a:rPr>
              <a:t>H</a:t>
            </a:r>
            <a:r>
              <a:rPr sz="3200" b="1" spc="20" dirty="0">
                <a:latin typeface="Times New Roman" pitchFamily="18" charset="0"/>
                <a:cs typeface="Times New Roman" pitchFamily="18" charset="0"/>
              </a:rPr>
              <a:t>O</a:t>
            </a:r>
            <a:r>
              <a:rPr sz="3200" b="1" spc="-235" dirty="0">
                <a:latin typeface="Times New Roman" pitchFamily="18" charset="0"/>
                <a:cs typeface="Times New Roman" pitchFamily="18" charset="0"/>
              </a:rPr>
              <a:t> </a:t>
            </a:r>
            <a:r>
              <a:rPr sz="3200" b="1" spc="-10" dirty="0">
                <a:latin typeface="Times New Roman" pitchFamily="18" charset="0"/>
                <a:cs typeface="Times New Roman" pitchFamily="18" charset="0"/>
              </a:rPr>
              <a:t>AR</a:t>
            </a:r>
            <a:r>
              <a:rPr sz="3200" b="1" spc="15" dirty="0">
                <a:latin typeface="Times New Roman" pitchFamily="18" charset="0"/>
                <a:cs typeface="Times New Roman" pitchFamily="18" charset="0"/>
              </a:rPr>
              <a:t>E</a:t>
            </a:r>
            <a:r>
              <a:rPr sz="3200" b="1" spc="-35" dirty="0">
                <a:latin typeface="Times New Roman" pitchFamily="18" charset="0"/>
                <a:cs typeface="Times New Roman" pitchFamily="18" charset="0"/>
              </a:rPr>
              <a:t> </a:t>
            </a:r>
            <a:r>
              <a:rPr sz="3200" b="1" spc="-10" dirty="0">
                <a:latin typeface="Times New Roman" pitchFamily="18" charset="0"/>
                <a:cs typeface="Times New Roman" pitchFamily="18" charset="0"/>
              </a:rPr>
              <a:t>T</a:t>
            </a:r>
            <a:r>
              <a:rPr sz="3200" b="1" spc="-15" dirty="0">
                <a:latin typeface="Times New Roman" pitchFamily="18" charset="0"/>
                <a:cs typeface="Times New Roman" pitchFamily="18" charset="0"/>
              </a:rPr>
              <a:t>H</a:t>
            </a:r>
            <a:r>
              <a:rPr sz="3200" b="1" spc="15" dirty="0">
                <a:latin typeface="Times New Roman" pitchFamily="18" charset="0"/>
                <a:cs typeface="Times New Roman" pitchFamily="18" charset="0"/>
              </a:rPr>
              <a:t>E</a:t>
            </a:r>
            <a:r>
              <a:rPr sz="3200" b="1" spc="-35" dirty="0">
                <a:latin typeface="Times New Roman" pitchFamily="18" charset="0"/>
                <a:cs typeface="Times New Roman" pitchFamily="18" charset="0"/>
              </a:rPr>
              <a:t> </a:t>
            </a:r>
            <a:r>
              <a:rPr sz="3200" b="1" spc="-20" dirty="0">
                <a:latin typeface="Times New Roman" pitchFamily="18" charset="0"/>
                <a:cs typeface="Times New Roman" pitchFamily="18" charset="0"/>
              </a:rPr>
              <a:t>E</a:t>
            </a:r>
            <a:r>
              <a:rPr sz="3200" b="1" spc="30" dirty="0">
                <a:latin typeface="Times New Roman" pitchFamily="18" charset="0"/>
                <a:cs typeface="Times New Roman" pitchFamily="18" charset="0"/>
              </a:rPr>
              <a:t>N</a:t>
            </a:r>
            <a:r>
              <a:rPr sz="3200" b="1" spc="15" dirty="0">
                <a:latin typeface="Times New Roman" pitchFamily="18" charset="0"/>
                <a:cs typeface="Times New Roman" pitchFamily="18" charset="0"/>
              </a:rPr>
              <a:t>D</a:t>
            </a:r>
            <a:r>
              <a:rPr sz="3200" b="1" spc="-45" dirty="0">
                <a:latin typeface="Times New Roman" pitchFamily="18" charset="0"/>
                <a:cs typeface="Times New Roman" pitchFamily="18" charset="0"/>
              </a:rPr>
              <a:t> </a:t>
            </a:r>
            <a:r>
              <a:rPr sz="3200" b="1" dirty="0">
                <a:latin typeface="Times New Roman" pitchFamily="18" charset="0"/>
                <a:cs typeface="Times New Roman" pitchFamily="18" charset="0"/>
              </a:rPr>
              <a:t>U</a:t>
            </a:r>
            <a:r>
              <a:rPr sz="3200" b="1" spc="10" dirty="0">
                <a:latin typeface="Times New Roman" pitchFamily="18" charset="0"/>
                <a:cs typeface="Times New Roman" pitchFamily="18" charset="0"/>
              </a:rPr>
              <a:t>S</a:t>
            </a:r>
            <a:r>
              <a:rPr sz="3200" b="1" spc="-25" dirty="0">
                <a:latin typeface="Times New Roman" pitchFamily="18" charset="0"/>
                <a:cs typeface="Times New Roman" pitchFamily="18" charset="0"/>
              </a:rPr>
              <a:t>E</a:t>
            </a:r>
            <a:r>
              <a:rPr sz="3200" b="1" spc="-10" dirty="0">
                <a:latin typeface="Times New Roman" pitchFamily="18" charset="0"/>
                <a:cs typeface="Times New Roman" pitchFamily="18" charset="0"/>
              </a:rPr>
              <a:t>R</a:t>
            </a:r>
            <a:r>
              <a:rPr sz="3200" b="1" spc="5" dirty="0">
                <a:latin typeface="Times New Roman" pitchFamily="18" charset="0"/>
                <a:cs typeface="Times New Roman" pitchFamily="18" charset="0"/>
              </a:rPr>
              <a:t>S?</a:t>
            </a:r>
            <a:endParaRPr sz="3200" b="1" dirty="0">
              <a:latin typeface="Times New Roman" pitchFamily="18" charset="0"/>
              <a:cs typeface="Times New Roman" pitchFamily="18" charset="0"/>
            </a:endParaRPr>
          </a:p>
        </p:txBody>
      </p:sp>
      <p:sp>
        <p:nvSpPr>
          <p:cNvPr id="8" name="object 8"/>
          <p:cNvSpPr txBox="1">
            <a:spLocks noGrp="1"/>
          </p:cNvSpPr>
          <p:nvPr>
            <p:ph type="sldNum" sz="quarter" idx="12"/>
          </p:nvPr>
        </p:nvSpPr>
        <p:spPr>
          <a:xfrm>
            <a:off x="11375717" y="5705054"/>
            <a:ext cx="731520" cy="284052"/>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1" y="6172202"/>
            <a:ext cx="2181225" cy="485775"/>
          </a:xfrm>
          <a:prstGeom prst="rect">
            <a:avLst/>
          </a:prstGeom>
        </p:spPr>
      </p:pic>
      <p:sp>
        <p:nvSpPr>
          <p:cNvPr id="9" name="TextBox 8">
            <a:extLst>
              <a:ext uri="{FF2B5EF4-FFF2-40B4-BE49-F238E27FC236}">
                <a16:creationId xmlns:a16="http://schemas.microsoft.com/office/drawing/2014/main" id="{CA549C45-B292-ABF0-A712-C005E60D2A9F}"/>
              </a:ext>
            </a:extLst>
          </p:cNvPr>
          <p:cNvSpPr txBox="1"/>
          <p:nvPr/>
        </p:nvSpPr>
        <p:spPr>
          <a:xfrm>
            <a:off x="555626" y="1524000"/>
            <a:ext cx="9001125" cy="3970318"/>
          </a:xfrm>
          <a:prstGeom prst="rect">
            <a:avLst/>
          </a:prstGeom>
          <a:noFill/>
        </p:spPr>
        <p:txBody>
          <a:bodyPr wrap="square">
            <a:spAutoFit/>
          </a:bodyPr>
          <a:lstStyle/>
          <a:p>
            <a:r>
              <a:rPr lang="en-IN" dirty="0">
                <a:latin typeface="Times New Roman" pitchFamily="18" charset="0"/>
                <a:cs typeface="Times New Roman" pitchFamily="18" charset="0"/>
              </a:rPr>
              <a:t>End Users</a:t>
            </a:r>
          </a:p>
          <a:p>
            <a:pPr algn="just"/>
            <a:endParaRPr lang="en-IN" dirty="0">
              <a:latin typeface="Times New Roman" pitchFamily="18" charset="0"/>
              <a:cs typeface="Times New Roman" pitchFamily="18" charset="0"/>
            </a:endParaRPr>
          </a:p>
          <a:p>
            <a:pPr algn="just"/>
            <a:r>
              <a:rPr lang="en-IN" dirty="0">
                <a:latin typeface="Times New Roman" pitchFamily="18" charset="0"/>
                <a:cs typeface="Times New Roman" pitchFamily="18" charset="0"/>
              </a:rPr>
              <a:t>The portfolio website is designed to benefit the following end users:</a:t>
            </a:r>
          </a:p>
          <a:p>
            <a:pPr algn="just"/>
            <a:endParaRPr lang="en-IN" dirty="0">
              <a:latin typeface="Times New Roman" pitchFamily="18" charset="0"/>
              <a:cs typeface="Times New Roman" pitchFamily="18" charset="0"/>
            </a:endParaRPr>
          </a:p>
          <a:p>
            <a:pPr algn="just"/>
            <a:r>
              <a:rPr lang="en-IN" dirty="0">
                <a:latin typeface="Times New Roman" pitchFamily="18" charset="0"/>
                <a:cs typeface="Times New Roman" pitchFamily="18" charset="0"/>
              </a:rPr>
              <a:t>1. Recruiters and Employers – To quickly assess skills, education, and projects in a professional and structured format.</a:t>
            </a:r>
          </a:p>
          <a:p>
            <a:pPr algn="just"/>
            <a:r>
              <a:rPr lang="en-IN" dirty="0">
                <a:latin typeface="Times New Roman" pitchFamily="18" charset="0"/>
                <a:cs typeface="Times New Roman" pitchFamily="18" charset="0"/>
              </a:rPr>
              <a:t> 2. Faculty and Academic Mentors – To review academic progress, certifications, and technical contributions.</a:t>
            </a:r>
          </a:p>
          <a:p>
            <a:pPr algn="just"/>
            <a:r>
              <a:rPr lang="en-IN" dirty="0">
                <a:latin typeface="Times New Roman" pitchFamily="18" charset="0"/>
                <a:cs typeface="Times New Roman" pitchFamily="18" charset="0"/>
              </a:rPr>
              <a:t>3.  Peers and Collaborators – To connect for project discussions, knowledge sharing, and teamwork opportunities.</a:t>
            </a:r>
          </a:p>
          <a:p>
            <a:pPr algn="just"/>
            <a:r>
              <a:rPr lang="en-IN" dirty="0">
                <a:latin typeface="Times New Roman" pitchFamily="18" charset="0"/>
                <a:cs typeface="Times New Roman" pitchFamily="18" charset="0"/>
              </a:rPr>
              <a:t>4.  Personal Branding – Acts as a digital identity that anyone interested in the candidate’s resume can access.</a:t>
            </a:r>
          </a:p>
          <a:p>
            <a:pPr algn="just"/>
            <a:r>
              <a:rPr lang="en-IN" dirty="0">
                <a:latin typeface="Times New Roman" pitchFamily="18" charset="0"/>
                <a:cs typeface="Times New Roman" pitchFamily="18" charset="0"/>
              </a:rPr>
              <a:t>This ensures that the portfolio is not only a resume replacement but also a multi-purpose tool for career development, academic recognition, and personal branding.</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203201" y="2222322"/>
            <a:ext cx="2133599" cy="2705102"/>
          </a:xfrm>
          <a:prstGeom prst="rect">
            <a:avLst/>
          </a:prstGeom>
        </p:spPr>
      </p:pic>
      <p:sp>
        <p:nvSpPr>
          <p:cNvPr id="3" name="object 3"/>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1" y="5895977"/>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6" y="857885"/>
            <a:ext cx="9763125" cy="575310"/>
          </a:xfrm>
          <a:prstGeom prst="rect">
            <a:avLst/>
          </a:prstGeom>
        </p:spPr>
        <p:txBody>
          <a:bodyPr vert="horz" wrap="square" lIns="0" tIns="13335" rIns="0" bIns="0" rtlCol="0">
            <a:spAutoFit/>
          </a:bodyPr>
          <a:lstStyle/>
          <a:p>
            <a:pPr marL="12700">
              <a:lnSpc>
                <a:spcPct val="100000"/>
              </a:lnSpc>
              <a:spcBef>
                <a:spcPts val="105"/>
              </a:spcBef>
            </a:pPr>
            <a:r>
              <a:rPr lang="en-IN" sz="3600" b="1" spc="10" dirty="0">
                <a:latin typeface="Times New Roman" pitchFamily="18" charset="0"/>
                <a:cs typeface="Times New Roman" pitchFamily="18" charset="0"/>
              </a:rPr>
              <a:t>TOOLS AND TECHNIQUES</a:t>
            </a:r>
            <a:endParaRPr sz="3600" b="1" dirty="0">
              <a:latin typeface="Times New Roman" pitchFamily="18" charset="0"/>
              <a:cs typeface="Times New Roman" pitchFamily="18" charset="0"/>
            </a:endParaRPr>
          </a:p>
        </p:txBody>
      </p:sp>
      <p:sp>
        <p:nvSpPr>
          <p:cNvPr id="9" name="object 9"/>
          <p:cNvSpPr txBox="1">
            <a:spLocks noGrp="1"/>
          </p:cNvSpPr>
          <p:nvPr>
            <p:ph type="sldNum" sz="quarter" idx="12"/>
          </p:nvPr>
        </p:nvSpPr>
        <p:spPr>
          <a:xfrm>
            <a:off x="11375717" y="5705054"/>
            <a:ext cx="731520" cy="284052"/>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7"/>
            <a:ext cx="2143125" cy="200025"/>
          </a:xfrm>
          <a:prstGeom prst="rect">
            <a:avLst/>
          </a:prstGeom>
        </p:spPr>
      </p:pic>
      <p:sp>
        <p:nvSpPr>
          <p:cNvPr id="10" name="TextBox 9">
            <a:extLst>
              <a:ext uri="{FF2B5EF4-FFF2-40B4-BE49-F238E27FC236}">
                <a16:creationId xmlns:a16="http://schemas.microsoft.com/office/drawing/2014/main" id="{EB08DDF3-DD3D-2959-C94E-14F346796AA1}"/>
              </a:ext>
            </a:extLst>
          </p:cNvPr>
          <p:cNvSpPr txBox="1"/>
          <p:nvPr/>
        </p:nvSpPr>
        <p:spPr>
          <a:xfrm>
            <a:off x="2286000" y="2282212"/>
            <a:ext cx="7620000" cy="2585323"/>
          </a:xfrm>
          <a:prstGeom prst="rect">
            <a:avLst/>
          </a:prstGeom>
          <a:noFill/>
        </p:spPr>
        <p:txBody>
          <a:bodyPr wrap="square">
            <a:spAutoFit/>
          </a:bodyPr>
          <a:lstStyle/>
          <a:p>
            <a:pPr algn="just"/>
            <a:r>
              <a:rPr lang="en-IN" dirty="0">
                <a:latin typeface="Times New Roman" pitchFamily="18" charset="0"/>
                <a:cs typeface="Times New Roman" pitchFamily="18" charset="0"/>
              </a:rPr>
              <a:t>To develop the portfolio website, the following tools and technologies were used:</a:t>
            </a:r>
          </a:p>
          <a:p>
            <a:pPr algn="just"/>
            <a:endParaRPr lang="en-IN" dirty="0">
              <a:latin typeface="Times New Roman" pitchFamily="18" charset="0"/>
              <a:cs typeface="Times New Roman" pitchFamily="18" charset="0"/>
            </a:endParaRPr>
          </a:p>
          <a:p>
            <a:pPr algn="just"/>
            <a:r>
              <a:rPr lang="en-IN" dirty="0">
                <a:latin typeface="Times New Roman" pitchFamily="18" charset="0"/>
                <a:cs typeface="Times New Roman" pitchFamily="18" charset="0"/>
              </a:rPr>
              <a:t>1. HTML5 – For creating the structure and layout of the web                 pages.</a:t>
            </a:r>
          </a:p>
          <a:p>
            <a:pPr algn="just"/>
            <a:r>
              <a:rPr lang="en-IN" dirty="0">
                <a:latin typeface="Times New Roman" pitchFamily="18" charset="0"/>
                <a:cs typeface="Times New Roman" pitchFamily="18" charset="0"/>
              </a:rPr>
              <a:t>2. CSS3 – For designing, styling, and adding responsiveness to the portfolio.</a:t>
            </a:r>
          </a:p>
          <a:p>
            <a:pPr algn="just"/>
            <a:r>
              <a:rPr lang="en-IN" dirty="0">
                <a:latin typeface="Times New Roman" pitchFamily="18" charset="0"/>
                <a:cs typeface="Times New Roman" pitchFamily="18" charset="0"/>
              </a:rPr>
              <a:t>3.  JavaScript (Basic) – For enhancing interactivity and dynamic elements (if required).</a:t>
            </a:r>
          </a:p>
          <a:p>
            <a:pPr algn="just"/>
            <a:r>
              <a:rPr lang="en-IN" dirty="0">
                <a:latin typeface="Times New Roman" pitchFamily="18" charset="0"/>
                <a:cs typeface="Times New Roman" pitchFamily="18" charset="0"/>
              </a:rPr>
              <a:t>4. CodePen – As the online platform to write, test, and share the code effectively.</a:t>
            </a:r>
          </a:p>
          <a:p>
            <a:pPr algn="just"/>
            <a:r>
              <a:rPr lang="en-IN" dirty="0">
                <a:latin typeface="Times New Roman" pitchFamily="18" charset="0"/>
                <a:cs typeface="Times New Roman" pitchFamily="18" charset="0"/>
              </a:rPr>
              <a:t>5. GitHub – For version control, project hosting, and sharing with recruiters.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1" y="5895977"/>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9" y="6473337"/>
            <a:ext cx="228600"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8" name="object 8"/>
          <p:cNvSpPr txBox="1"/>
          <p:nvPr/>
        </p:nvSpPr>
        <p:spPr>
          <a:xfrm>
            <a:off x="749935" y="585297"/>
            <a:ext cx="8794751" cy="444352"/>
          </a:xfrm>
          <a:prstGeom prst="rect">
            <a:avLst/>
          </a:prstGeom>
        </p:spPr>
        <p:txBody>
          <a:bodyPr vert="horz" wrap="square" lIns="0" tIns="13335" rIns="0" bIns="0" rtlCol="0">
            <a:spAutoFit/>
          </a:bodyPr>
          <a:lstStyle/>
          <a:p>
            <a:pPr marL="12700">
              <a:lnSpc>
                <a:spcPct val="100000"/>
              </a:lnSpc>
              <a:spcBef>
                <a:spcPts val="105"/>
              </a:spcBef>
            </a:pPr>
            <a:r>
              <a:rPr lang="en-IN" sz="2800" b="1" spc="15" dirty="0">
                <a:solidFill>
                  <a:schemeClr val="accent6">
                    <a:lumMod val="50000"/>
                  </a:schemeClr>
                </a:solidFill>
                <a:latin typeface="Times New Roman" pitchFamily="18" charset="0"/>
                <a:cs typeface="Times New Roman" pitchFamily="18" charset="0"/>
              </a:rPr>
              <a:t>PORTFOLIO DESIGN AND LAYOUT</a:t>
            </a:r>
            <a:endParaRPr sz="2800" b="1" dirty="0">
              <a:solidFill>
                <a:schemeClr val="accent6">
                  <a:lumMod val="50000"/>
                </a:schemeClr>
              </a:solidFill>
              <a:latin typeface="Times New Roman" pitchFamily="18" charset="0"/>
              <a:cs typeface="Times New Roman" pitchFamily="18" charset="0"/>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37AA1B1A-5359-6A5F-D465-07131BFAA727}"/>
              </a:ext>
            </a:extLst>
          </p:cNvPr>
          <p:cNvSpPr txBox="1"/>
          <p:nvPr/>
        </p:nvSpPr>
        <p:spPr>
          <a:xfrm>
            <a:off x="685801" y="1219201"/>
            <a:ext cx="8465575" cy="4247317"/>
          </a:xfrm>
          <a:prstGeom prst="rect">
            <a:avLst/>
          </a:prstGeom>
          <a:noFill/>
        </p:spPr>
        <p:txBody>
          <a:bodyPr wrap="square">
            <a:spAutoFit/>
          </a:bodyPr>
          <a:lstStyle/>
          <a:p>
            <a:r>
              <a:rPr lang="en-IN" dirty="0">
                <a:latin typeface="Times New Roman" pitchFamily="18" charset="0"/>
                <a:cs typeface="Times New Roman" pitchFamily="18" charset="0"/>
              </a:rPr>
              <a:t>The portfolio website was designed with a clean and modern layout to make it simple and professional. The design follows a section-wise structure for easy navigation:</a:t>
            </a:r>
          </a:p>
          <a:p>
            <a:pPr algn="just"/>
            <a:endParaRPr lang="en-IN" dirty="0">
              <a:latin typeface="Times New Roman" pitchFamily="18" charset="0"/>
              <a:cs typeface="Times New Roman" pitchFamily="18" charset="0"/>
            </a:endParaRPr>
          </a:p>
          <a:p>
            <a:pPr marL="342900" indent="-342900" algn="just">
              <a:buAutoNum type="arabicPeriod"/>
            </a:pPr>
            <a:r>
              <a:rPr lang="en-IN" dirty="0">
                <a:latin typeface="Times New Roman" pitchFamily="18" charset="0"/>
                <a:cs typeface="Times New Roman" pitchFamily="18" charset="0"/>
              </a:rPr>
              <a:t>Header Section – Includes profile photo, name, and a short tagline.</a:t>
            </a:r>
          </a:p>
          <a:p>
            <a:pPr marL="342900" indent="-342900" algn="just">
              <a:buAutoNum type="arabicPeriod"/>
            </a:pPr>
            <a:r>
              <a:rPr lang="en-IN" dirty="0">
                <a:latin typeface="Times New Roman" pitchFamily="18" charset="0"/>
                <a:cs typeface="Times New Roman" pitchFamily="18" charset="0"/>
              </a:rPr>
              <a:t> Navigation Bar – Quick access to sections like About, Skills, Education, Projects, and Strengths.</a:t>
            </a:r>
          </a:p>
          <a:p>
            <a:pPr marL="342900" indent="-342900" algn="just">
              <a:buAutoNum type="arabicPeriod"/>
            </a:pPr>
            <a:r>
              <a:rPr lang="en-IN" dirty="0">
                <a:latin typeface="Times New Roman" pitchFamily="18" charset="0"/>
                <a:cs typeface="Times New Roman" pitchFamily="18" charset="0"/>
              </a:rPr>
              <a:t> About Me Section – A short introduction with personal details and career aspirations.</a:t>
            </a:r>
          </a:p>
          <a:p>
            <a:pPr marL="342900" indent="-342900" algn="just">
              <a:buAutoNum type="arabicPeriod"/>
            </a:pPr>
            <a:r>
              <a:rPr lang="en-IN" dirty="0">
                <a:latin typeface="Times New Roman" pitchFamily="18" charset="0"/>
                <a:cs typeface="Times New Roman" pitchFamily="18" charset="0"/>
              </a:rPr>
              <a:t> Skills Section – A structured list of technical and soft skills displayed with styled boxes.</a:t>
            </a:r>
          </a:p>
          <a:p>
            <a:pPr marL="342900" indent="-342900" algn="just">
              <a:buAutoNum type="arabicPeriod"/>
            </a:pPr>
            <a:r>
              <a:rPr lang="en-IN" dirty="0">
                <a:latin typeface="Times New Roman" pitchFamily="18" charset="0"/>
                <a:cs typeface="Times New Roman" pitchFamily="18" charset="0"/>
              </a:rPr>
              <a:t> Education Section – Academic details presented in a highlighted card format.</a:t>
            </a:r>
          </a:p>
          <a:p>
            <a:pPr marL="342900" indent="-342900" algn="just">
              <a:buAutoNum type="arabicPeriod"/>
            </a:pPr>
            <a:r>
              <a:rPr lang="en-IN" dirty="0">
                <a:latin typeface="Times New Roman" pitchFamily="18" charset="0"/>
                <a:cs typeface="Times New Roman" pitchFamily="18" charset="0"/>
              </a:rPr>
              <a:t> Projects Section – Detailed explanation of completed projects with hover effects for interactivity.</a:t>
            </a:r>
          </a:p>
          <a:p>
            <a:pPr marL="342900" indent="-342900" algn="just">
              <a:buAutoNum type="arabicPeriod"/>
            </a:pPr>
            <a:r>
              <a:rPr lang="en-IN" dirty="0">
                <a:latin typeface="Times New Roman" pitchFamily="18" charset="0"/>
                <a:cs typeface="Times New Roman" pitchFamily="18" charset="0"/>
              </a:rPr>
              <a:t> Strengths Section – Lists qualities such as being a strong person, helping-minded, fast learner, and smart worker.</a:t>
            </a:r>
          </a:p>
          <a:p>
            <a:pPr marL="342900" indent="-342900" algn="just">
              <a:buAutoNum type="arabicPeriod"/>
            </a:pPr>
            <a:r>
              <a:rPr lang="en-IN" dirty="0">
                <a:latin typeface="Times New Roman" pitchFamily="18" charset="0"/>
                <a:cs typeface="Times New Roman" pitchFamily="18" charset="0"/>
              </a:rPr>
              <a:t> Footer Section – Contains contact details and copyright note.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sz="2800" b="1" dirty="0">
                <a:latin typeface="Times New Roman" pitchFamily="18" charset="0"/>
                <a:cs typeface="Times New Roman" pitchFamily="18" charset="0"/>
              </a:rPr>
              <a:t>FEATURES AND FUNCTIONALITY</a:t>
            </a:r>
          </a:p>
        </p:txBody>
      </p:sp>
      <p:sp>
        <p:nvSpPr>
          <p:cNvPr id="4" name="TextBox 3">
            <a:extLst>
              <a:ext uri="{FF2B5EF4-FFF2-40B4-BE49-F238E27FC236}">
                <a16:creationId xmlns:a16="http://schemas.microsoft.com/office/drawing/2014/main" id="{E0828FF6-AC50-7ACA-87D2-966B75BB5944}"/>
              </a:ext>
            </a:extLst>
          </p:cNvPr>
          <p:cNvSpPr txBox="1"/>
          <p:nvPr/>
        </p:nvSpPr>
        <p:spPr>
          <a:xfrm>
            <a:off x="533401" y="1219202"/>
            <a:ext cx="8618220" cy="5355312"/>
          </a:xfrm>
          <a:prstGeom prst="rect">
            <a:avLst/>
          </a:prstGeom>
          <a:noFill/>
        </p:spPr>
        <p:txBody>
          <a:bodyPr wrap="square">
            <a:spAutoFit/>
          </a:bodyPr>
          <a:lstStyle/>
          <a:p>
            <a:pPr algn="just"/>
            <a:r>
              <a:rPr lang="en-IN" dirty="0">
                <a:latin typeface="Times New Roman" pitchFamily="18" charset="0"/>
                <a:cs typeface="Times New Roman" pitchFamily="18" charset="0"/>
              </a:rPr>
              <a:t>1.  Responsive Design - The portfolio is structured with section-based cards, likely adaptable across desktops, tablets, and smartphones.</a:t>
            </a:r>
          </a:p>
          <a:p>
            <a:pPr algn="just"/>
            <a:r>
              <a:rPr lang="en-IN" dirty="0">
                <a:latin typeface="Times New Roman" pitchFamily="18" charset="0"/>
                <a:cs typeface="Times New Roman" pitchFamily="18" charset="0"/>
              </a:rPr>
              <a:t>2.  Profile Integration - Displays a profile photo, name (Kathirvel N), and course (</a:t>
            </a:r>
            <a:r>
              <a:rPr lang="en-IN" dirty="0" err="1">
                <a:latin typeface="Times New Roman" pitchFamily="18" charset="0"/>
                <a:cs typeface="Times New Roman" pitchFamily="18" charset="0"/>
              </a:rPr>
              <a:t>B.Sc</a:t>
            </a:r>
            <a:r>
              <a:rPr lang="en-IN" dirty="0">
                <a:latin typeface="Times New Roman" pitchFamily="18" charset="0"/>
                <a:cs typeface="Times New Roman" pitchFamily="18" charset="0"/>
              </a:rPr>
              <a:t> Computer Science – AI &amp; DS) in the header.</a:t>
            </a:r>
          </a:p>
          <a:p>
            <a:pPr algn="just"/>
            <a:r>
              <a:rPr lang="en-IN" dirty="0">
                <a:latin typeface="Times New Roman" pitchFamily="18" charset="0"/>
                <a:cs typeface="Times New Roman" pitchFamily="18" charset="0"/>
              </a:rPr>
              <a:t>3.  Navigation Bar - Provides quick access links to major sections (About, Education, Skills, Projects, Resume).</a:t>
            </a:r>
          </a:p>
          <a:p>
            <a:pPr algn="just"/>
            <a:r>
              <a:rPr lang="en-IN" dirty="0">
                <a:latin typeface="Times New Roman" pitchFamily="18" charset="0"/>
                <a:cs typeface="Times New Roman" pitchFamily="18" charset="0"/>
              </a:rPr>
              <a:t>4.  About Me Section - A detailed introduction describing personal background, technical knowledge, communication skills, interests, and strengths.</a:t>
            </a:r>
          </a:p>
          <a:p>
            <a:pPr algn="just"/>
            <a:r>
              <a:rPr lang="en-IN" dirty="0">
                <a:latin typeface="Times New Roman" pitchFamily="18" charset="0"/>
                <a:cs typeface="Times New Roman" pitchFamily="18" charset="0"/>
              </a:rPr>
              <a:t>5.  Education Details - Highlights academic background with institution name (NIFT-TEA College of Knitwear Fashion, </a:t>
            </a:r>
            <a:r>
              <a:rPr lang="en-IN" dirty="0" err="1">
                <a:latin typeface="Times New Roman" pitchFamily="18" charset="0"/>
                <a:cs typeface="Times New Roman" pitchFamily="18" charset="0"/>
              </a:rPr>
              <a:t>B.Sc</a:t>
            </a:r>
            <a:r>
              <a:rPr lang="en-IN" dirty="0">
                <a:latin typeface="Times New Roman" pitchFamily="18" charset="0"/>
                <a:cs typeface="Times New Roman" pitchFamily="18" charset="0"/>
              </a:rPr>
              <a:t> CSAI &amp; DS).</a:t>
            </a:r>
          </a:p>
          <a:p>
            <a:pPr algn="just"/>
            <a:r>
              <a:rPr lang="en-IN" dirty="0">
                <a:latin typeface="Times New Roman" pitchFamily="18" charset="0"/>
                <a:cs typeface="Times New Roman" pitchFamily="18" charset="0"/>
              </a:rPr>
              <a:t>6.  Skills Showcase - Lists technical skills including C, C++, Python, AI, Java, HTML, JavaScript, CSS, Data Structures.</a:t>
            </a:r>
          </a:p>
          <a:p>
            <a:pPr algn="just"/>
            <a:r>
              <a:rPr lang="en-IN" dirty="0">
                <a:latin typeface="Times New Roman" pitchFamily="18" charset="0"/>
                <a:cs typeface="Times New Roman" pitchFamily="18" charset="0"/>
              </a:rPr>
              <a:t>7.  Project Highlights - Displays project list with clickable links (TNDSC-EFWD &amp; Cloud, Cloud Security IBM, Self-Foodie portal, College Portal).</a:t>
            </a:r>
          </a:p>
          <a:p>
            <a:pPr algn="just"/>
            <a:r>
              <a:rPr lang="en-IN" dirty="0">
                <a:latin typeface="Times New Roman" pitchFamily="18" charset="0"/>
                <a:cs typeface="Times New Roman" pitchFamily="18" charset="0"/>
              </a:rPr>
              <a:t>8.  Resume Download - A button is available to download the resume in CV format.</a:t>
            </a:r>
          </a:p>
          <a:p>
            <a:pPr algn="just"/>
            <a:r>
              <a:rPr lang="en-IN" dirty="0">
                <a:latin typeface="Times New Roman" pitchFamily="18" charset="0"/>
                <a:cs typeface="Times New Roman" pitchFamily="18" charset="0"/>
              </a:rPr>
              <a:t>9.  Modern Styling - Uses a red &amp; light blue theme with rounded card sections, shadows, and professional alignment.</a:t>
            </a:r>
          </a:p>
          <a:p>
            <a:pPr algn="just"/>
            <a:r>
              <a:rPr lang="en-IN" dirty="0">
                <a:latin typeface="Times New Roman" pitchFamily="18" charset="0"/>
                <a:cs typeface="Times New Roman" pitchFamily="18" charset="0"/>
              </a:rPr>
              <a:t>10. Footer Section - Footer branding is present (© 2025 Kathirvel N), giving a neat and professional finish</a:t>
            </a:r>
          </a:p>
        </p:txBody>
      </p:sp>
    </p:spTree>
    <p:extLst>
      <p:ext uri="{BB962C8B-B14F-4D97-AF65-F5344CB8AC3E}">
        <p14:creationId xmlns:p14="http://schemas.microsoft.com/office/powerpoint/2010/main" val="272066061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Adjacency</Template>
  <TotalTime>504</TotalTime>
  <Words>1196</Words>
  <Application>Microsoft Office PowerPoint</Application>
  <PresentationFormat>Widescreen</PresentationFormat>
  <Paragraphs>82</Paragraphs>
  <Slides>11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Cambria</vt:lpstr>
      <vt:lpstr>Roboto</vt:lpstr>
      <vt:lpstr>Times New Roman</vt:lpstr>
      <vt:lpstr>Trebuchet MS</vt:lpstr>
      <vt:lpstr>Adjacency</vt:lpstr>
      <vt:lpstr>        Digital Portfolio  </vt:lpstr>
      <vt:lpstr>PROJECT TITLE   MY PORTFOLIO</vt:lpstr>
      <vt:lpstr>AGENDA</vt:lpstr>
      <vt:lpstr>PROBLEM STATEMENT</vt:lpstr>
      <vt:lpstr>PROJECT OVERVIEW</vt:lpstr>
      <vt:lpstr>WHO ARE THE END USERS?</vt:lpstr>
      <vt:lpstr>TOOLS AND TECHNIQUES</vt:lpstr>
      <vt:lpstr>PowerPoint Presentation</vt:lpstr>
      <vt:lpstr>FEATURES AND FUNCTIONALITY</vt:lpstr>
      <vt:lpstr>RESULTS AND SCREENSHOTS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sanjayrenish07@outlook.com</cp:lastModifiedBy>
  <cp:revision>37</cp:revision>
  <dcterms:created xsi:type="dcterms:W3CDTF">2024-03-29T15:07:22Z</dcterms:created>
  <dcterms:modified xsi:type="dcterms:W3CDTF">2025-09-11T06:27:38Z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