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89296541/f/503c9754-82e2-4c9b-8131-af8395451b47/pivot%20char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[pivot chart.xlsx]Sheet4!PivotTable1</c:name>
    <c:fmtId val="0"/>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t>Employee performance analysis </a:t>
            </a:r>
            <a:endParaRPr lang="en-IN"/>
          </a:p>
        </c:rich>
      </c:tx>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IN"/>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s>
    <c:plotArea>
      <c:layout/>
      <c:barChart>
        <c:barDir val="col"/>
        <c:grouping val="clustered"/>
        <c:varyColors val="0"/>
        <c:ser>
          <c:idx val="0"/>
          <c:order val="0"/>
          <c:spPr>
            <a:solidFill>
              <a:schemeClr val="accent1"/>
            </a:solidFill>
            <a:ln>
              <a:noFill/>
            </a:ln>
            <a:effectLst/>
          </c:spPr>
          <c:invertIfNegative val="0"/>
          <c:trendline>
            <c:spPr>
              <a:ln w="9525" cap="rnd" cmpd="sng" algn="ctr">
                <a:solidFill>
                  <a:schemeClr val="tx1">
                    <a:shade val="95000"/>
                    <a:satMod val="105000"/>
                  </a:schemeClr>
                </a:solidFill>
                <a:prstDash val="solid"/>
                <a:round/>
              </a:ln>
              <a:effectLst/>
            </c:spPr>
            <c:trendlineType val="linear"/>
            <c:order val="2"/>
            <c:period val="2"/>
            <c:dispRSqr val="0"/>
            <c:dispEq val="0"/>
          </c:trendline>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Sheet4!$B$3:$B$14</c:f>
              <c:numCache>
                <c:formatCode>General</c:formatCode>
                <c:ptCount val="12"/>
                <c:pt idx="0">
                  <c:v>0.0</c:v>
                </c:pt>
                <c:pt idx="1">
                  <c:v>0.0</c:v>
                </c:pt>
                <c:pt idx="2">
                  <c:v>36.0</c:v>
                </c:pt>
                <c:pt idx="3">
                  <c:v>39.0</c:v>
                </c:pt>
                <c:pt idx="4">
                  <c:v>39.0</c:v>
                </c:pt>
                <c:pt idx="5">
                  <c:v>39.0</c:v>
                </c:pt>
                <c:pt idx="6">
                  <c:v>30.0</c:v>
                </c:pt>
                <c:pt idx="7">
                  <c:v>34.0</c:v>
                </c:pt>
                <c:pt idx="8">
                  <c:v>35.0</c:v>
                </c:pt>
                <c:pt idx="9">
                  <c:v>46.0</c:v>
                </c:pt>
                <c:pt idx="10">
                  <c:v>41.0</c:v>
                </c:pt>
                <c:pt idx="11">
                  <c:v>30.0</c:v>
                </c:pt>
              </c:numCache>
            </c:numRef>
          </c:val>
        </c:ser>
        <c:ser>
          <c:idx val="1"/>
          <c:order val="1"/>
          <c:spPr>
            <a:solidFill>
              <a:schemeClr val="accent3"/>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Sheet4!$C$3:$C$14</c:f>
              <c:numCache>
                <c:formatCode>General</c:formatCode>
                <c:ptCount val="12"/>
                <c:pt idx="1">
                  <c:v>0.0</c:v>
                </c:pt>
                <c:pt idx="2">
                  <c:v>235.0</c:v>
                </c:pt>
                <c:pt idx="3">
                  <c:v>234.0</c:v>
                </c:pt>
                <c:pt idx="4">
                  <c:v>240.0</c:v>
                </c:pt>
                <c:pt idx="5">
                  <c:v>226.0</c:v>
                </c:pt>
                <c:pt idx="6">
                  <c:v>251.0</c:v>
                </c:pt>
                <c:pt idx="7">
                  <c:v>241.0</c:v>
                </c:pt>
                <c:pt idx="8">
                  <c:v>228.0</c:v>
                </c:pt>
                <c:pt idx="9">
                  <c:v>233.0</c:v>
                </c:pt>
                <c:pt idx="10">
                  <c:v>233.0</c:v>
                </c:pt>
                <c:pt idx="11">
                  <c:v>240.0</c:v>
                </c:pt>
              </c:numCache>
            </c:numRef>
          </c:val>
        </c:ser>
        <c:ser>
          <c:idx val="2"/>
          <c:order val="2"/>
          <c:spPr>
            <a:solidFill>
              <a:schemeClr val="accent5"/>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Sheet4!$D$3:$D$14</c:f>
              <c:numCache>
                <c:formatCode>General</c:formatCode>
                <c:ptCount val="12"/>
                <c:pt idx="1">
                  <c:v>0.0</c:v>
                </c:pt>
                <c:pt idx="2">
                  <c:v>24.0</c:v>
                </c:pt>
                <c:pt idx="3">
                  <c:v>17.0</c:v>
                </c:pt>
                <c:pt idx="4">
                  <c:v>16.0</c:v>
                </c:pt>
                <c:pt idx="5">
                  <c:v>20.0</c:v>
                </c:pt>
                <c:pt idx="6">
                  <c:v>11.0</c:v>
                </c:pt>
                <c:pt idx="7">
                  <c:v>16.0</c:v>
                </c:pt>
                <c:pt idx="8">
                  <c:v>23.0</c:v>
                </c:pt>
                <c:pt idx="9">
                  <c:v>20.0</c:v>
                </c:pt>
                <c:pt idx="10">
                  <c:v>15.0</c:v>
                </c:pt>
                <c:pt idx="11">
                  <c:v>15.0</c:v>
                </c:pt>
              </c:numCache>
            </c:numRef>
          </c:val>
        </c:ser>
        <c:ser>
          <c:idx val="3"/>
          <c:order val="3"/>
          <c:spPr>
            <a:solidFill>
              <a:schemeClr val="accent1">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Sheet4!$E$3:$E$14</c:f>
              <c:numCache>
                <c:formatCode>General</c:formatCode>
                <c:ptCount val="12"/>
                <c:pt idx="1">
                  <c:v>0.0</c:v>
                </c:pt>
                <c:pt idx="2">
                  <c:v>8.0</c:v>
                </c:pt>
                <c:pt idx="3">
                  <c:v>10.0</c:v>
                </c:pt>
                <c:pt idx="4">
                  <c:v>7.0</c:v>
                </c:pt>
                <c:pt idx="5">
                  <c:v>11.0</c:v>
                </c:pt>
                <c:pt idx="6">
                  <c:v>12.0</c:v>
                </c:pt>
                <c:pt idx="7">
                  <c:v>10.0</c:v>
                </c:pt>
                <c:pt idx="8">
                  <c:v>13.0</c:v>
                </c:pt>
                <c:pt idx="9">
                  <c:v>5.0</c:v>
                </c:pt>
                <c:pt idx="10">
                  <c:v>8.0</c:v>
                </c:pt>
                <c:pt idx="11">
                  <c:v>9.0</c:v>
                </c:pt>
              </c:numCache>
            </c:numRef>
          </c:val>
        </c:ser>
        <c:ser>
          <c:idx val="4"/>
          <c:order val="4"/>
          <c:spPr>
            <a:solidFill>
              <a:schemeClr val="accent3">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Sheet4!$F$3:$F$14</c:f>
              <c:numCache>
                <c:formatCode>General</c:formatCode>
                <c:ptCount val="12"/>
                <c:pt idx="1">
                  <c:v>0.0</c:v>
                </c:pt>
                <c:pt idx="2">
                  <c:v>303.0</c:v>
                </c:pt>
                <c:pt idx="3">
                  <c:v>300.0</c:v>
                </c:pt>
                <c:pt idx="4">
                  <c:v>302.0</c:v>
                </c:pt>
                <c:pt idx="5">
                  <c:v>296.0</c:v>
                </c:pt>
                <c:pt idx="6">
                  <c:v>304.0</c:v>
                </c:pt>
                <c:pt idx="7">
                  <c:v>301.0</c:v>
                </c:pt>
                <c:pt idx="8">
                  <c:v>299.0</c:v>
                </c:pt>
                <c:pt idx="9">
                  <c:v>304.0</c:v>
                </c:pt>
                <c:pt idx="10">
                  <c:v>297.0</c:v>
                </c:pt>
                <c:pt idx="11">
                  <c:v>294.0</c:v>
                </c:pt>
              </c:numCache>
            </c:numRef>
          </c:val>
        </c:ser>
        <c:ser>
          <c:idx val="5"/>
          <c:order val="5"/>
          <c:spPr>
            <a:solidFill>
              <a:schemeClr val="accent5">
                <a:lumMod val="60000"/>
              </a:schemeClr>
            </a:solidFill>
            <a:ln>
              <a:noFill/>
            </a:ln>
            <a:effectLst/>
          </c:spPr>
          <c:invertIfNegative val="0"/>
          <c:cat>
            <c:strRef>
              <c:f>Sheet4!$A$3:$A$14</c:f>
              <c:strCache>
                <c:ptCount val="12"/>
                <c:pt idx="0">
                  <c:v>Count of FirstName</c:v>
                </c:pt>
                <c:pt idx="1">
                  <c:v>Row Labels</c:v>
                </c:pt>
                <c:pt idx="2">
                  <c:v>BPC</c:v>
                </c:pt>
                <c:pt idx="3">
                  <c:v>CCDR</c:v>
                </c:pt>
                <c:pt idx="4">
                  <c:v>EW</c:v>
                </c:pt>
                <c:pt idx="5">
                  <c:v>MSC</c:v>
                </c:pt>
                <c:pt idx="6">
                  <c:v>NEL</c:v>
                </c:pt>
                <c:pt idx="7">
                  <c:v>PL</c:v>
                </c:pt>
                <c:pt idx="8">
                  <c:v>PYZ</c:v>
                </c:pt>
                <c:pt idx="9">
                  <c:v>SVG</c:v>
                </c:pt>
                <c:pt idx="10">
                  <c:v>TNS</c:v>
                </c:pt>
                <c:pt idx="11">
                  <c:v>WBL</c:v>
                </c:pt>
              </c:strCache>
            </c:strRef>
          </c:cat>
          <c:val>
            <c:numRef>
              <c:f>Sheet4!$G$3:$G$14</c:f>
              <c:numCache>
                <c:formatCode>General</c:formatCode>
                <c:ptCount val="12"/>
              </c:numCache>
            </c:numRef>
          </c:val>
        </c:ser>
        <c:dLbls>
          <c:showLegendKey val="0"/>
          <c:showVal val="0"/>
          <c:showCatName val="0"/>
          <c:showSerName val="0"/>
          <c:showPercent val="0"/>
          <c:showBubbleSize val="0"/>
        </c:dLbls>
        <c:gapWidth val="150"/>
        <c:axId val="262133248"/>
        <c:axId val="262134784"/>
      </c:barChart>
      <c:catAx>
        <c:axId val="262133248"/>
        <c:scaling>
          <c:orientation val="minMax"/>
        </c:scaling>
        <c:delete val="0"/>
        <c:axPos val="b"/>
        <c:majorTickMark val="out"/>
        <c:minorTickMark val="none"/>
        <c:tickLblPos val="nextTo"/>
        <c:crossAx val="262134784"/>
        <c:crosses val="autoZero"/>
        <c:auto val="1"/>
        <c:lblAlgn val="ctr"/>
        <c:lblOffset val="100"/>
        <c:noMultiLvlLbl val="0"/>
      </c:catAx>
      <c:valAx>
        <c:axId val="262134784"/>
        <c:scaling>
          <c:orientation val="minMax"/>
        </c:scaling>
        <c:delete val="0"/>
        <c:axPos val="l"/>
        <c:majorGridlines/>
        <c:numFmt formatCode="General" sourceLinked="1"/>
        <c:majorTickMark val="out"/>
        <c:minorTickMark val="none"/>
        <c:tickLblPos val="nextTo"/>
        <c:crossAx val="262133248"/>
        <c:crosses val="autoZero"/>
        <c:crossBetween val="between"/>
      </c:valAx>
    </c:plotArea>
    <c:legend>
      <c:legendPos val="r"/>
      <c:layout/>
      <c:overlay val="0"/>
    </c:legend>
    <c:plotVisOnly val="1"/>
    <c:dispBlanksAs val="gap"/>
    <c:showDLblsOverMax val="0"/>
  </c:chart>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 val="0.0"/>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604506" y="3314150"/>
            <a:ext cx="10427137" cy="2225040"/>
          </a:xfrm>
          <a:prstGeom prst="rect"/>
          <a:noFill/>
        </p:spPr>
        <p:txBody>
          <a:bodyPr rtlCol="0" wrap="square">
            <a:spAutoFit/>
          </a:bodyPr>
          <a:p>
            <a:r>
              <a:rPr sz="2400" lang="en-US"/>
              <a:t>STUDENT NAME:</a:t>
            </a:r>
            <a:r>
              <a:rPr sz="2400" lang="en-US"/>
              <a:t> </a:t>
            </a:r>
            <a:r>
              <a:rPr sz="2400" lang="en-US"/>
              <a:t> </a:t>
            </a:r>
            <a:r>
              <a:rPr sz="2400" lang="en-US"/>
              <a:t>K</a:t>
            </a:r>
            <a:r>
              <a:rPr sz="2400" lang="en-US"/>
              <a:t>.</a:t>
            </a:r>
            <a:r>
              <a:rPr sz="2400" lang="en-US"/>
              <a:t>Y</a:t>
            </a:r>
            <a:r>
              <a:rPr sz="2400" lang="en-US"/>
              <a:t>U</a:t>
            </a:r>
            <a:r>
              <a:rPr sz="2400" lang="en-US"/>
              <a:t>V</a:t>
            </a:r>
            <a:r>
              <a:rPr sz="2400" lang="en-US"/>
              <a:t>A</a:t>
            </a:r>
            <a:r>
              <a:rPr sz="2400" lang="en-US"/>
              <a:t>S</a:t>
            </a:r>
            <a:r>
              <a:rPr sz="2400" lang="en-US"/>
              <a:t>R</a:t>
            </a:r>
            <a:r>
              <a:rPr sz="2400" lang="en-US"/>
              <a:t>E</a:t>
            </a:r>
            <a:r>
              <a:rPr sz="2400" lang="en-US"/>
              <a:t>E</a:t>
            </a:r>
            <a:endParaRPr dirty="0" sz="2400" lang="en-US"/>
          </a:p>
          <a:p>
            <a:r>
              <a:rPr dirty="0" sz="2400" lang="en-US"/>
              <a:t>REGISTER NO:</a:t>
            </a:r>
            <a:r>
              <a:rPr dirty="0" sz="2400" lang="en-US"/>
              <a:t> </a:t>
            </a:r>
            <a:r>
              <a:rPr dirty="0" sz="2400" lang="en-US"/>
              <a:t>3</a:t>
            </a:r>
            <a:r>
              <a:rPr dirty="0" sz="2400" lang="en-US"/>
              <a:t>1</a:t>
            </a:r>
            <a:r>
              <a:rPr dirty="0" sz="2400" lang="en-US"/>
              <a:t>2</a:t>
            </a:r>
            <a:r>
              <a:rPr dirty="0" sz="2400" lang="en-US"/>
              <a:t>2</a:t>
            </a:r>
            <a:r>
              <a:rPr dirty="0" sz="2400" lang="en-US"/>
              <a:t>1</a:t>
            </a:r>
            <a:r>
              <a:rPr dirty="0" sz="2400" lang="en-US"/>
              <a:t>9</a:t>
            </a:r>
            <a:r>
              <a:rPr dirty="0" sz="2400" lang="en-US"/>
              <a:t>6</a:t>
            </a:r>
            <a:r>
              <a:rPr dirty="0" sz="2400" lang="en-US"/>
              <a:t>7</a:t>
            </a:r>
            <a:r>
              <a:rPr dirty="0" sz="2400" lang="en-US"/>
              <a:t>3</a:t>
            </a:r>
            <a:r>
              <a:rPr dirty="0" sz="2400" lang="en-US"/>
              <a:t>/</a:t>
            </a:r>
            <a:r>
              <a:rPr dirty="0" sz="2400" lang="en-US"/>
              <a:t> </a:t>
            </a:r>
            <a:r>
              <a:rPr dirty="0" sz="2400" lang="en-US"/>
              <a:t>2F6EC1191A597A2871540F0FB698F087</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 </a:t>
            </a:r>
            <a:r>
              <a:rPr dirty="0" sz="2400" lang="en-US"/>
              <a:t>G</a:t>
            </a:r>
            <a:r>
              <a:rPr dirty="0" sz="2400" lang="en-US"/>
              <a:t> </a:t>
            </a:r>
            <a:r>
              <a:rPr dirty="0" sz="2400" lang="en-US"/>
              <a:t>)</a:t>
            </a:r>
            <a:r>
              <a:rPr dirty="0" sz="2400" lang="en-US"/>
              <a:t> </a:t>
            </a:r>
            <a:r>
              <a:rPr dirty="0" sz="2400" lang="en-US"/>
              <a:t>C</a:t>
            </a:r>
            <a:r>
              <a:rPr dirty="0" sz="2400" lang="en-US"/>
              <a:t>O</a:t>
            </a:r>
            <a:r>
              <a:rPr dirty="0" sz="2400" lang="en-US"/>
              <a:t>M</a:t>
            </a:r>
            <a:r>
              <a:rPr dirty="0" sz="2400" lang="en-US"/>
              <a:t>M</a:t>
            </a:r>
            <a:r>
              <a:rPr dirty="0" sz="2400" lang="en-US"/>
              <a:t>E</a:t>
            </a:r>
            <a:r>
              <a:rPr dirty="0" sz="2400" lang="en-US"/>
              <a:t>R</a:t>
            </a:r>
            <a:r>
              <a:rPr dirty="0" sz="2400" lang="en-US"/>
              <a:t>CE </a:t>
            </a:r>
            <a:endParaRPr altLang="en-US" lang="zh-CN"/>
          </a:p>
          <a:p>
            <a:r>
              <a:rPr dirty="0" sz="2400" lang="en-US"/>
              <a:t>COLLEGE</a:t>
            </a:r>
            <a:r>
              <a:rPr dirty="0" sz="2400" lang="en-US"/>
              <a:t>:</a:t>
            </a:r>
            <a:r>
              <a:rPr dirty="0" sz="2400" lang="en-US"/>
              <a:t> </a:t>
            </a:r>
            <a:r>
              <a:rPr dirty="0" sz="2400" lang="en-US"/>
              <a:t>K</a:t>
            </a:r>
            <a:r>
              <a:rPr dirty="0" sz="2400" lang="en-US"/>
              <a:t>A</a:t>
            </a:r>
            <a:r>
              <a:rPr dirty="0" sz="2400" lang="en-US"/>
              <a:t>N</a:t>
            </a:r>
            <a:r>
              <a:rPr dirty="0" sz="2400" lang="en-US"/>
              <a:t>C</a:t>
            </a:r>
            <a:r>
              <a:rPr dirty="0" sz="2400" lang="en-US"/>
              <a:t>H</a:t>
            </a:r>
            <a:r>
              <a:rPr dirty="0" sz="2400" lang="en-US"/>
              <a:t>I</a:t>
            </a:r>
            <a:r>
              <a:rPr dirty="0" sz="2400" lang="en-US"/>
              <a:t> </a:t>
            </a:r>
            <a:r>
              <a:rPr dirty="0" sz="2400" lang="en-US"/>
              <a:t>S</a:t>
            </a:r>
            <a:r>
              <a:rPr dirty="0" sz="2400" lang="en-US"/>
              <a:t>R</a:t>
            </a:r>
            <a:r>
              <a:rPr dirty="0" sz="2400" lang="en-US"/>
              <a:t>I</a:t>
            </a:r>
            <a:r>
              <a:rPr dirty="0" sz="2400" lang="en-US"/>
              <a:t> </a:t>
            </a:r>
            <a:r>
              <a:rPr dirty="0" sz="2400" lang="en-US"/>
              <a:t>M</a:t>
            </a:r>
            <a:r>
              <a:rPr dirty="0" sz="2400" lang="en-US"/>
              <a:t>A</a:t>
            </a:r>
            <a:r>
              <a:rPr dirty="0" sz="2400" lang="en-US"/>
              <a:t>G</a:t>
            </a:r>
            <a:r>
              <a:rPr dirty="0" sz="2400" lang="en-US"/>
              <a:t>ALAKSHMI </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 </a:t>
            </a:r>
            <a:r>
              <a:rPr dirty="0" sz="2400" lang="en-US"/>
              <a:t>C</a:t>
            </a:r>
            <a:r>
              <a:rPr dirty="0" sz="2400" lang="en-US"/>
              <a:t>O</a:t>
            </a:r>
            <a:r>
              <a:rPr dirty="0" sz="2400" lang="en-US"/>
              <a:t>LLEGE </a:t>
            </a:r>
            <a:r>
              <a:rPr dirty="0" sz="2400" lang="en-US"/>
              <a:t>F</a:t>
            </a:r>
            <a:r>
              <a:rPr dirty="0" sz="2400" lang="en-US"/>
              <a:t>O</a:t>
            </a:r>
            <a:r>
              <a:rPr dirty="0" sz="2400" lang="en-US"/>
              <a:t>R </a:t>
            </a:r>
            <a:r>
              <a:rPr dirty="0" sz="2400" lang="en-US"/>
              <a:t>W</a:t>
            </a:r>
            <a:r>
              <a:rPr dirty="0" sz="2400" lang="en-US"/>
              <a:t>O</a:t>
            </a:r>
            <a:r>
              <a:rPr dirty="0" sz="2400" lang="en-US"/>
              <a:t>MEN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
          <p:cNvSpPr txBox="1"/>
          <p:nvPr/>
        </p:nvSpPr>
        <p:spPr>
          <a:xfrm>
            <a:off x="739775" y="899158"/>
            <a:ext cx="5939400" cy="5958841"/>
          </a:xfrm>
          <a:prstGeom prst="rect"/>
        </p:spPr>
        <p:txBody>
          <a:bodyPr rtlCol="0" wrap="square">
            <a:spAutoFit/>
          </a:bodyPr>
          <a:p>
            <a:r>
              <a:rPr sz="2800" lang="en-IN">
                <a:solidFill>
                  <a:srgbClr val="000000"/>
                </a:solidFill>
              </a:rPr>
              <a:t>Data collection</a:t>
            </a:r>
            <a:endParaRPr sz="2800" lang="en-IN">
              <a:solidFill>
                <a:srgbClr val="000000"/>
              </a:solidFill>
            </a:endParaRPr>
          </a:p>
          <a:p>
            <a:r>
              <a:rPr sz="2800" lang="en-IN">
                <a:solidFill>
                  <a:srgbClr val="000000"/>
                </a:solidFill>
              </a:rPr>
              <a:t>1) Download - gaggle</a:t>
            </a:r>
            <a:endParaRPr sz="2800" lang="en-IN">
              <a:solidFill>
                <a:srgbClr val="000000"/>
              </a:solidFill>
            </a:endParaRPr>
          </a:p>
          <a:p>
            <a:r>
              <a:rPr sz="2800" lang="en-IN">
                <a:solidFill>
                  <a:srgbClr val="000000"/>
                </a:solidFill>
              </a:rPr>
              <a:t>2) Edunet dashboard - File download</a:t>
            </a:r>
            <a:endParaRPr sz="2800" lang="en-IN">
              <a:solidFill>
                <a:srgbClr val="000000"/>
              </a:solidFill>
            </a:endParaRPr>
          </a:p>
          <a:p>
            <a:r>
              <a:rPr sz="2800" lang="en-IN">
                <a:solidFill>
                  <a:srgbClr val="000000"/>
                </a:solidFill>
              </a:rPr>
              <a:t>Features collection</a:t>
            </a:r>
            <a:endParaRPr sz="2800" lang="en-IN">
              <a:solidFill>
                <a:srgbClr val="000000"/>
              </a:solidFill>
            </a:endParaRPr>
          </a:p>
          <a:p>
            <a:r>
              <a:rPr sz="2800" lang="en-IN">
                <a:solidFill>
                  <a:srgbClr val="000000"/>
                </a:solidFill>
              </a:rPr>
              <a:t>1) Employee I'D</a:t>
            </a:r>
            <a:endParaRPr sz="2800" lang="en-IN">
              <a:solidFill>
                <a:srgbClr val="000000"/>
              </a:solidFill>
            </a:endParaRPr>
          </a:p>
          <a:p>
            <a:r>
              <a:rPr sz="2800" lang="en-IN">
                <a:solidFill>
                  <a:srgbClr val="000000"/>
                </a:solidFill>
              </a:rPr>
              <a:t>2) First Name</a:t>
            </a:r>
            <a:endParaRPr sz="2800" lang="en-IN">
              <a:solidFill>
                <a:srgbClr val="000000"/>
              </a:solidFill>
            </a:endParaRPr>
          </a:p>
          <a:p>
            <a:r>
              <a:rPr sz="2800" lang="en-IN">
                <a:solidFill>
                  <a:srgbClr val="000000"/>
                </a:solidFill>
              </a:rPr>
              <a:t>3) Employee Type</a:t>
            </a:r>
            <a:endParaRPr sz="2800" lang="en-IN">
              <a:solidFill>
                <a:srgbClr val="000000"/>
              </a:solidFill>
            </a:endParaRPr>
          </a:p>
          <a:p>
            <a:r>
              <a:rPr sz="2800" lang="en-IN">
                <a:solidFill>
                  <a:srgbClr val="000000"/>
                </a:solidFill>
              </a:rPr>
              <a:t>4) Performance level</a:t>
            </a:r>
            <a:endParaRPr sz="2800" lang="en-IN">
              <a:solidFill>
                <a:srgbClr val="000000"/>
              </a:solidFill>
            </a:endParaRPr>
          </a:p>
          <a:p>
            <a:r>
              <a:rPr sz="2800" lang="en-IN">
                <a:solidFill>
                  <a:srgbClr val="000000"/>
                </a:solidFill>
              </a:rPr>
              <a:t>5) Gender - Male and female</a:t>
            </a:r>
            <a:endParaRPr sz="2800" lang="en-IN">
              <a:solidFill>
                <a:srgbClr val="000000"/>
              </a:solidFill>
            </a:endParaRPr>
          </a:p>
          <a:p>
            <a:r>
              <a:rPr sz="2800" lang="en-IN">
                <a:solidFill>
                  <a:srgbClr val="000000"/>
                </a:solidFill>
              </a:rPr>
              <a:t>6) Employee rating </a:t>
            </a:r>
            <a:endParaRPr sz="2800" lang="en-IN">
              <a:solidFill>
                <a:srgbClr val="000000"/>
              </a:solidFill>
            </a:endParaRPr>
          </a:p>
          <a:p>
            <a:r>
              <a:rPr sz="2800" lang="en-IN">
                <a:solidFill>
                  <a:srgbClr val="000000"/>
                </a:solidFill>
              </a:rPr>
              <a:t>Data cleaning</a:t>
            </a:r>
            <a:endParaRPr sz="2800" lang="en-IN">
              <a:solidFill>
                <a:srgbClr val="000000"/>
              </a:solidFill>
            </a:endParaRPr>
          </a:p>
          <a:p>
            <a:r>
              <a:rPr sz="2800" lang="en-IN">
                <a:solidFill>
                  <a:srgbClr val="000000"/>
                </a:solidFill>
              </a:rPr>
              <a:t>1) Missing values identification</a:t>
            </a:r>
            <a:endParaRPr sz="2800" lang="en-IN">
              <a:solidFill>
                <a:srgbClr val="000000"/>
              </a:solidFill>
            </a:endParaRPr>
          </a:p>
          <a:p>
            <a:r>
              <a:rPr sz="2800" lang="en-IN">
                <a:solidFill>
                  <a:srgbClr val="000000"/>
                </a:solidFill>
              </a:rPr>
              <a:t>2) Filter out missing values</a:t>
            </a:r>
            <a:endParaRPr sz="2800" lang="en-IN">
              <a:solidFill>
                <a:srgbClr val="000000"/>
              </a:solidFill>
            </a:endParaRPr>
          </a:p>
          <a:p>
            <a:endParaRPr sz="2800" lang="en-IN">
              <a:solidFill>
                <a:srgbClr val="000000"/>
              </a:solidFill>
            </a:endParaRPr>
          </a:p>
        </p:txBody>
      </p:sp>
      <p:sp>
        <p:nvSpPr>
          <p:cNvPr id="1048682" name=""/>
          <p:cNvSpPr txBox="1"/>
          <p:nvPr/>
        </p:nvSpPr>
        <p:spPr>
          <a:xfrm>
            <a:off x="6096000" y="2292103"/>
            <a:ext cx="5578312" cy="2606040"/>
          </a:xfrm>
          <a:prstGeom prst="rect"/>
        </p:spPr>
        <p:txBody>
          <a:bodyPr rtlCol="0" wrap="square">
            <a:spAutoFit/>
          </a:bodyPr>
          <a:p>
            <a:endParaRPr sz="2800" lang="en-IN">
              <a:solidFill>
                <a:srgbClr val="000000"/>
              </a:solidFill>
            </a:endParaRPr>
          </a:p>
          <a:p>
            <a:r>
              <a:rPr sz="2800" lang="en-IN">
                <a:solidFill>
                  <a:srgbClr val="000000"/>
                </a:solidFill>
              </a:rPr>
              <a:t>Summary</a:t>
            </a:r>
            <a:endParaRPr sz="2800" lang="en-IN">
              <a:solidFill>
                <a:srgbClr val="000000"/>
              </a:solidFill>
            </a:endParaRPr>
          </a:p>
          <a:p>
            <a:r>
              <a:rPr sz="2800" lang="en-IN">
                <a:solidFill>
                  <a:srgbClr val="000000"/>
                </a:solidFill>
              </a:rPr>
              <a:t>1) Pivot Table - Summary of Data</a:t>
            </a:r>
            <a:endParaRPr sz="2800" lang="en-IN">
              <a:solidFill>
                <a:srgbClr val="000000"/>
              </a:solidFill>
            </a:endParaRPr>
          </a:p>
          <a:p>
            <a:r>
              <a:rPr sz="2800" lang="en-IN">
                <a:solidFill>
                  <a:srgbClr val="000000"/>
                </a:solidFill>
              </a:rPr>
              <a:t>Data visualization</a:t>
            </a:r>
            <a:endParaRPr sz="2800" lang="en-IN">
              <a:solidFill>
                <a:srgbClr val="000000"/>
              </a:solidFill>
            </a:endParaRPr>
          </a:p>
          <a:p>
            <a:r>
              <a:rPr sz="2800" lang="en-IN">
                <a:solidFill>
                  <a:srgbClr val="000000"/>
                </a:solidFill>
              </a:rPr>
              <a:t>1) Graph - Data visualization ( Bar chart)</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339077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543493" y="1266674"/>
          <a:ext cx="9310168" cy="5420216"/>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512957" y="1455941"/>
            <a:ext cx="10579326" cy="4282440"/>
          </a:xfrm>
          <a:prstGeom prst="rect"/>
        </p:spPr>
        <p:txBody>
          <a:bodyPr rtlCol="0" wrap="square">
            <a:spAutoFit/>
          </a:bodyPr>
          <a:p>
            <a:r>
              <a:rPr sz="2800" lang="en-IN">
                <a:solidFill>
                  <a:srgbClr val="000000"/>
                </a:solidFill>
              </a:rPr>
              <a:t>Effective employee data analysis is vital for organizations aiming to balance employee growth with organizational success. </a:t>
            </a:r>
            <a:endParaRPr sz="2800" lang="en-IN">
              <a:solidFill>
                <a:srgbClr val="000000"/>
              </a:solidFill>
            </a:endParaRPr>
          </a:p>
          <a:p>
            <a:r>
              <a:rPr sz="2800" lang="en-IN">
                <a:solidFill>
                  <a:srgbClr val="000000"/>
                </a:solidFill>
              </a:rPr>
              <a:t>By thoroughly evaluating factors such as performance, appreciation, promotions, and increments, companies can drive motivation and productivity. </a:t>
            </a:r>
            <a:endParaRPr sz="2800" lang="en-IN">
              <a:solidFill>
                <a:srgbClr val="000000"/>
              </a:solidFill>
            </a:endParaRPr>
          </a:p>
          <a:p>
            <a:r>
              <a:rPr sz="2800" lang="en-IN">
                <a:solidFill>
                  <a:srgbClr val="000000"/>
                </a:solidFill>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6610552"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873872" y="1773555"/>
            <a:ext cx="7770596" cy="4282440"/>
          </a:xfrm>
          <a:prstGeom prst="rect"/>
        </p:spPr>
        <p:txBody>
          <a:bodyPr rtlCol="0" wrap="square">
            <a:spAutoFit/>
          </a:bodyPr>
          <a:p>
            <a:r>
              <a:rPr sz="2800" lang="en-IN">
                <a:solidFill>
                  <a:srgbClr val="000000"/>
                </a:solidFill>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676275" y="1876901"/>
            <a:ext cx="9866695" cy="4282440"/>
          </a:xfrm>
          <a:prstGeom prst="rect"/>
        </p:spPr>
        <p:txBody>
          <a:bodyPr rtlCol="0" wrap="square">
            <a:spAutoFit/>
          </a:bodyPr>
          <a:p>
            <a:r>
              <a:rPr sz="2800" lang="en-IN">
                <a:solidFill>
                  <a:srgbClr val="000000"/>
                </a:solidFill>
              </a:rPr>
              <a:t>Employee Data Analysis focuses on collecting and interpreting data to improve workforce decision-making. </a:t>
            </a:r>
            <a:endParaRPr sz="2800" lang="en-IN">
              <a:solidFill>
                <a:srgbClr val="000000"/>
              </a:solidFill>
            </a:endParaRPr>
          </a:p>
          <a:p>
            <a:r>
              <a:rPr sz="2800" lang="en-IN">
                <a:solidFill>
                  <a:srgbClr val="000000"/>
                </a:solidFill>
              </a:rPr>
              <a:t>Key areas include tracking performance, employee growth, and retention. </a:t>
            </a:r>
            <a:endParaRPr sz="2800" lang="en-IN">
              <a:solidFill>
                <a:srgbClr val="000000"/>
              </a:solidFill>
            </a:endParaRPr>
          </a:p>
          <a:p>
            <a:r>
              <a:rPr sz="2800" lang="en-IN">
                <a:solidFill>
                  <a:srgbClr val="000000"/>
                </a:solidFill>
              </a:rPr>
              <a:t>It helps assess compensation, engagement, and satisfaction levels. </a:t>
            </a:r>
            <a:endParaRPr sz="2800" lang="en-IN">
              <a:solidFill>
                <a:srgbClr val="000000"/>
              </a:solidFill>
            </a:endParaRPr>
          </a:p>
          <a:p>
            <a:r>
              <a:rPr sz="2800" lang="en-IN">
                <a:solidFill>
                  <a:srgbClr val="000000"/>
                </a:solidFill>
              </a:rPr>
              <a:t>This analysis supports better workforce planning and enhances employee motivation. </a:t>
            </a:r>
            <a:endParaRPr sz="2800" lang="en-IN">
              <a:solidFill>
                <a:srgbClr val="000000"/>
              </a:solidFill>
            </a:endParaRPr>
          </a:p>
          <a:p>
            <a:r>
              <a:rPr sz="2800" lang="en-IN">
                <a:solidFill>
                  <a:srgbClr val="000000"/>
                </a:solidFill>
              </a:rPr>
              <a:t>Ultimately, it aligns individual progress with overall organizational growth</a:t>
            </a:r>
            <a:r>
              <a:rPr sz="2800" lang="en-US">
                <a:solidFill>
                  <a:srgbClr val="000000"/>
                </a:solidFill>
              </a:rPr>
              <a: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
          <p:cNvPicPr>
            <a:picLocks/>
          </p:cNvPicPr>
          <p:nvPr/>
        </p:nvPicPr>
        <p:blipFill>
          <a:blip xmlns:r="http://schemas.openxmlformats.org/officeDocument/2006/relationships" r:embed="rId2"/>
          <a:stretch>
            <a:fillRect/>
          </a:stretch>
        </p:blipFill>
        <p:spPr>
          <a:xfrm rot="0">
            <a:off x="1341021" y="1409951"/>
            <a:ext cx="6821826" cy="5158031"/>
          </a:xfrm>
          <a:prstGeom prst="rect"/>
        </p:spPr>
      </p:pic>
      <p:pic>
        <p:nvPicPr>
          <p:cNvPr id="2097164" name=""/>
          <p:cNvPicPr>
            <a:picLocks/>
          </p:cNvPicPr>
          <p:nvPr/>
        </p:nvPicPr>
        <p:blipFill>
          <a:blip xmlns:r="http://schemas.openxmlformats.org/officeDocument/2006/relationships" r:embed="rId3"/>
          <a:stretch>
            <a:fillRect/>
          </a:stretch>
        </p:blipFill>
        <p:spPr>
          <a:xfrm rot="0">
            <a:off x="8456342" y="891793"/>
            <a:ext cx="2160237" cy="2633007"/>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58847" y="2545080"/>
            <a:ext cx="6623302" cy="1767840"/>
          </a:xfrm>
          <a:prstGeom prst="rect"/>
        </p:spPr>
        <p:txBody>
          <a:bodyPr rtlCol="0" wrap="square">
            <a:spAutoFit/>
          </a:bodyPr>
          <a:p>
            <a:r>
              <a:rPr sz="2800" lang="en-IN">
                <a:solidFill>
                  <a:srgbClr val="000000"/>
                </a:solidFill>
              </a:rPr>
              <a:t>Conditional formatting - Missing values Filter - Filter out missing values</a:t>
            </a:r>
            <a:endParaRPr sz="2800" lang="en-IN">
              <a:solidFill>
                <a:srgbClr val="000000"/>
              </a:solidFill>
            </a:endParaRPr>
          </a:p>
          <a:p>
            <a:r>
              <a:rPr sz="2800" lang="en-IN">
                <a:solidFill>
                  <a:srgbClr val="000000"/>
                </a:solidFill>
              </a:rPr>
              <a:t> Pivot table - summary of date </a:t>
            </a:r>
            <a:endParaRPr sz="2800" lang="en-IN">
              <a:solidFill>
                <a:srgbClr val="000000"/>
              </a:solidFill>
            </a:endParaRPr>
          </a:p>
          <a:p>
            <a:r>
              <a:rPr sz="2800" lang="en-IN">
                <a:solidFill>
                  <a:srgbClr val="000000"/>
                </a:solidFill>
              </a:rPr>
              <a:t>Graph - Data visualization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945219" y="1497329"/>
            <a:ext cx="8081933" cy="3863341"/>
          </a:xfrm>
          <a:prstGeom prst="rect"/>
        </p:spPr>
        <p:txBody>
          <a:bodyPr rtlCol="0" wrap="square">
            <a:spAutoFit/>
          </a:bodyPr>
          <a:p>
            <a:r>
              <a:rPr sz="2800" lang="en-IN">
                <a:solidFill>
                  <a:srgbClr val="000000"/>
                </a:solidFill>
              </a:rPr>
              <a:t>Employee dataset - Kaggle
Features - 26
Considered - 9
Employee I'D - Numerical
First Name - Text
Employee Type
Performance level
Gender - male and female
Employee rating - Numerical</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1702515" y="2354703"/>
            <a:ext cx="9574703" cy="9296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=IFS(Z8&gt;=5,"VERY HIGH",Z8&gt;=4,"HIGH", Z8&gt;=3,"MED", TRUE,"LOW")</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2024-08-30T04:33:27Z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4b6d85a6dae0495f9c4e2c6aeb8589fd</vt:lpwstr>
  </property>
</Properties>
</file>