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iEuZtznO1OieMznSrN3SF2v/qz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568a5e2e0_0_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8568a5e2e0_0_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8568a5e2e0_0_5: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568a5e2e0_0_1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568a5e2e0_0_1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8568a5e2e0_0_10: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568a5e2e0_0_1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568a5e2e0_0_1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8568a5e2e0_0_15: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85661528f8_0_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85661528f8_0_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8537e30b17_0_1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38537e30b17_0_1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8537e30b17_0_18: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38537e30b17_0_1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8537e30b17_0_28: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38537e30b17_0_2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537e30b17_0_36: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38537e30b17_0_3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8537e30b17_0_4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38537e30b17_0_4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1"/>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1"/>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8" name="Shape 58"/>
        <p:cNvGrpSpPr/>
        <p:nvPr/>
      </p:nvGrpSpPr>
      <p:grpSpPr>
        <a:xfrm>
          <a:off x="0" y="0"/>
          <a:ext cx="0" cy="0"/>
          <a:chOff x="0" y="0"/>
          <a:chExt cx="0" cy="0"/>
        </a:xfrm>
      </p:grpSpPr>
      <p:pic>
        <p:nvPicPr>
          <p:cNvPr id="59" name="Google Shape;59;p20"/>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20"/>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20"/>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20"/>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2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21"/>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21"/>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0" name="Shape 20"/>
        <p:cNvGrpSpPr/>
        <p:nvPr/>
      </p:nvGrpSpPr>
      <p:grpSpPr>
        <a:xfrm>
          <a:off x="0" y="0"/>
          <a:ext cx="0" cy="0"/>
          <a:chOff x="0" y="0"/>
          <a:chExt cx="0" cy="0"/>
        </a:xfrm>
      </p:grpSpPr>
      <p:sp>
        <p:nvSpPr>
          <p:cNvPr id="21" name="Google Shape;21;p12"/>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 name="Google Shape;23;p12"/>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 name="Google Shape;24;p12"/>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5" name="Google Shape;25;p12"/>
          <p:cNvGrpSpPr/>
          <p:nvPr/>
        </p:nvGrpSpPr>
        <p:grpSpPr>
          <a:xfrm>
            <a:off x="19053919" y="10117702"/>
            <a:ext cx="427015" cy="597582"/>
            <a:chOff x="19053919" y="10117702"/>
            <a:chExt cx="427015" cy="597582"/>
          </a:xfrm>
        </p:grpSpPr>
        <p:sp>
          <p:nvSpPr>
            <p:cNvPr id="26" name="Google Shape;26;p12"/>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7" name="Google Shape;27;p12"/>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pic>
        <p:nvPicPr>
          <p:cNvPr id="29" name="Google Shape;29;p13"/>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0" name="Google Shape;30;p13"/>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1" name="Google Shape;31;p13"/>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2" name="Google Shape;32;p13"/>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14"/>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 name="Google Shape;35;p14"/>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6" name="Google Shape;36;p14"/>
          <p:cNvGrpSpPr/>
          <p:nvPr/>
        </p:nvGrpSpPr>
        <p:grpSpPr>
          <a:xfrm>
            <a:off x="2842727" y="10117702"/>
            <a:ext cx="427015" cy="597582"/>
            <a:chOff x="2842727" y="10117702"/>
            <a:chExt cx="427015" cy="597582"/>
          </a:xfrm>
        </p:grpSpPr>
        <p:sp>
          <p:nvSpPr>
            <p:cNvPr id="37" name="Google Shape;37;p14"/>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8" name="Google Shape;38;p14"/>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39" name="Google Shape;39;p14"/>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 name="Google Shape;40;p1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41" name="Shape 41"/>
        <p:cNvGrpSpPr/>
        <p:nvPr/>
      </p:nvGrpSpPr>
      <p:grpSpPr>
        <a:xfrm>
          <a:off x="0" y="0"/>
          <a:ext cx="0" cy="0"/>
          <a:chOff x="0" y="0"/>
          <a:chExt cx="0" cy="0"/>
        </a:xfrm>
      </p:grpSpPr>
      <p:pic>
        <p:nvPicPr>
          <p:cNvPr id="42" name="Google Shape;42;p1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43" name="Google Shape;43;p1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44" name="Google Shape;44;p15"/>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45" name="Google Shape;45;p15"/>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6" name="Shape 46"/>
        <p:cNvGrpSpPr/>
        <p:nvPr/>
      </p:nvGrpSpPr>
      <p:grpSpPr>
        <a:xfrm>
          <a:off x="0" y="0"/>
          <a:ext cx="0" cy="0"/>
          <a:chOff x="0" y="0"/>
          <a:chExt cx="0" cy="0"/>
        </a:xfrm>
      </p:grpSpPr>
      <p:pic>
        <p:nvPicPr>
          <p:cNvPr id="47" name="Google Shape;47;p16"/>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8" name="Google Shape;48;p16"/>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9" name="Shape 49"/>
        <p:cNvGrpSpPr/>
        <p:nvPr/>
      </p:nvGrpSpPr>
      <p:grpSpPr>
        <a:xfrm>
          <a:off x="0" y="0"/>
          <a:ext cx="0" cy="0"/>
          <a:chOff x="0" y="0"/>
          <a:chExt cx="0" cy="0"/>
        </a:xfrm>
      </p:grpSpPr>
      <p:pic>
        <p:nvPicPr>
          <p:cNvPr id="50" name="Google Shape;50;p17"/>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1" name="Google Shape;51;p17"/>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2" name="Shape 52"/>
        <p:cNvGrpSpPr/>
        <p:nvPr/>
      </p:nvGrpSpPr>
      <p:grpSpPr>
        <a:xfrm>
          <a:off x="0" y="0"/>
          <a:ext cx="0" cy="0"/>
          <a:chOff x="0" y="0"/>
          <a:chExt cx="0" cy="0"/>
        </a:xfrm>
      </p:grpSpPr>
      <p:pic>
        <p:nvPicPr>
          <p:cNvPr id="53" name="Google Shape;53;p1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4" name="Google Shape;54;p18"/>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5" name="Shape 55"/>
        <p:cNvGrpSpPr/>
        <p:nvPr/>
      </p:nvGrpSpPr>
      <p:grpSpPr>
        <a:xfrm>
          <a:off x="0" y="0"/>
          <a:ext cx="0" cy="0"/>
          <a:chOff x="0" y="0"/>
          <a:chExt cx="0" cy="0"/>
        </a:xfrm>
      </p:grpSpPr>
      <p:pic>
        <p:nvPicPr>
          <p:cNvPr id="56" name="Google Shape;56;p1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19"/>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0"/>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840111"/>
            <a:ext cx="11837559" cy="58477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Presentación Etapa 1 Proyecto Capstone</a:t>
            </a:r>
            <a:endParaRPr/>
          </a:p>
        </p:txBody>
      </p:sp>
      <p:sp>
        <p:nvSpPr>
          <p:cNvPr id="75" name="Google Shape;75;p1"/>
          <p:cNvSpPr txBox="1"/>
          <p:nvPr>
            <p:ph idx="1" type="subTitle"/>
          </p:nvPr>
        </p:nvSpPr>
        <p:spPr>
          <a:xfrm>
            <a:off x="2889250" y="9540875"/>
            <a:ext cx="9138164"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lt1"/>
              </a:buClr>
              <a:buSzPts val="2800"/>
              <a:buFont typeface="Arial"/>
              <a:buNone/>
            </a:pPr>
            <a:r>
              <a:rPr lang="es-ES" sz="2800">
                <a:latin typeface="Arial"/>
                <a:ea typeface="Arial"/>
                <a:cs typeface="Arial"/>
                <a:sym typeface="Arial"/>
              </a:rPr>
              <a:t>Portafolio de Título Ingeniería en Informática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38568a5e2e0_0_5"/>
          <p:cNvPicPr preferRelativeResize="0"/>
          <p:nvPr/>
        </p:nvPicPr>
        <p:blipFill>
          <a:blip r:embed="rId3">
            <a:alphaModFix/>
          </a:blip>
          <a:stretch>
            <a:fillRect/>
          </a:stretch>
        </p:blipFill>
        <p:spPr>
          <a:xfrm>
            <a:off x="1053550" y="1772791"/>
            <a:ext cx="8763000" cy="6477000"/>
          </a:xfrm>
          <a:prstGeom prst="rect">
            <a:avLst/>
          </a:prstGeom>
          <a:noFill/>
          <a:ln>
            <a:noFill/>
          </a:ln>
        </p:spPr>
      </p:pic>
      <p:pic>
        <p:nvPicPr>
          <p:cNvPr id="138" name="Google Shape;138;g38568a5e2e0_0_5"/>
          <p:cNvPicPr preferRelativeResize="0"/>
          <p:nvPr/>
        </p:nvPicPr>
        <p:blipFill>
          <a:blip r:embed="rId4">
            <a:alphaModFix/>
          </a:blip>
          <a:stretch>
            <a:fillRect/>
          </a:stretch>
        </p:blipFill>
        <p:spPr>
          <a:xfrm>
            <a:off x="10487100" y="1853738"/>
            <a:ext cx="8763000" cy="6315075"/>
          </a:xfrm>
          <a:prstGeom prst="rect">
            <a:avLst/>
          </a:prstGeom>
          <a:noFill/>
          <a:ln>
            <a:noFill/>
          </a:ln>
        </p:spPr>
      </p:pic>
      <p:sp>
        <p:nvSpPr>
          <p:cNvPr id="139" name="Google Shape;139;g38568a5e2e0_0_5"/>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Solución propuesta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38568a5e2e0_0_10"/>
          <p:cNvPicPr preferRelativeResize="0"/>
          <p:nvPr/>
        </p:nvPicPr>
        <p:blipFill>
          <a:blip r:embed="rId3">
            <a:alphaModFix/>
          </a:blip>
          <a:stretch>
            <a:fillRect/>
          </a:stretch>
        </p:blipFill>
        <p:spPr>
          <a:xfrm>
            <a:off x="1233775" y="2345129"/>
            <a:ext cx="8763000" cy="5981700"/>
          </a:xfrm>
          <a:prstGeom prst="rect">
            <a:avLst/>
          </a:prstGeom>
          <a:noFill/>
          <a:ln>
            <a:noFill/>
          </a:ln>
        </p:spPr>
      </p:pic>
      <p:pic>
        <p:nvPicPr>
          <p:cNvPr id="146" name="Google Shape;146;g38568a5e2e0_0_10"/>
          <p:cNvPicPr preferRelativeResize="0"/>
          <p:nvPr/>
        </p:nvPicPr>
        <p:blipFill>
          <a:blip r:embed="rId4">
            <a:alphaModFix/>
          </a:blip>
          <a:stretch>
            <a:fillRect/>
          </a:stretch>
        </p:blipFill>
        <p:spPr>
          <a:xfrm>
            <a:off x="10712375" y="2345125"/>
            <a:ext cx="8753475" cy="5981700"/>
          </a:xfrm>
          <a:prstGeom prst="rect">
            <a:avLst/>
          </a:prstGeom>
          <a:noFill/>
          <a:ln>
            <a:noFill/>
          </a:ln>
        </p:spPr>
      </p:pic>
      <p:sp>
        <p:nvSpPr>
          <p:cNvPr id="147" name="Google Shape;147;g38568a5e2e0_0_10"/>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Solución propuesta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38568a5e2e0_0_15"/>
          <p:cNvPicPr preferRelativeResize="0"/>
          <p:nvPr/>
        </p:nvPicPr>
        <p:blipFill>
          <a:blip r:embed="rId3">
            <a:alphaModFix/>
          </a:blip>
          <a:stretch>
            <a:fillRect/>
          </a:stretch>
        </p:blipFill>
        <p:spPr>
          <a:xfrm>
            <a:off x="4442775" y="1765881"/>
            <a:ext cx="11614174" cy="7498717"/>
          </a:xfrm>
          <a:prstGeom prst="rect">
            <a:avLst/>
          </a:prstGeom>
          <a:noFill/>
          <a:ln>
            <a:noFill/>
          </a:ln>
        </p:spPr>
      </p:pic>
      <p:sp>
        <p:nvSpPr>
          <p:cNvPr id="154" name="Google Shape;154;g38568a5e2e0_0_15"/>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Solución propuesta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4794250" y="5349875"/>
            <a:ext cx="9020022" cy="83099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5400"/>
              <a:t>Conclusión y Reflexión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2432050" y="714594"/>
            <a:ext cx="16988263"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4000"/>
              <a:t>Conclusión y Reflexión</a:t>
            </a:r>
            <a:endParaRPr/>
          </a:p>
        </p:txBody>
      </p:sp>
      <p:sp>
        <p:nvSpPr>
          <p:cNvPr id="165" name="Google Shape;165;p7"/>
          <p:cNvSpPr txBox="1"/>
          <p:nvPr/>
        </p:nvSpPr>
        <p:spPr>
          <a:xfrm>
            <a:off x="1412000" y="2950625"/>
            <a:ext cx="16988400" cy="4704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None/>
            </a:pPr>
            <a:r>
              <a:rPr lang="es-ES" sz="3200">
                <a:solidFill>
                  <a:srgbClr val="002060"/>
                </a:solidFill>
                <a:latin typeface="Calibri"/>
                <a:ea typeface="Calibri"/>
                <a:cs typeface="Calibri"/>
                <a:sym typeface="Calibri"/>
              </a:rPr>
              <a:t>Este proyecto APT ofrece una solución integral que organiza y automatiza la gestión de los negocios, proporcionando información confiable para tomar decisiones estratégicas y favorecer su crecimiento sostenible.</a:t>
            </a:r>
            <a:endParaRPr sz="3200">
              <a:solidFill>
                <a:srgbClr val="002060"/>
              </a:solidFill>
              <a:latin typeface="Calibri"/>
              <a:ea typeface="Calibri"/>
              <a:cs typeface="Calibri"/>
              <a:sym typeface="Calibri"/>
            </a:endParaRPr>
          </a:p>
          <a:p>
            <a:pPr indent="0" lvl="0" marL="0" rtl="0" algn="just">
              <a:lnSpc>
                <a:spcPct val="115000"/>
              </a:lnSpc>
              <a:spcBef>
                <a:spcPts val="1200"/>
              </a:spcBef>
              <a:spcAft>
                <a:spcPts val="1200"/>
              </a:spcAft>
              <a:buNone/>
            </a:pPr>
            <a:r>
              <a:rPr lang="es-ES" sz="3200">
                <a:solidFill>
                  <a:srgbClr val="002060"/>
                </a:solidFill>
                <a:latin typeface="Calibri"/>
                <a:ea typeface="Calibri"/>
                <a:cs typeface="Calibri"/>
                <a:sym typeface="Calibri"/>
              </a:rPr>
              <a:t>Como estudiantes de ingeniería en informática, consideramos que desarrollar este proyecto representa un desafío enriquecedor, nos permitirá aplicar conocimientos en casi todas las áreas de nuestra carrera, desde programación, bases de datos y diseño de sistemas, hasta gestión de proyectos y análisis de procesos, creando un producto real que aporte valor al ecosistema emprendedor y fortaleciendo nuestras competencias técnicas y de trabajo en equipo.</a:t>
            </a:r>
            <a:endParaRPr sz="3200">
              <a:solidFill>
                <a:srgbClr val="00206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85661528f8_0_1"/>
          <p:cNvSpPr txBox="1"/>
          <p:nvPr>
            <p:ph type="title"/>
          </p:nvPr>
        </p:nvSpPr>
        <p:spPr>
          <a:xfrm>
            <a:off x="4794250" y="5349875"/>
            <a:ext cx="9020100" cy="831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5400"/>
              <a:t>Gracias por su atención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2349204" y="801143"/>
            <a:ext cx="16988263" cy="738613"/>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b="1" lang="es-ES">
                <a:latin typeface="Arial"/>
                <a:ea typeface="Arial"/>
                <a:cs typeface="Arial"/>
                <a:sym typeface="Arial"/>
              </a:rPr>
              <a:t>Integrantes Equipo de Trabajo​</a:t>
            </a:r>
            <a:endParaRPr/>
          </a:p>
        </p:txBody>
      </p:sp>
      <p:sp>
        <p:nvSpPr>
          <p:cNvPr id="82" name="Google Shape;82;p2"/>
          <p:cNvSpPr/>
          <p:nvPr/>
        </p:nvSpPr>
        <p:spPr>
          <a:xfrm>
            <a:off x="10367886" y="7150036"/>
            <a:ext cx="30018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2000"/>
              <a:t>Allison Aracena</a:t>
            </a:r>
            <a:endParaRPr sz="1600"/>
          </a:p>
        </p:txBody>
      </p:sp>
      <p:sp>
        <p:nvSpPr>
          <p:cNvPr id="83" name="Google Shape;83;p2"/>
          <p:cNvSpPr/>
          <p:nvPr/>
        </p:nvSpPr>
        <p:spPr>
          <a:xfrm>
            <a:off x="6211064" y="7150034"/>
            <a:ext cx="30018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2000"/>
              <a:t>Natalia Jorquera</a:t>
            </a:r>
            <a:endParaRPr sz="1600"/>
          </a:p>
        </p:txBody>
      </p:sp>
      <p:pic>
        <p:nvPicPr>
          <p:cNvPr id="84" name="Google Shape;84;p2" title="Imagen de WhatsApp 2025-09-01 a las 22.45.02_405d9ed7.jpg"/>
          <p:cNvPicPr preferRelativeResize="0"/>
          <p:nvPr/>
        </p:nvPicPr>
        <p:blipFill rotWithShape="1">
          <a:blip r:embed="rId3">
            <a:alphaModFix/>
          </a:blip>
          <a:srcRect b="10037" l="9612" r="-2670" t="30675"/>
          <a:stretch/>
        </p:blipFill>
        <p:spPr>
          <a:xfrm>
            <a:off x="10239625" y="3686200"/>
            <a:ext cx="3001800" cy="3455100"/>
          </a:xfrm>
          <a:prstGeom prst="flowChartConnector">
            <a:avLst/>
          </a:prstGeom>
          <a:noFill/>
          <a:ln cap="flat" cmpd="sng" w="9525">
            <a:solidFill>
              <a:schemeClr val="dk1"/>
            </a:solidFill>
            <a:prstDash val="solid"/>
            <a:round/>
            <a:headEnd len="sm" w="sm" type="none"/>
            <a:tailEnd len="sm" w="sm" type="none"/>
          </a:ln>
        </p:spPr>
      </p:pic>
      <p:pic>
        <p:nvPicPr>
          <p:cNvPr id="85" name="Google Shape;85;p2"/>
          <p:cNvPicPr preferRelativeResize="0"/>
          <p:nvPr/>
        </p:nvPicPr>
        <p:blipFill>
          <a:blip r:embed="rId4">
            <a:alphaModFix/>
          </a:blip>
          <a:stretch>
            <a:fillRect/>
          </a:stretch>
        </p:blipFill>
        <p:spPr>
          <a:xfrm>
            <a:off x="6308025" y="3673475"/>
            <a:ext cx="3236400" cy="3455100"/>
          </a:xfrm>
          <a:prstGeom prst="ellipse">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1974850" y="6950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Contenidos a desarrollar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idx="1" type="body"/>
          </p:nvPr>
        </p:nvSpPr>
        <p:spPr>
          <a:xfrm>
            <a:off x="727227" y="755454"/>
            <a:ext cx="16792423"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Contenidos a desarrollar</a:t>
            </a:r>
            <a:endParaRPr/>
          </a:p>
          <a:p>
            <a:pPr indent="0" lvl="0" marL="0" rtl="0" algn="r">
              <a:spcBef>
                <a:spcPts val="0"/>
              </a:spcBef>
              <a:spcAft>
                <a:spcPts val="0"/>
              </a:spcAft>
              <a:buNone/>
            </a:pPr>
            <a:r>
              <a:t/>
            </a:r>
            <a:endParaRPr/>
          </a:p>
        </p:txBody>
      </p:sp>
      <p:sp>
        <p:nvSpPr>
          <p:cNvPr id="96" name="Google Shape;96;p4"/>
          <p:cNvSpPr txBox="1"/>
          <p:nvPr/>
        </p:nvSpPr>
        <p:spPr>
          <a:xfrm>
            <a:off x="1212850" y="1939651"/>
            <a:ext cx="17678400" cy="7430047"/>
          </a:xfrm>
          <a:prstGeom prst="rect">
            <a:avLst/>
          </a:prstGeom>
          <a:noFill/>
          <a:ln>
            <a:noFill/>
          </a:ln>
        </p:spPr>
        <p:txBody>
          <a:bodyPr anchorCtr="0" anchor="t" bIns="45700" lIns="91425" spcFirstLastPara="1" rIns="91425" wrap="square" tIns="45700">
            <a:spAutoFit/>
          </a:bodyPr>
          <a:lstStyle/>
          <a:p>
            <a:pPr indent="-342900" lvl="0" marL="342900" rtl="0" algn="l">
              <a:lnSpc>
                <a:spcPct val="150000"/>
              </a:lnSpc>
              <a:spcBef>
                <a:spcPts val="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Problemática</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Objetivo Proyecto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Alcance Proyecto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Tiempo Asociado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Competencias Asociadas</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Solución Propuesta</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Conclusión</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Reflexiones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8537e30b17_0_11"/>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Problemática</a:t>
            </a:r>
            <a:endParaRPr/>
          </a:p>
        </p:txBody>
      </p:sp>
      <p:sp>
        <p:nvSpPr>
          <p:cNvPr id="102" name="Google Shape;102;g38537e30b17_0_11"/>
          <p:cNvSpPr txBox="1"/>
          <p:nvPr/>
        </p:nvSpPr>
        <p:spPr>
          <a:xfrm>
            <a:off x="1396450" y="2874425"/>
            <a:ext cx="12645300" cy="54120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Muchos emprendedores y pequeños comerciantes enfrentan dificultades para administrar sus negocios de forma organizada y eficiente.</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La ausencia de herramientas integrales de gestión provoca:</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Errores en ventas, inventarios y finanzas.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Desconocimiento sobre flujo de caja y obligaciones tributarias.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Limitaciones al administrar múltiples negocios o sucursales.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Falta de reportes claros y estadísticas para planificar.</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Dificultad en la gestión conjunta de productos y servicios.</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Todo esto afecta su rentabilidad, sostenibilidad y capacidad de crecer en el mercado.</a:t>
            </a:r>
            <a:endParaRPr sz="3200">
              <a:solidFill>
                <a:srgbClr val="002060"/>
              </a:solidFill>
              <a:latin typeface="Calibri"/>
              <a:ea typeface="Calibri"/>
              <a:cs typeface="Calibri"/>
              <a:sym typeface="Calibri"/>
            </a:endParaRPr>
          </a:p>
        </p:txBody>
      </p:sp>
      <p:pic>
        <p:nvPicPr>
          <p:cNvPr id="103" name="Google Shape;103;g38537e30b17_0_11"/>
          <p:cNvPicPr preferRelativeResize="0"/>
          <p:nvPr/>
        </p:nvPicPr>
        <p:blipFill>
          <a:blip r:embed="rId3">
            <a:alphaModFix/>
          </a:blip>
          <a:stretch>
            <a:fillRect/>
          </a:stretch>
        </p:blipFill>
        <p:spPr>
          <a:xfrm>
            <a:off x="14041750" y="3256101"/>
            <a:ext cx="4666274" cy="4025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8537e30b17_0_18"/>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Objetivo del proyecto</a:t>
            </a:r>
            <a:endParaRPr/>
          </a:p>
        </p:txBody>
      </p:sp>
      <p:sp>
        <p:nvSpPr>
          <p:cNvPr id="109" name="Google Shape;109;g38537e30b17_0_18"/>
          <p:cNvSpPr txBox="1"/>
          <p:nvPr/>
        </p:nvSpPr>
        <p:spPr>
          <a:xfrm>
            <a:off x="1412000" y="2950625"/>
            <a:ext cx="12629700" cy="36387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Facilitar la gestión integral de ventas, inventarios, servicios y finanzas de los emprendedores a través de una plataforma web segura y estratégica.</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Automatizar ventas y boletas.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Permitir reservas y calendarización de citas.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Centralizar la gestión de múltiples negocios/sucursales.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Generar reportes claros y estructurados.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Calcular ganancias y obligaciones tributarias (IVA).</a:t>
            </a:r>
            <a:endParaRPr sz="3200">
              <a:solidFill>
                <a:srgbClr val="002060"/>
              </a:solidFill>
              <a:latin typeface="Calibri"/>
              <a:ea typeface="Calibri"/>
              <a:cs typeface="Calibri"/>
              <a:sym typeface="Calibri"/>
            </a:endParaRPr>
          </a:p>
        </p:txBody>
      </p:sp>
      <p:pic>
        <p:nvPicPr>
          <p:cNvPr id="110" name="Google Shape;110;g38537e30b17_0_18"/>
          <p:cNvPicPr preferRelativeResize="0"/>
          <p:nvPr/>
        </p:nvPicPr>
        <p:blipFill>
          <a:blip r:embed="rId3">
            <a:alphaModFix/>
          </a:blip>
          <a:stretch>
            <a:fillRect/>
          </a:stretch>
        </p:blipFill>
        <p:spPr>
          <a:xfrm>
            <a:off x="14041825" y="2950625"/>
            <a:ext cx="3790475" cy="397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8537e30b17_0_28"/>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Alcance del proyecto</a:t>
            </a:r>
            <a:endParaRPr/>
          </a:p>
        </p:txBody>
      </p:sp>
      <p:sp>
        <p:nvSpPr>
          <p:cNvPr id="116" name="Google Shape;116;g38537e30b17_0_28"/>
          <p:cNvSpPr txBox="1"/>
          <p:nvPr/>
        </p:nvSpPr>
        <p:spPr>
          <a:xfrm>
            <a:off x="1412000" y="2950625"/>
            <a:ext cx="11853000" cy="49686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Este proyecto está orientado a pequeños y grandes emprendedores que necesitan centralizar la gestión de sus negocios. La plataforma permitirá:</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Administrar inventarios en tiempo real</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Registrar ventas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Generar boletas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Gestionar reservas de productos y servicios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Calendarizar citas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Controlar múltiples sucursales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Obtener reportes financieros y estadísticas</a:t>
            </a:r>
            <a:endParaRPr sz="3200">
              <a:solidFill>
                <a:srgbClr val="002060"/>
              </a:solidFill>
              <a:latin typeface="Calibri"/>
              <a:ea typeface="Calibri"/>
              <a:cs typeface="Calibri"/>
              <a:sym typeface="Calibri"/>
            </a:endParaRPr>
          </a:p>
        </p:txBody>
      </p:sp>
      <p:pic>
        <p:nvPicPr>
          <p:cNvPr id="117" name="Google Shape;117;g38537e30b17_0_28"/>
          <p:cNvPicPr preferRelativeResize="0"/>
          <p:nvPr/>
        </p:nvPicPr>
        <p:blipFill>
          <a:blip r:embed="rId3">
            <a:alphaModFix/>
          </a:blip>
          <a:stretch>
            <a:fillRect/>
          </a:stretch>
        </p:blipFill>
        <p:spPr>
          <a:xfrm>
            <a:off x="13544625" y="2881400"/>
            <a:ext cx="4784801" cy="399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8537e30b17_0_36"/>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Tiempo asociado</a:t>
            </a:r>
            <a:endParaRPr/>
          </a:p>
        </p:txBody>
      </p:sp>
      <p:sp>
        <p:nvSpPr>
          <p:cNvPr id="123" name="Google Shape;123;g38537e30b17_0_36"/>
          <p:cNvSpPr txBox="1"/>
          <p:nvPr/>
        </p:nvSpPr>
        <p:spPr>
          <a:xfrm>
            <a:off x="8669500" y="4572000"/>
            <a:ext cx="26538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s-ES" sz="3200">
                <a:solidFill>
                  <a:srgbClr val="002060"/>
                </a:solidFill>
                <a:latin typeface="Calibri"/>
                <a:ea typeface="Calibri"/>
                <a:cs typeface="Calibri"/>
                <a:sym typeface="Calibri"/>
              </a:rPr>
              <a:t>(Carta Gantt)</a:t>
            </a:r>
            <a:endParaRPr sz="3200">
              <a:solidFill>
                <a:srgbClr val="002060"/>
              </a:solidFill>
              <a:latin typeface="Calibri"/>
              <a:ea typeface="Calibri"/>
              <a:cs typeface="Calibri"/>
              <a:sym typeface="Calibri"/>
            </a:endParaRPr>
          </a:p>
        </p:txBody>
      </p:sp>
      <p:pic>
        <p:nvPicPr>
          <p:cNvPr id="124" name="Google Shape;124;g38537e30b17_0_36" title="Captura de pantalla 2025-09-08 225949.png"/>
          <p:cNvPicPr preferRelativeResize="0"/>
          <p:nvPr/>
        </p:nvPicPr>
        <p:blipFill>
          <a:blip r:embed="rId3">
            <a:alphaModFix/>
          </a:blip>
          <a:stretch>
            <a:fillRect/>
          </a:stretch>
        </p:blipFill>
        <p:spPr>
          <a:xfrm>
            <a:off x="3432000" y="1494350"/>
            <a:ext cx="13240096" cy="9814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8537e30b17_0_42"/>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Competencias Asociadas</a:t>
            </a:r>
            <a:endParaRPr/>
          </a:p>
        </p:txBody>
      </p:sp>
      <p:sp>
        <p:nvSpPr>
          <p:cNvPr id="130" name="Google Shape;130;g38537e30b17_0_42"/>
          <p:cNvSpPr txBox="1"/>
          <p:nvPr/>
        </p:nvSpPr>
        <p:spPr>
          <a:xfrm>
            <a:off x="1412000" y="2950625"/>
            <a:ext cx="11853000" cy="5412000"/>
          </a:xfrm>
          <a:prstGeom prst="rect">
            <a:avLst/>
          </a:prstGeom>
          <a:noFill/>
          <a:ln>
            <a:noFill/>
          </a:ln>
        </p:spPr>
        <p:txBody>
          <a:bodyPr anchorCtr="0" anchor="t" bIns="45700" lIns="91425" spcFirstLastPara="1" rIns="91425" wrap="square" tIns="45700">
            <a:spAutoFit/>
          </a:bodyPr>
          <a:lstStyle/>
          <a:p>
            <a:pPr indent="-431800" lvl="0" marL="457200" rtl="0" algn="just">
              <a:lnSpc>
                <a:spcPct val="90000"/>
              </a:lnSpc>
              <a:spcBef>
                <a:spcPts val="0"/>
              </a:spcBef>
              <a:spcAft>
                <a:spcPts val="0"/>
              </a:spcAft>
              <a:buClr>
                <a:srgbClr val="002060"/>
              </a:buClr>
              <a:buSzPts val="3200"/>
              <a:buFont typeface="Calibri"/>
              <a:buAutoNum type="arabicPeriod"/>
            </a:pPr>
            <a:r>
              <a:rPr lang="es-ES" sz="3200">
                <a:solidFill>
                  <a:srgbClr val="002060"/>
                </a:solidFill>
                <a:latin typeface="Calibri"/>
                <a:ea typeface="Calibri"/>
                <a:cs typeface="Calibri"/>
                <a:sym typeface="Calibri"/>
              </a:rPr>
              <a:t>Ofrecer propuestas de solución informática analizando de forma integral los procesos de acuerdo con los requerimientos de la organización.</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AutoNum type="arabicPeriod"/>
            </a:pPr>
            <a:r>
              <a:rPr lang="es-ES" sz="3200">
                <a:solidFill>
                  <a:srgbClr val="002060"/>
                </a:solidFill>
                <a:latin typeface="Calibri"/>
                <a:ea typeface="Calibri"/>
                <a:cs typeface="Calibri"/>
                <a:sym typeface="Calibri"/>
              </a:rPr>
              <a:t>Desarrollar una solución de software utilizando técnicas que permitan sistematizar el proceso de desarrollo y mantenimiento, asegurando el logro de los objetivos.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AutoNum type="arabicPeriod"/>
            </a:pPr>
            <a:r>
              <a:rPr lang="es-ES" sz="3200">
                <a:solidFill>
                  <a:srgbClr val="002060"/>
                </a:solidFill>
                <a:latin typeface="Calibri"/>
                <a:ea typeface="Calibri"/>
                <a:cs typeface="Calibri"/>
                <a:sym typeface="Calibri"/>
              </a:rPr>
              <a:t>Construir modelos de datos para soportar los requerimientos de la organización de acuerdo a un diseño definido y escalable en el tiempo.</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AutoNum type="arabicPeriod"/>
            </a:pPr>
            <a:r>
              <a:rPr lang="es-ES" sz="3200">
                <a:solidFill>
                  <a:srgbClr val="002060"/>
                </a:solidFill>
                <a:latin typeface="Calibri"/>
                <a:ea typeface="Calibri"/>
                <a:cs typeface="Calibri"/>
                <a:sym typeface="Calibri"/>
              </a:rPr>
              <a:t>Implementar soluciones sistémicas integrales para automatizar y optimizar procesos de negocio de acuerdo con las necesidades de la organización.</a:t>
            </a:r>
            <a:endParaRPr sz="3200">
              <a:solidFill>
                <a:srgbClr val="002060"/>
              </a:solidFill>
              <a:latin typeface="Calibri"/>
              <a:ea typeface="Calibri"/>
              <a:cs typeface="Calibri"/>
              <a:sym typeface="Calibri"/>
            </a:endParaRPr>
          </a:p>
        </p:txBody>
      </p:sp>
      <p:pic>
        <p:nvPicPr>
          <p:cNvPr id="131" name="Google Shape;131;g38537e30b17_0_42"/>
          <p:cNvPicPr preferRelativeResize="0"/>
          <p:nvPr/>
        </p:nvPicPr>
        <p:blipFill>
          <a:blip r:embed="rId3">
            <a:alphaModFix/>
          </a:blip>
          <a:stretch>
            <a:fillRect/>
          </a:stretch>
        </p:blipFill>
        <p:spPr>
          <a:xfrm>
            <a:off x="14192250" y="2950626"/>
            <a:ext cx="3591575" cy="359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Lionel  Pizarro Melo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0x010100AF28BDBD65D93F4BA99B6439AFEA320E</vt:lpwstr>
  </property>
</Properties>
</file>