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3" r:id="rId10"/>
    <p:sldId id="265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4AB75-DC93-4E4B-BC64-AA0BBC76EA13}" v="70" dt="2025-04-22T06:34:14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4052" autoAdjust="0"/>
  </p:normalViewPr>
  <p:slideViewPr>
    <p:cSldViewPr snapToGrid="0">
      <p:cViewPr varScale="1">
        <p:scale>
          <a:sx n="44" d="100"/>
          <a:sy n="44" d="100"/>
        </p:scale>
        <p:origin x="2194" y="264"/>
      </p:cViewPr>
      <p:guideLst/>
    </p:cSldViewPr>
  </p:slideViewPr>
  <p:notesTextViewPr>
    <p:cViewPr>
      <p:scale>
        <a:sx n="87" d="100"/>
        <a:sy n="87" d="100"/>
      </p:scale>
      <p:origin x="0" y="0"/>
    </p:cViewPr>
  </p:notesTextViewPr>
  <p:sorterViewPr>
    <p:cViewPr>
      <p:scale>
        <a:sx n="100" d="100"/>
        <a:sy n="100" d="100"/>
      </p:scale>
      <p:origin x="0" y="-62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leen Janssens" userId="4e6d372e95ca4788" providerId="LiveId" clId="{E1C4AB75-DC93-4E4B-BC64-AA0BBC76EA13}"/>
    <pc:docChg chg="undo custSel addSld delSld modSld sldOrd">
      <pc:chgData name="Kathleen Janssens" userId="4e6d372e95ca4788" providerId="LiveId" clId="{E1C4AB75-DC93-4E4B-BC64-AA0BBC76EA13}" dt="2025-04-22T06:50:03.036" v="1827" actId="20577"/>
      <pc:docMkLst>
        <pc:docMk/>
      </pc:docMkLst>
      <pc:sldChg chg="addSp delSp modSp mod modAnim modNotesTx">
        <pc:chgData name="Kathleen Janssens" userId="4e6d372e95ca4788" providerId="LiveId" clId="{E1C4AB75-DC93-4E4B-BC64-AA0BBC76EA13}" dt="2025-04-22T05:40:35.414" v="1375" actId="113"/>
        <pc:sldMkLst>
          <pc:docMk/>
          <pc:sldMk cId="3764798977" sldId="256"/>
        </pc:sldMkLst>
        <pc:spChg chg="mod">
          <ac:chgData name="Kathleen Janssens" userId="4e6d372e95ca4788" providerId="LiveId" clId="{E1C4AB75-DC93-4E4B-BC64-AA0BBC76EA13}" dt="2025-04-21T04:56:24.963" v="795" actId="26606"/>
          <ac:spMkLst>
            <pc:docMk/>
            <pc:sldMk cId="3764798977" sldId="256"/>
            <ac:spMk id="2" creationId="{AD99ADE2-3833-33C9-FE62-8F19A166D0F8}"/>
          </ac:spMkLst>
        </pc:spChg>
        <pc:spChg chg="mod">
          <ac:chgData name="Kathleen Janssens" userId="4e6d372e95ca4788" providerId="LiveId" clId="{E1C4AB75-DC93-4E4B-BC64-AA0BBC76EA13}" dt="2025-04-21T04:56:25.464" v="796" actId="255"/>
          <ac:spMkLst>
            <pc:docMk/>
            <pc:sldMk cId="3764798977" sldId="256"/>
            <ac:spMk id="4" creationId="{CC25036F-DE44-98C7-C07C-F5D969D1EE8D}"/>
          </ac:spMkLst>
        </pc:spChg>
        <pc:spChg chg="add del">
          <ac:chgData name="Kathleen Janssens" userId="4e6d372e95ca4788" providerId="LiveId" clId="{E1C4AB75-DC93-4E4B-BC64-AA0BBC76EA13}" dt="2025-04-21T04:56:24.963" v="795" actId="26606"/>
          <ac:spMkLst>
            <pc:docMk/>
            <pc:sldMk cId="3764798977" sldId="256"/>
            <ac:spMk id="15" creationId="{CFD1D2CD-954D-4C4D-B505-05EAD159B230}"/>
          </ac:spMkLst>
        </pc:spChg>
        <pc:spChg chg="add del">
          <ac:chgData name="Kathleen Janssens" userId="4e6d372e95ca4788" providerId="LiveId" clId="{E1C4AB75-DC93-4E4B-BC64-AA0BBC76EA13}" dt="2025-04-21T04:56:22.164" v="793" actId="26606"/>
          <ac:spMkLst>
            <pc:docMk/>
            <pc:sldMk cId="3764798977" sldId="256"/>
            <ac:spMk id="22" creationId="{19F9BF86-FE94-4517-B97D-026C7515E589}"/>
          </ac:spMkLst>
        </pc:spChg>
        <pc:spChg chg="add del">
          <ac:chgData name="Kathleen Janssens" userId="4e6d372e95ca4788" providerId="LiveId" clId="{E1C4AB75-DC93-4E4B-BC64-AA0BBC76EA13}" dt="2025-04-21T04:56:24.963" v="795" actId="26606"/>
          <ac:spMkLst>
            <pc:docMk/>
            <pc:sldMk cId="3764798977" sldId="256"/>
            <ac:spMk id="26" creationId="{19F9BF86-FE94-4517-B97D-026C7515E589}"/>
          </ac:spMkLst>
        </pc:spChg>
        <pc:picChg chg="mod">
          <ac:chgData name="Kathleen Janssens" userId="4e6d372e95ca4788" providerId="LiveId" clId="{E1C4AB75-DC93-4E4B-BC64-AA0BBC76EA13}" dt="2025-04-21T04:56:24.963" v="795" actId="26606"/>
          <ac:picMkLst>
            <pc:docMk/>
            <pc:sldMk cId="3764798977" sldId="256"/>
            <ac:picMk id="17" creationId="{FC4BB6B4-BC86-CA18-3097-28E459E33708}"/>
          </ac:picMkLst>
        </pc:picChg>
        <pc:cxnChg chg="add del">
          <ac:chgData name="Kathleen Janssens" userId="4e6d372e95ca4788" providerId="LiveId" clId="{E1C4AB75-DC93-4E4B-BC64-AA0BBC76EA13}" dt="2025-04-21T04:56:24.963" v="795" actId="26606"/>
          <ac:cxnSpMkLst>
            <pc:docMk/>
            <pc:sldMk cId="3764798977" sldId="256"/>
            <ac:cxnSpMk id="16" creationId="{A2D508B3-A66C-833E-D929-8DC211635676}"/>
          </ac:cxnSpMkLst>
        </pc:cxnChg>
        <pc:cxnChg chg="add del">
          <ac:chgData name="Kathleen Janssens" userId="4e6d372e95ca4788" providerId="LiveId" clId="{E1C4AB75-DC93-4E4B-BC64-AA0BBC76EA13}" dt="2025-04-21T04:56:22.164" v="793" actId="26606"/>
          <ac:cxnSpMkLst>
            <pc:docMk/>
            <pc:sldMk cId="3764798977" sldId="256"/>
            <ac:cxnSpMk id="24" creationId="{8CED01B4-40F2-4CAE-8062-1D4CE8454C35}"/>
          </ac:cxnSpMkLst>
        </pc:cxnChg>
        <pc:cxnChg chg="add del">
          <ac:chgData name="Kathleen Janssens" userId="4e6d372e95ca4788" providerId="LiveId" clId="{E1C4AB75-DC93-4E4B-BC64-AA0BBC76EA13}" dt="2025-04-21T04:56:24.963" v="795" actId="26606"/>
          <ac:cxnSpMkLst>
            <pc:docMk/>
            <pc:sldMk cId="3764798977" sldId="256"/>
            <ac:cxnSpMk id="27" creationId="{426B4E86-32C4-273A-1ADF-6B44243549D7}"/>
          </ac:cxnSpMkLst>
        </pc:cxnChg>
      </pc:sldChg>
      <pc:sldChg chg="modNotesTx">
        <pc:chgData name="Kathleen Janssens" userId="4e6d372e95ca4788" providerId="LiveId" clId="{E1C4AB75-DC93-4E4B-BC64-AA0BBC76EA13}" dt="2025-04-21T12:22:11.135" v="1366" actId="20577"/>
        <pc:sldMkLst>
          <pc:docMk/>
          <pc:sldMk cId="751290770" sldId="257"/>
        </pc:sldMkLst>
      </pc:sldChg>
      <pc:sldChg chg="modNotesTx">
        <pc:chgData name="Kathleen Janssens" userId="4e6d372e95ca4788" providerId="LiveId" clId="{E1C4AB75-DC93-4E4B-BC64-AA0BBC76EA13}" dt="2025-04-21T12:19:51.074" v="1314" actId="403"/>
        <pc:sldMkLst>
          <pc:docMk/>
          <pc:sldMk cId="734918863" sldId="258"/>
        </pc:sldMkLst>
      </pc:sldChg>
      <pc:sldChg chg="modNotesTx">
        <pc:chgData name="Kathleen Janssens" userId="4e6d372e95ca4788" providerId="LiveId" clId="{E1C4AB75-DC93-4E4B-BC64-AA0BBC76EA13}" dt="2025-04-21T12:22:18.033" v="1367" actId="20577"/>
        <pc:sldMkLst>
          <pc:docMk/>
          <pc:sldMk cId="1783392089" sldId="259"/>
        </pc:sldMkLst>
      </pc:sldChg>
      <pc:sldChg chg="modSp mod ord modNotesTx">
        <pc:chgData name="Kathleen Janssens" userId="4e6d372e95ca4788" providerId="LiveId" clId="{E1C4AB75-DC93-4E4B-BC64-AA0BBC76EA13}" dt="2025-04-22T06:44:00.018" v="1691" actId="20577"/>
        <pc:sldMkLst>
          <pc:docMk/>
          <pc:sldMk cId="1517880346" sldId="260"/>
        </pc:sldMkLst>
        <pc:spChg chg="mod">
          <ac:chgData name="Kathleen Janssens" userId="4e6d372e95ca4788" providerId="LiveId" clId="{E1C4AB75-DC93-4E4B-BC64-AA0BBC76EA13}" dt="2025-04-22T06:44:00.018" v="1691" actId="20577"/>
          <ac:spMkLst>
            <pc:docMk/>
            <pc:sldMk cId="1517880346" sldId="260"/>
            <ac:spMk id="4" creationId="{AD8F8BFF-1792-B663-9848-B81D4E728EDE}"/>
          </ac:spMkLst>
        </pc:spChg>
      </pc:sldChg>
      <pc:sldChg chg="addSp delSp modSp add del mod">
        <pc:chgData name="Kathleen Janssens" userId="4e6d372e95ca4788" providerId="LiveId" clId="{E1C4AB75-DC93-4E4B-BC64-AA0BBC76EA13}" dt="2025-04-20T05:17:41.540" v="190" actId="2696"/>
        <pc:sldMkLst>
          <pc:docMk/>
          <pc:sldMk cId="528162194" sldId="261"/>
        </pc:sldMkLst>
      </pc:sldChg>
      <pc:sldChg chg="addSp delSp modSp new del mod modClrScheme chgLayout">
        <pc:chgData name="Kathleen Janssens" userId="4e6d372e95ca4788" providerId="LiveId" clId="{E1C4AB75-DC93-4E4B-BC64-AA0BBC76EA13}" dt="2025-04-18T21:09:20.416" v="9" actId="47"/>
        <pc:sldMkLst>
          <pc:docMk/>
          <pc:sldMk cId="1798958345" sldId="261"/>
        </pc:sldMkLst>
      </pc:sldChg>
      <pc:sldChg chg="addSp delSp modSp new mod setBg modClrScheme delDesignElem chgLayout modNotesTx">
        <pc:chgData name="Kathleen Janssens" userId="4e6d372e95ca4788" providerId="LiveId" clId="{E1C4AB75-DC93-4E4B-BC64-AA0BBC76EA13}" dt="2025-04-22T06:44:40.707" v="1695" actId="20577"/>
        <pc:sldMkLst>
          <pc:docMk/>
          <pc:sldMk cId="1364586049" sldId="262"/>
        </pc:sldMkLst>
        <pc:spChg chg="mod ord">
          <ac:chgData name="Kathleen Janssens" userId="4e6d372e95ca4788" providerId="LiveId" clId="{E1C4AB75-DC93-4E4B-BC64-AA0BBC76EA13}" dt="2025-04-22T06:44:40.707" v="1695" actId="20577"/>
          <ac:spMkLst>
            <pc:docMk/>
            <pc:sldMk cId="1364586049" sldId="262"/>
            <ac:spMk id="2" creationId="{74BD5BCF-AF54-7DFF-7295-233694C085CC}"/>
          </ac:spMkLst>
        </pc:spChg>
        <pc:spChg chg="add mod ord">
          <ac:chgData name="Kathleen Janssens" userId="4e6d372e95ca4788" providerId="LiveId" clId="{E1C4AB75-DC93-4E4B-BC64-AA0BBC76EA13}" dt="2025-04-22T06:09:17.733" v="1472" actId="27636"/>
          <ac:spMkLst>
            <pc:docMk/>
            <pc:sldMk cId="1364586049" sldId="262"/>
            <ac:spMk id="9" creationId="{8B245304-A832-C80F-760D-174E49538EBF}"/>
          </ac:spMkLst>
        </pc:spChg>
        <pc:spChg chg="add del">
          <ac:chgData name="Kathleen Janssens" userId="4e6d372e95ca4788" providerId="LiveId" clId="{E1C4AB75-DC93-4E4B-BC64-AA0BBC76EA13}" dt="2025-04-20T07:19:16.183" v="725" actId="700"/>
          <ac:spMkLst>
            <pc:docMk/>
            <pc:sldMk cId="1364586049" sldId="262"/>
            <ac:spMk id="40" creationId="{DBDA151C-5770-45E4-AAFF-59E7F403866D}"/>
          </ac:spMkLst>
        </pc:spChg>
        <pc:picChg chg="add del mod ord">
          <ac:chgData name="Kathleen Janssens" userId="4e6d372e95ca4788" providerId="LiveId" clId="{E1C4AB75-DC93-4E4B-BC64-AA0BBC76EA13}" dt="2025-04-22T06:04:17.334" v="1384" actId="14826"/>
          <ac:picMkLst>
            <pc:docMk/>
            <pc:sldMk cId="1364586049" sldId="262"/>
            <ac:picMk id="5" creationId="{93DAA39C-3EB6-54AC-35D7-23FE20C55048}"/>
          </ac:picMkLst>
        </pc:picChg>
        <pc:cxnChg chg="add del">
          <ac:chgData name="Kathleen Janssens" userId="4e6d372e95ca4788" providerId="LiveId" clId="{E1C4AB75-DC93-4E4B-BC64-AA0BBC76EA13}" dt="2025-04-20T07:19:16.183" v="725" actId="700"/>
          <ac:cxnSpMkLst>
            <pc:docMk/>
            <pc:sldMk cId="1364586049" sldId="262"/>
            <ac:cxnSpMk id="42" creationId="{2EA0F4A6-3CC9-C9E2-BA02-58FA29F7DD8E}"/>
          </ac:cxnSpMkLst>
        </pc:cxnChg>
      </pc:sldChg>
      <pc:sldChg chg="addSp delSp modSp new mod setBg modNotesTx">
        <pc:chgData name="Kathleen Janssens" userId="4e6d372e95ca4788" providerId="LiveId" clId="{E1C4AB75-DC93-4E4B-BC64-AA0BBC76EA13}" dt="2025-04-21T12:09:30.789" v="1279"/>
        <pc:sldMkLst>
          <pc:docMk/>
          <pc:sldMk cId="867100565" sldId="263"/>
        </pc:sldMkLst>
        <pc:spChg chg="add del mod">
          <ac:chgData name="Kathleen Janssens" userId="4e6d372e95ca4788" providerId="LiveId" clId="{E1C4AB75-DC93-4E4B-BC64-AA0BBC76EA13}" dt="2025-04-19T07:00:56.498" v="174" actId="26606"/>
          <ac:spMkLst>
            <pc:docMk/>
            <pc:sldMk cId="867100565" sldId="263"/>
            <ac:spMk id="2" creationId="{45632CF4-D651-30D9-9208-3AB89DD3790E}"/>
          </ac:spMkLst>
        </pc:spChg>
        <pc:spChg chg="mod">
          <ac:chgData name="Kathleen Janssens" userId="4e6d372e95ca4788" providerId="LiveId" clId="{E1C4AB75-DC93-4E4B-BC64-AA0BBC76EA13}" dt="2025-04-20T07:24:15.652" v="741" actId="20577"/>
          <ac:spMkLst>
            <pc:docMk/>
            <pc:sldMk cId="867100565" sldId="263"/>
            <ac:spMk id="4" creationId="{11B03602-7CF3-2566-9D71-154FD5BE795F}"/>
          </ac:spMkLst>
        </pc:spChg>
        <pc:spChg chg="add">
          <ac:chgData name="Kathleen Janssens" userId="4e6d372e95ca4788" providerId="LiveId" clId="{E1C4AB75-DC93-4E4B-BC64-AA0BBC76EA13}" dt="2025-04-19T07:00:56.498" v="174" actId="26606"/>
          <ac:spMkLst>
            <pc:docMk/>
            <pc:sldMk cId="867100565" sldId="263"/>
            <ac:spMk id="13" creationId="{DBDA151C-5770-45E4-AAFF-59E7F403866D}"/>
          </ac:spMkLst>
        </pc:spChg>
        <pc:picChg chg="add mod">
          <ac:chgData name="Kathleen Janssens" userId="4e6d372e95ca4788" providerId="LiveId" clId="{E1C4AB75-DC93-4E4B-BC64-AA0BBC76EA13}" dt="2025-04-19T07:00:56.498" v="174" actId="26606"/>
          <ac:picMkLst>
            <pc:docMk/>
            <pc:sldMk cId="867100565" sldId="263"/>
            <ac:picMk id="6" creationId="{96035D4D-2455-D6C5-EDAF-3A6B3C83B3B1}"/>
          </ac:picMkLst>
        </pc:picChg>
        <pc:cxnChg chg="add">
          <ac:chgData name="Kathleen Janssens" userId="4e6d372e95ca4788" providerId="LiveId" clId="{E1C4AB75-DC93-4E4B-BC64-AA0BBC76EA13}" dt="2025-04-19T07:00:56.498" v="174" actId="26606"/>
          <ac:cxnSpMkLst>
            <pc:docMk/>
            <pc:sldMk cId="867100565" sldId="263"/>
            <ac:cxnSpMk id="11" creationId="{118E06E4-607B-144B-382B-AD3D06B1EE8C}"/>
          </ac:cxnSpMkLst>
        </pc:cxnChg>
        <pc:cxnChg chg="add">
          <ac:chgData name="Kathleen Janssens" userId="4e6d372e95ca4788" providerId="LiveId" clId="{E1C4AB75-DC93-4E4B-BC64-AA0BBC76EA13}" dt="2025-04-19T07:00:56.498" v="174" actId="26606"/>
          <ac:cxnSpMkLst>
            <pc:docMk/>
            <pc:sldMk cId="867100565" sldId="263"/>
            <ac:cxnSpMk id="15" creationId="{2EA0F4A6-3CC9-C9E2-BA02-58FA29F7DD8E}"/>
          </ac:cxnSpMkLst>
        </pc:cxnChg>
      </pc:sldChg>
      <pc:sldChg chg="addSp delSp modSp new mod setBg modNotesTx">
        <pc:chgData name="Kathleen Janssens" userId="4e6d372e95ca4788" providerId="LiveId" clId="{E1C4AB75-DC93-4E4B-BC64-AA0BBC76EA13}" dt="2025-04-22T06:50:03.036" v="1827" actId="20577"/>
        <pc:sldMkLst>
          <pc:docMk/>
          <pc:sldMk cId="1033684496" sldId="264"/>
        </pc:sldMkLst>
        <pc:spChg chg="add del mod ord">
          <ac:chgData name="Kathleen Janssens" userId="4e6d372e95ca4788" providerId="LiveId" clId="{E1C4AB75-DC93-4E4B-BC64-AA0BBC76EA13}" dt="2025-04-22T06:36:54.711" v="1689" actId="20577"/>
          <ac:spMkLst>
            <pc:docMk/>
            <pc:sldMk cId="1033684496" sldId="264"/>
            <ac:spMk id="32" creationId="{A1B68A5B-D51F-0F1D-B29A-77F27BFA251D}"/>
          </ac:spMkLst>
        </pc:spChg>
        <pc:spChg chg="add">
          <ac:chgData name="Kathleen Janssens" userId="4e6d372e95ca4788" providerId="LiveId" clId="{E1C4AB75-DC93-4E4B-BC64-AA0BBC76EA13}" dt="2025-04-20T05:37:24.399" v="260" actId="26606"/>
          <ac:spMkLst>
            <pc:docMk/>
            <pc:sldMk cId="1033684496" sldId="264"/>
            <ac:spMk id="58" creationId="{19F9BF86-FE94-4517-B97D-026C7515E589}"/>
          </ac:spMkLst>
        </pc:spChg>
        <pc:picChg chg="add mod">
          <ac:chgData name="Kathleen Janssens" userId="4e6d372e95ca4788" providerId="LiveId" clId="{E1C4AB75-DC93-4E4B-BC64-AA0BBC76EA13}" dt="2025-04-22T06:34:14.114" v="1671" actId="14826"/>
          <ac:picMkLst>
            <pc:docMk/>
            <pc:sldMk cId="1033684496" sldId="264"/>
            <ac:picMk id="11" creationId="{953C9F1A-ADC3-366B-C62C-7D6CDF56F73B}"/>
          </ac:picMkLst>
        </pc:picChg>
        <pc:cxnChg chg="add">
          <ac:chgData name="Kathleen Janssens" userId="4e6d372e95ca4788" providerId="LiveId" clId="{E1C4AB75-DC93-4E4B-BC64-AA0BBC76EA13}" dt="2025-04-20T05:37:24.399" v="260" actId="26606"/>
          <ac:cxnSpMkLst>
            <pc:docMk/>
            <pc:sldMk cId="1033684496" sldId="264"/>
            <ac:cxnSpMk id="57" creationId="{118E06E4-607B-144B-382B-AD3D06B1EE8C}"/>
          </ac:cxnSpMkLst>
        </pc:cxnChg>
        <pc:cxnChg chg="add">
          <ac:chgData name="Kathleen Janssens" userId="4e6d372e95ca4788" providerId="LiveId" clId="{E1C4AB75-DC93-4E4B-BC64-AA0BBC76EA13}" dt="2025-04-20T05:37:24.399" v="260" actId="26606"/>
          <ac:cxnSpMkLst>
            <pc:docMk/>
            <pc:sldMk cId="1033684496" sldId="264"/>
            <ac:cxnSpMk id="60" creationId="{94AC3912-9445-326E-F355-EA4A288013DB}"/>
          </ac:cxnSpMkLst>
        </pc:cxnChg>
      </pc:sldChg>
      <pc:sldChg chg="addSp delSp modSp new mod ord setBg modNotesTx">
        <pc:chgData name="Kathleen Janssens" userId="4e6d372e95ca4788" providerId="LiveId" clId="{E1C4AB75-DC93-4E4B-BC64-AA0BBC76EA13}" dt="2025-04-21T12:10:05.401" v="1280"/>
        <pc:sldMkLst>
          <pc:docMk/>
          <pc:sldMk cId="228117818" sldId="265"/>
        </pc:sldMkLst>
        <pc:spChg chg="mod">
          <ac:chgData name="Kathleen Janssens" userId="4e6d372e95ca4788" providerId="LiveId" clId="{E1C4AB75-DC93-4E4B-BC64-AA0BBC76EA13}" dt="2025-04-20T06:28:01.993" v="379" actId="26606"/>
          <ac:spMkLst>
            <pc:docMk/>
            <pc:sldMk cId="228117818" sldId="265"/>
            <ac:spMk id="2" creationId="{2981E614-F85F-2149-354B-8EEF2C66B138}"/>
          </ac:spMkLst>
        </pc:spChg>
        <pc:spChg chg="add">
          <ac:chgData name="Kathleen Janssens" userId="4e6d372e95ca4788" providerId="LiveId" clId="{E1C4AB75-DC93-4E4B-BC64-AA0BBC76EA13}" dt="2025-04-20T06:28:01.993" v="379" actId="26606"/>
          <ac:spMkLst>
            <pc:docMk/>
            <pc:sldMk cId="228117818" sldId="265"/>
            <ac:spMk id="19" creationId="{DBDA151C-5770-45E4-AAFF-59E7F403866D}"/>
          </ac:spMkLst>
        </pc:spChg>
        <pc:graphicFrameChg chg="add mod">
          <ac:chgData name="Kathleen Janssens" userId="4e6d372e95ca4788" providerId="LiveId" clId="{E1C4AB75-DC93-4E4B-BC64-AA0BBC76EA13}" dt="2025-04-21T03:19:12.422" v="783" actId="113"/>
          <ac:graphicFrameMkLst>
            <pc:docMk/>
            <pc:sldMk cId="228117818" sldId="265"/>
            <ac:graphicFrameMk id="21" creationId="{62E28CA5-D420-A6F2-C873-30F899F0DB1B}"/>
          </ac:graphicFrameMkLst>
        </pc:graphicFrameChg>
        <pc:cxnChg chg="add">
          <ac:chgData name="Kathleen Janssens" userId="4e6d372e95ca4788" providerId="LiveId" clId="{E1C4AB75-DC93-4E4B-BC64-AA0BBC76EA13}" dt="2025-04-20T06:28:01.993" v="379" actId="26606"/>
          <ac:cxnSpMkLst>
            <pc:docMk/>
            <pc:sldMk cId="228117818" sldId="265"/>
            <ac:cxnSpMk id="20" creationId="{05ADA91C-AD52-A530-A898-AD6E69874598}"/>
          </ac:cxnSpMkLst>
        </pc:cxnChg>
      </pc:sldChg>
      <pc:sldChg chg="addSp delSp modSp new mod setBg modClrScheme delDesignElem chgLayout modNotesTx">
        <pc:chgData name="Kathleen Janssens" userId="4e6d372e95ca4788" providerId="LiveId" clId="{E1C4AB75-DC93-4E4B-BC64-AA0BBC76EA13}" dt="2025-04-21T12:08:37.860" v="1278"/>
        <pc:sldMkLst>
          <pc:docMk/>
          <pc:sldMk cId="3396752095" sldId="266"/>
        </pc:sldMkLst>
        <pc:spChg chg="mod ord">
          <ac:chgData name="Kathleen Janssens" userId="4e6d372e95ca4788" providerId="LiveId" clId="{E1C4AB75-DC93-4E4B-BC64-AA0BBC76EA13}" dt="2025-04-20T07:19:30.478" v="729" actId="26606"/>
          <ac:spMkLst>
            <pc:docMk/>
            <pc:sldMk cId="3396752095" sldId="266"/>
            <ac:spMk id="2" creationId="{D0DE9ABA-901B-90A0-ECAB-69970E15325F}"/>
          </ac:spMkLst>
        </pc:spChg>
        <pc:spChg chg="add mod">
          <ac:chgData name="Kathleen Janssens" userId="4e6d372e95ca4788" providerId="LiveId" clId="{E1C4AB75-DC93-4E4B-BC64-AA0BBC76EA13}" dt="2025-04-20T07:23:05.608" v="734" actId="255"/>
          <ac:spMkLst>
            <pc:docMk/>
            <pc:sldMk cId="3396752095" sldId="266"/>
            <ac:spMk id="7" creationId="{52083724-F93E-98CC-6D2D-7CF6EAFD18B9}"/>
          </ac:spMkLst>
        </pc:spChg>
        <pc:spChg chg="add">
          <ac:chgData name="Kathleen Janssens" userId="4e6d372e95ca4788" providerId="LiveId" clId="{E1C4AB75-DC93-4E4B-BC64-AA0BBC76EA13}" dt="2025-04-20T07:19:30.478" v="729" actId="26606"/>
          <ac:spMkLst>
            <pc:docMk/>
            <pc:sldMk cId="3396752095" sldId="266"/>
            <ac:spMk id="13" creationId="{DBDA151C-5770-45E4-AAFF-59E7F403866D}"/>
          </ac:spMkLst>
        </pc:spChg>
        <pc:picChg chg="add mod ord">
          <ac:chgData name="Kathleen Janssens" userId="4e6d372e95ca4788" providerId="LiveId" clId="{E1C4AB75-DC93-4E4B-BC64-AA0BBC76EA13}" dt="2025-04-21T03:15:19.651" v="774" actId="1076"/>
          <ac:picMkLst>
            <pc:docMk/>
            <pc:sldMk cId="3396752095" sldId="266"/>
            <ac:picMk id="5" creationId="{DA0EB3E2-F70E-6E5A-7B09-B7B63F404C7E}"/>
          </ac:picMkLst>
        </pc:picChg>
        <pc:cxnChg chg="add">
          <ac:chgData name="Kathleen Janssens" userId="4e6d372e95ca4788" providerId="LiveId" clId="{E1C4AB75-DC93-4E4B-BC64-AA0BBC76EA13}" dt="2025-04-20T07:19:30.478" v="729" actId="26606"/>
          <ac:cxnSpMkLst>
            <pc:docMk/>
            <pc:sldMk cId="3396752095" sldId="266"/>
            <ac:cxnSpMk id="11" creationId="{118E06E4-607B-144B-382B-AD3D06B1EE8C}"/>
          </ac:cxnSpMkLst>
        </pc:cxnChg>
        <pc:cxnChg chg="add">
          <ac:chgData name="Kathleen Janssens" userId="4e6d372e95ca4788" providerId="LiveId" clId="{E1C4AB75-DC93-4E4B-BC64-AA0BBC76EA13}" dt="2025-04-20T07:19:30.478" v="729" actId="26606"/>
          <ac:cxnSpMkLst>
            <pc:docMk/>
            <pc:sldMk cId="3396752095" sldId="266"/>
            <ac:cxnSpMk id="15" creationId="{2EA0F4A6-3CC9-C9E2-BA02-58FA29F7DD8E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5D4C34-FE9C-4B0E-9F1F-73A72719B5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14F52E-99AF-441F-B91F-75DAE19D62C0}">
      <dgm:prSet/>
      <dgm:spPr/>
      <dgm:t>
        <a:bodyPr/>
        <a:lstStyle/>
        <a:p>
          <a:r>
            <a:rPr lang="nl-BE" b="0" i="0" baseline="0" dirty="0"/>
            <a:t>Zelf al lang op zoek naar een betaalbare woning of appartement</a:t>
          </a:r>
          <a:endParaRPr lang="en-US" dirty="0"/>
        </a:p>
      </dgm:t>
    </dgm:pt>
    <dgm:pt modelId="{A84BCA7A-96E8-451C-AB14-4BEE056A2B87}" type="parTrans" cxnId="{D1B962DB-7590-4AF6-9AE0-7D02364F448E}">
      <dgm:prSet/>
      <dgm:spPr/>
      <dgm:t>
        <a:bodyPr/>
        <a:lstStyle/>
        <a:p>
          <a:endParaRPr lang="en-US"/>
        </a:p>
      </dgm:t>
    </dgm:pt>
    <dgm:pt modelId="{2AF123F2-A7E9-4374-8F71-6D1AE44A251F}" type="sibTrans" cxnId="{D1B962DB-7590-4AF6-9AE0-7D02364F448E}">
      <dgm:prSet/>
      <dgm:spPr/>
      <dgm:t>
        <a:bodyPr/>
        <a:lstStyle/>
        <a:p>
          <a:endParaRPr lang="en-US"/>
        </a:p>
      </dgm:t>
    </dgm:pt>
    <dgm:pt modelId="{E44E3200-2B6F-4BEB-A264-B929B666460D}">
      <dgm:prSet/>
      <dgm:spPr/>
      <dgm:t>
        <a:bodyPr/>
        <a:lstStyle/>
        <a:p>
          <a:r>
            <a:rPr lang="nl-BE" b="0" i="0" baseline="0"/>
            <a:t>Woningprijzen zijn een maatschappelijk actueel en herkenbaar thema</a:t>
          </a:r>
          <a:endParaRPr lang="en-US"/>
        </a:p>
      </dgm:t>
    </dgm:pt>
    <dgm:pt modelId="{8C2D691A-7F46-4576-B751-99C7C22DD3FD}" type="parTrans" cxnId="{F9CDB7D6-562F-4126-B5E2-5FAF2ED6C2BC}">
      <dgm:prSet/>
      <dgm:spPr/>
      <dgm:t>
        <a:bodyPr/>
        <a:lstStyle/>
        <a:p>
          <a:endParaRPr lang="en-US"/>
        </a:p>
      </dgm:t>
    </dgm:pt>
    <dgm:pt modelId="{64F05CDB-2451-43A0-825E-ACEA1CB11085}" type="sibTrans" cxnId="{F9CDB7D6-562F-4126-B5E2-5FAF2ED6C2BC}">
      <dgm:prSet/>
      <dgm:spPr/>
      <dgm:t>
        <a:bodyPr/>
        <a:lstStyle/>
        <a:p>
          <a:endParaRPr lang="en-US"/>
        </a:p>
      </dgm:t>
    </dgm:pt>
    <dgm:pt modelId="{6EB0CF05-C201-4E0C-ABEA-3AB26FFF809B}">
      <dgm:prSet/>
      <dgm:spPr/>
      <dgm:t>
        <a:bodyPr/>
        <a:lstStyle/>
        <a:p>
          <a:r>
            <a:rPr lang="nl-BE" b="0" i="0" baseline="0"/>
            <a:t>Data gemakkelijk beschikbaar via officiële bronnen (Statbel)</a:t>
          </a:r>
          <a:endParaRPr lang="en-US"/>
        </a:p>
      </dgm:t>
    </dgm:pt>
    <dgm:pt modelId="{9A357B73-1B2F-46F2-9DCF-F2C3CEE5C2AC}" type="parTrans" cxnId="{C87A19E8-8FA7-40B5-8E5C-C93922E1F33C}">
      <dgm:prSet/>
      <dgm:spPr/>
      <dgm:t>
        <a:bodyPr/>
        <a:lstStyle/>
        <a:p>
          <a:endParaRPr lang="en-US"/>
        </a:p>
      </dgm:t>
    </dgm:pt>
    <dgm:pt modelId="{B9FCA091-635D-47CC-B841-6A6786425502}" type="sibTrans" cxnId="{C87A19E8-8FA7-40B5-8E5C-C93922E1F33C}">
      <dgm:prSet/>
      <dgm:spPr/>
      <dgm:t>
        <a:bodyPr/>
        <a:lstStyle/>
        <a:p>
          <a:endParaRPr lang="en-US"/>
        </a:p>
      </dgm:t>
    </dgm:pt>
    <dgm:pt modelId="{41E47BEB-249A-4556-A4CB-4B4C63077DFD}">
      <dgm:prSet/>
      <dgm:spPr/>
      <dgm:t>
        <a:bodyPr/>
        <a:lstStyle/>
        <a:p>
          <a:r>
            <a:rPr lang="nl-BE" b="0" i="0" baseline="0"/>
            <a:t>Ideaal onderwerp voor een rechtlijnige, goed afgebakende analyse</a:t>
          </a:r>
          <a:endParaRPr lang="en-US"/>
        </a:p>
      </dgm:t>
    </dgm:pt>
    <dgm:pt modelId="{8CFC8AB2-F0F9-4C05-B344-53C7DF730BAC}" type="parTrans" cxnId="{7CE9F729-52D2-4329-9617-AE1585F72BC9}">
      <dgm:prSet/>
      <dgm:spPr/>
      <dgm:t>
        <a:bodyPr/>
        <a:lstStyle/>
        <a:p>
          <a:endParaRPr lang="en-US"/>
        </a:p>
      </dgm:t>
    </dgm:pt>
    <dgm:pt modelId="{0AB132AE-8F54-4081-A9DD-13E3D4ADA5B7}" type="sibTrans" cxnId="{7CE9F729-52D2-4329-9617-AE1585F72BC9}">
      <dgm:prSet/>
      <dgm:spPr/>
      <dgm:t>
        <a:bodyPr/>
        <a:lstStyle/>
        <a:p>
          <a:endParaRPr lang="en-US"/>
        </a:p>
      </dgm:t>
    </dgm:pt>
    <dgm:pt modelId="{BB8E36E5-C741-4AA4-9D6F-D864F0787874}">
      <dgm:prSet/>
      <dgm:spPr/>
      <dgm:t>
        <a:bodyPr/>
        <a:lstStyle/>
        <a:p>
          <a:r>
            <a:rPr lang="nl-BE" b="0" i="0" baseline="0"/>
            <a:t>Focus op iets dat ik zelf wil begrijpen én praktisch vind</a:t>
          </a:r>
          <a:endParaRPr lang="en-US"/>
        </a:p>
      </dgm:t>
    </dgm:pt>
    <dgm:pt modelId="{CC0CA1EF-2F66-46CC-AAFF-4CB25D71C416}" type="parTrans" cxnId="{F761AAF1-EABB-4300-A3E8-332D36D2F2CD}">
      <dgm:prSet/>
      <dgm:spPr/>
      <dgm:t>
        <a:bodyPr/>
        <a:lstStyle/>
        <a:p>
          <a:endParaRPr lang="en-US"/>
        </a:p>
      </dgm:t>
    </dgm:pt>
    <dgm:pt modelId="{8B4BBB73-FB87-437D-94E3-EB6C3C86E189}" type="sibTrans" cxnId="{F761AAF1-EABB-4300-A3E8-332D36D2F2CD}">
      <dgm:prSet/>
      <dgm:spPr/>
      <dgm:t>
        <a:bodyPr/>
        <a:lstStyle/>
        <a:p>
          <a:endParaRPr lang="en-US"/>
        </a:p>
      </dgm:t>
    </dgm:pt>
    <dgm:pt modelId="{D91987CB-1F84-46DE-A517-FE10918EF58A}" type="pres">
      <dgm:prSet presAssocID="{7F5D4C34-FE9C-4B0E-9F1F-73A72719B592}" presName="root" presStyleCnt="0">
        <dgm:presLayoutVars>
          <dgm:dir/>
          <dgm:resizeHandles val="exact"/>
        </dgm:presLayoutVars>
      </dgm:prSet>
      <dgm:spPr/>
    </dgm:pt>
    <dgm:pt modelId="{A07DABC7-5802-45B8-AA3E-2F538D0AFA50}" type="pres">
      <dgm:prSet presAssocID="{5814F52E-99AF-441F-B91F-75DAE19D62C0}" presName="compNode" presStyleCnt="0"/>
      <dgm:spPr/>
    </dgm:pt>
    <dgm:pt modelId="{3E242DB9-9536-422A-8228-10124263415A}" type="pres">
      <dgm:prSet presAssocID="{5814F52E-99AF-441F-B91F-75DAE19D62C0}" presName="bgRect" presStyleLbl="bgShp" presStyleIdx="0" presStyleCnt="5"/>
      <dgm:spPr/>
    </dgm:pt>
    <dgm:pt modelId="{DC128316-FA40-4B0F-9A53-E453C5A3B40A}" type="pres">
      <dgm:prSet presAssocID="{5814F52E-99AF-441F-B91F-75DAE19D62C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7B7987B-4F95-44B1-9992-229119C68ECD}" type="pres">
      <dgm:prSet presAssocID="{5814F52E-99AF-441F-B91F-75DAE19D62C0}" presName="spaceRect" presStyleCnt="0"/>
      <dgm:spPr/>
    </dgm:pt>
    <dgm:pt modelId="{7B70EE45-D2C0-4685-BCA8-DE96DD5E0307}" type="pres">
      <dgm:prSet presAssocID="{5814F52E-99AF-441F-B91F-75DAE19D62C0}" presName="parTx" presStyleLbl="revTx" presStyleIdx="0" presStyleCnt="5">
        <dgm:presLayoutVars>
          <dgm:chMax val="0"/>
          <dgm:chPref val="0"/>
        </dgm:presLayoutVars>
      </dgm:prSet>
      <dgm:spPr/>
    </dgm:pt>
    <dgm:pt modelId="{0EF5B1B0-5038-42FB-A085-21E79C7791AE}" type="pres">
      <dgm:prSet presAssocID="{2AF123F2-A7E9-4374-8F71-6D1AE44A251F}" presName="sibTrans" presStyleCnt="0"/>
      <dgm:spPr/>
    </dgm:pt>
    <dgm:pt modelId="{5139D72A-9DC0-4883-8D60-341E81D23A9D}" type="pres">
      <dgm:prSet presAssocID="{E44E3200-2B6F-4BEB-A264-B929B666460D}" presName="compNode" presStyleCnt="0"/>
      <dgm:spPr/>
    </dgm:pt>
    <dgm:pt modelId="{928DF3A1-2A49-4B8D-83BA-C504548369FA}" type="pres">
      <dgm:prSet presAssocID="{E44E3200-2B6F-4BEB-A264-B929B666460D}" presName="bgRect" presStyleLbl="bgShp" presStyleIdx="1" presStyleCnt="5"/>
      <dgm:spPr/>
    </dgm:pt>
    <dgm:pt modelId="{7E23122F-D33F-4639-84F5-8C8FBF7F39C7}" type="pres">
      <dgm:prSet presAssocID="{E44E3200-2B6F-4BEB-A264-B929B666460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anhalingstekens"/>
        </a:ext>
      </dgm:extLst>
    </dgm:pt>
    <dgm:pt modelId="{EE5A8EA8-E5EC-4B74-A351-801280D46900}" type="pres">
      <dgm:prSet presAssocID="{E44E3200-2B6F-4BEB-A264-B929B666460D}" presName="spaceRect" presStyleCnt="0"/>
      <dgm:spPr/>
    </dgm:pt>
    <dgm:pt modelId="{40EFC197-7E58-4800-BADD-6554C930151A}" type="pres">
      <dgm:prSet presAssocID="{E44E3200-2B6F-4BEB-A264-B929B666460D}" presName="parTx" presStyleLbl="revTx" presStyleIdx="1" presStyleCnt="5">
        <dgm:presLayoutVars>
          <dgm:chMax val="0"/>
          <dgm:chPref val="0"/>
        </dgm:presLayoutVars>
      </dgm:prSet>
      <dgm:spPr/>
    </dgm:pt>
    <dgm:pt modelId="{8BBDFB66-CE24-4811-A2BE-BD2E076AD5A4}" type="pres">
      <dgm:prSet presAssocID="{64F05CDB-2451-43A0-825E-ACEA1CB11085}" presName="sibTrans" presStyleCnt="0"/>
      <dgm:spPr/>
    </dgm:pt>
    <dgm:pt modelId="{85ADF018-7A77-4EF6-82C6-B2753339871E}" type="pres">
      <dgm:prSet presAssocID="{6EB0CF05-C201-4E0C-ABEA-3AB26FFF809B}" presName="compNode" presStyleCnt="0"/>
      <dgm:spPr/>
    </dgm:pt>
    <dgm:pt modelId="{9CA180D9-ED9D-428A-AAB1-5D5A8A85BCAD}" type="pres">
      <dgm:prSet presAssocID="{6EB0CF05-C201-4E0C-ABEA-3AB26FFF809B}" presName="bgRect" presStyleLbl="bgShp" presStyleIdx="2" presStyleCnt="5"/>
      <dgm:spPr/>
    </dgm:pt>
    <dgm:pt modelId="{92DD7201-D391-46CE-98FE-768F32D02516}" type="pres">
      <dgm:prSet presAssocID="{6EB0CF05-C201-4E0C-ABEA-3AB26FFF80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E622A6-4BF0-4940-8C03-5CDFEABB4C97}" type="pres">
      <dgm:prSet presAssocID="{6EB0CF05-C201-4E0C-ABEA-3AB26FFF809B}" presName="spaceRect" presStyleCnt="0"/>
      <dgm:spPr/>
    </dgm:pt>
    <dgm:pt modelId="{80EE3D5A-7C2F-456A-94EB-785208614D78}" type="pres">
      <dgm:prSet presAssocID="{6EB0CF05-C201-4E0C-ABEA-3AB26FFF809B}" presName="parTx" presStyleLbl="revTx" presStyleIdx="2" presStyleCnt="5">
        <dgm:presLayoutVars>
          <dgm:chMax val="0"/>
          <dgm:chPref val="0"/>
        </dgm:presLayoutVars>
      </dgm:prSet>
      <dgm:spPr/>
    </dgm:pt>
    <dgm:pt modelId="{EFF315AD-66FE-44CE-9F98-55319556278E}" type="pres">
      <dgm:prSet presAssocID="{B9FCA091-635D-47CC-B841-6A6786425502}" presName="sibTrans" presStyleCnt="0"/>
      <dgm:spPr/>
    </dgm:pt>
    <dgm:pt modelId="{C801BB48-FCD6-469E-88F8-3D566C0798A1}" type="pres">
      <dgm:prSet presAssocID="{41E47BEB-249A-4556-A4CB-4B4C63077DFD}" presName="compNode" presStyleCnt="0"/>
      <dgm:spPr/>
    </dgm:pt>
    <dgm:pt modelId="{B380A887-16F0-4512-B189-B8D462C2E65C}" type="pres">
      <dgm:prSet presAssocID="{41E47BEB-249A-4556-A4CB-4B4C63077DFD}" presName="bgRect" presStyleLbl="bgShp" presStyleIdx="3" presStyleCnt="5"/>
      <dgm:spPr/>
    </dgm:pt>
    <dgm:pt modelId="{7DC07180-EC78-4C13-8B1D-2896364F8E87}" type="pres">
      <dgm:prSet presAssocID="{41E47BEB-249A-4556-A4CB-4B4C63077DF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2696DE3-41CE-4D6E-8E97-8EADA8A52327}" type="pres">
      <dgm:prSet presAssocID="{41E47BEB-249A-4556-A4CB-4B4C63077DFD}" presName="spaceRect" presStyleCnt="0"/>
      <dgm:spPr/>
    </dgm:pt>
    <dgm:pt modelId="{56D835C1-E351-402A-B3A6-034B240C4199}" type="pres">
      <dgm:prSet presAssocID="{41E47BEB-249A-4556-A4CB-4B4C63077DFD}" presName="parTx" presStyleLbl="revTx" presStyleIdx="3" presStyleCnt="5">
        <dgm:presLayoutVars>
          <dgm:chMax val="0"/>
          <dgm:chPref val="0"/>
        </dgm:presLayoutVars>
      </dgm:prSet>
      <dgm:spPr/>
    </dgm:pt>
    <dgm:pt modelId="{7872B94C-612A-4C74-A927-4B70B61403DA}" type="pres">
      <dgm:prSet presAssocID="{0AB132AE-8F54-4081-A9DD-13E3D4ADA5B7}" presName="sibTrans" presStyleCnt="0"/>
      <dgm:spPr/>
    </dgm:pt>
    <dgm:pt modelId="{AC220898-C98D-40D9-B759-167CFE85D2A4}" type="pres">
      <dgm:prSet presAssocID="{BB8E36E5-C741-4AA4-9D6F-D864F0787874}" presName="compNode" presStyleCnt="0"/>
      <dgm:spPr/>
    </dgm:pt>
    <dgm:pt modelId="{1C9F27C3-B757-4706-8106-00532094171C}" type="pres">
      <dgm:prSet presAssocID="{BB8E36E5-C741-4AA4-9D6F-D864F0787874}" presName="bgRect" presStyleLbl="bgShp" presStyleIdx="4" presStyleCnt="5"/>
      <dgm:spPr/>
    </dgm:pt>
    <dgm:pt modelId="{D69B9F27-26E9-4ED4-B148-3F6E2FBC67BB}" type="pres">
      <dgm:prSet presAssocID="{BB8E36E5-C741-4AA4-9D6F-D864F07878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5B78FA-50F7-4546-9C08-183770857377}" type="pres">
      <dgm:prSet presAssocID="{BB8E36E5-C741-4AA4-9D6F-D864F0787874}" presName="spaceRect" presStyleCnt="0"/>
      <dgm:spPr/>
    </dgm:pt>
    <dgm:pt modelId="{ED62C229-E19C-4BCB-86FD-B6E139773013}" type="pres">
      <dgm:prSet presAssocID="{BB8E36E5-C741-4AA4-9D6F-D864F07878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41E809-D922-4CA4-884F-CABBF8AA36EF}" type="presOf" srcId="{6EB0CF05-C201-4E0C-ABEA-3AB26FFF809B}" destId="{80EE3D5A-7C2F-456A-94EB-785208614D78}" srcOrd="0" destOrd="0" presId="urn:microsoft.com/office/officeart/2018/2/layout/IconVerticalSolidList"/>
    <dgm:cxn modelId="{E773A01E-DA19-4E0E-8706-F8BD1A1FA6A9}" type="presOf" srcId="{E44E3200-2B6F-4BEB-A264-B929B666460D}" destId="{40EFC197-7E58-4800-BADD-6554C930151A}" srcOrd="0" destOrd="0" presId="urn:microsoft.com/office/officeart/2018/2/layout/IconVerticalSolidList"/>
    <dgm:cxn modelId="{7CE9F729-52D2-4329-9617-AE1585F72BC9}" srcId="{7F5D4C34-FE9C-4B0E-9F1F-73A72719B592}" destId="{41E47BEB-249A-4556-A4CB-4B4C63077DFD}" srcOrd="3" destOrd="0" parTransId="{8CFC8AB2-F0F9-4C05-B344-53C7DF730BAC}" sibTransId="{0AB132AE-8F54-4081-A9DD-13E3D4ADA5B7}"/>
    <dgm:cxn modelId="{B6487B8F-23E3-477D-8859-2B471C5F248F}" type="presOf" srcId="{BB8E36E5-C741-4AA4-9D6F-D864F0787874}" destId="{ED62C229-E19C-4BCB-86FD-B6E139773013}" srcOrd="0" destOrd="0" presId="urn:microsoft.com/office/officeart/2018/2/layout/IconVerticalSolidList"/>
    <dgm:cxn modelId="{BC88C5B6-A37D-4A84-9CD6-1F11CC91F611}" type="presOf" srcId="{7F5D4C34-FE9C-4B0E-9F1F-73A72719B592}" destId="{D91987CB-1F84-46DE-A517-FE10918EF58A}" srcOrd="0" destOrd="0" presId="urn:microsoft.com/office/officeart/2018/2/layout/IconVerticalSolidList"/>
    <dgm:cxn modelId="{F9CDB7D6-562F-4126-B5E2-5FAF2ED6C2BC}" srcId="{7F5D4C34-FE9C-4B0E-9F1F-73A72719B592}" destId="{E44E3200-2B6F-4BEB-A264-B929B666460D}" srcOrd="1" destOrd="0" parTransId="{8C2D691A-7F46-4576-B751-99C7C22DD3FD}" sibTransId="{64F05CDB-2451-43A0-825E-ACEA1CB11085}"/>
    <dgm:cxn modelId="{D1B962DB-7590-4AF6-9AE0-7D02364F448E}" srcId="{7F5D4C34-FE9C-4B0E-9F1F-73A72719B592}" destId="{5814F52E-99AF-441F-B91F-75DAE19D62C0}" srcOrd="0" destOrd="0" parTransId="{A84BCA7A-96E8-451C-AB14-4BEE056A2B87}" sibTransId="{2AF123F2-A7E9-4374-8F71-6D1AE44A251F}"/>
    <dgm:cxn modelId="{CE3D10E1-65E0-4DD2-B5DC-C55F9C69BB5E}" type="presOf" srcId="{5814F52E-99AF-441F-B91F-75DAE19D62C0}" destId="{7B70EE45-D2C0-4685-BCA8-DE96DD5E0307}" srcOrd="0" destOrd="0" presId="urn:microsoft.com/office/officeart/2018/2/layout/IconVerticalSolidList"/>
    <dgm:cxn modelId="{C87A19E8-8FA7-40B5-8E5C-C93922E1F33C}" srcId="{7F5D4C34-FE9C-4B0E-9F1F-73A72719B592}" destId="{6EB0CF05-C201-4E0C-ABEA-3AB26FFF809B}" srcOrd="2" destOrd="0" parTransId="{9A357B73-1B2F-46F2-9DCF-F2C3CEE5C2AC}" sibTransId="{B9FCA091-635D-47CC-B841-6A6786425502}"/>
    <dgm:cxn modelId="{A67F71EA-C598-4A59-A5F4-00DFE25BF337}" type="presOf" srcId="{41E47BEB-249A-4556-A4CB-4B4C63077DFD}" destId="{56D835C1-E351-402A-B3A6-034B240C4199}" srcOrd="0" destOrd="0" presId="urn:microsoft.com/office/officeart/2018/2/layout/IconVerticalSolidList"/>
    <dgm:cxn modelId="{F761AAF1-EABB-4300-A3E8-332D36D2F2CD}" srcId="{7F5D4C34-FE9C-4B0E-9F1F-73A72719B592}" destId="{BB8E36E5-C741-4AA4-9D6F-D864F0787874}" srcOrd="4" destOrd="0" parTransId="{CC0CA1EF-2F66-46CC-AAFF-4CB25D71C416}" sibTransId="{8B4BBB73-FB87-437D-94E3-EB6C3C86E189}"/>
    <dgm:cxn modelId="{5AE83EE0-236B-459E-A11F-BC0123930A57}" type="presParOf" srcId="{D91987CB-1F84-46DE-A517-FE10918EF58A}" destId="{A07DABC7-5802-45B8-AA3E-2F538D0AFA50}" srcOrd="0" destOrd="0" presId="urn:microsoft.com/office/officeart/2018/2/layout/IconVerticalSolidList"/>
    <dgm:cxn modelId="{2AE7BA31-4FF4-4C43-AE2B-E37D435ABEA4}" type="presParOf" srcId="{A07DABC7-5802-45B8-AA3E-2F538D0AFA50}" destId="{3E242DB9-9536-422A-8228-10124263415A}" srcOrd="0" destOrd="0" presId="urn:microsoft.com/office/officeart/2018/2/layout/IconVerticalSolidList"/>
    <dgm:cxn modelId="{82784569-F665-4902-8BD3-9B5E6A44531A}" type="presParOf" srcId="{A07DABC7-5802-45B8-AA3E-2F538D0AFA50}" destId="{DC128316-FA40-4B0F-9A53-E453C5A3B40A}" srcOrd="1" destOrd="0" presId="urn:microsoft.com/office/officeart/2018/2/layout/IconVerticalSolidList"/>
    <dgm:cxn modelId="{9F0D7471-B8AA-4DB4-8109-5DDB93FE00F7}" type="presParOf" srcId="{A07DABC7-5802-45B8-AA3E-2F538D0AFA50}" destId="{17B7987B-4F95-44B1-9992-229119C68ECD}" srcOrd="2" destOrd="0" presId="urn:microsoft.com/office/officeart/2018/2/layout/IconVerticalSolidList"/>
    <dgm:cxn modelId="{622E05BC-7C92-410E-B78C-849E701D85E2}" type="presParOf" srcId="{A07DABC7-5802-45B8-AA3E-2F538D0AFA50}" destId="{7B70EE45-D2C0-4685-BCA8-DE96DD5E0307}" srcOrd="3" destOrd="0" presId="urn:microsoft.com/office/officeart/2018/2/layout/IconVerticalSolidList"/>
    <dgm:cxn modelId="{F6327EAE-CBBA-4877-B19C-F9274CF0CDB5}" type="presParOf" srcId="{D91987CB-1F84-46DE-A517-FE10918EF58A}" destId="{0EF5B1B0-5038-42FB-A085-21E79C7791AE}" srcOrd="1" destOrd="0" presId="urn:microsoft.com/office/officeart/2018/2/layout/IconVerticalSolidList"/>
    <dgm:cxn modelId="{2758CC77-2A4B-43A7-8CD0-CA6714A5A4A2}" type="presParOf" srcId="{D91987CB-1F84-46DE-A517-FE10918EF58A}" destId="{5139D72A-9DC0-4883-8D60-341E81D23A9D}" srcOrd="2" destOrd="0" presId="urn:microsoft.com/office/officeart/2018/2/layout/IconVerticalSolidList"/>
    <dgm:cxn modelId="{52EBACCF-91B3-4926-BEA9-B4D872DE9BDD}" type="presParOf" srcId="{5139D72A-9DC0-4883-8D60-341E81D23A9D}" destId="{928DF3A1-2A49-4B8D-83BA-C504548369FA}" srcOrd="0" destOrd="0" presId="urn:microsoft.com/office/officeart/2018/2/layout/IconVerticalSolidList"/>
    <dgm:cxn modelId="{4FD65F1B-EDE4-4A7C-A65B-8706FE924D65}" type="presParOf" srcId="{5139D72A-9DC0-4883-8D60-341E81D23A9D}" destId="{7E23122F-D33F-4639-84F5-8C8FBF7F39C7}" srcOrd="1" destOrd="0" presId="urn:microsoft.com/office/officeart/2018/2/layout/IconVerticalSolidList"/>
    <dgm:cxn modelId="{93357E42-C12A-490C-8BD9-B934D21F7DF9}" type="presParOf" srcId="{5139D72A-9DC0-4883-8D60-341E81D23A9D}" destId="{EE5A8EA8-E5EC-4B74-A351-801280D46900}" srcOrd="2" destOrd="0" presId="urn:microsoft.com/office/officeart/2018/2/layout/IconVerticalSolidList"/>
    <dgm:cxn modelId="{EA03E254-A6C2-4F38-AD50-12F4858CC6C6}" type="presParOf" srcId="{5139D72A-9DC0-4883-8D60-341E81D23A9D}" destId="{40EFC197-7E58-4800-BADD-6554C930151A}" srcOrd="3" destOrd="0" presId="urn:microsoft.com/office/officeart/2018/2/layout/IconVerticalSolidList"/>
    <dgm:cxn modelId="{E759486A-4C73-4856-9E3A-8A6987014221}" type="presParOf" srcId="{D91987CB-1F84-46DE-A517-FE10918EF58A}" destId="{8BBDFB66-CE24-4811-A2BE-BD2E076AD5A4}" srcOrd="3" destOrd="0" presId="urn:microsoft.com/office/officeart/2018/2/layout/IconVerticalSolidList"/>
    <dgm:cxn modelId="{8B9E512A-D8CB-49E9-A674-4D6A8F659911}" type="presParOf" srcId="{D91987CB-1F84-46DE-A517-FE10918EF58A}" destId="{85ADF018-7A77-4EF6-82C6-B2753339871E}" srcOrd="4" destOrd="0" presId="urn:microsoft.com/office/officeart/2018/2/layout/IconVerticalSolidList"/>
    <dgm:cxn modelId="{B2631327-D05E-4286-92E4-AC82C567B66A}" type="presParOf" srcId="{85ADF018-7A77-4EF6-82C6-B2753339871E}" destId="{9CA180D9-ED9D-428A-AAB1-5D5A8A85BCAD}" srcOrd="0" destOrd="0" presId="urn:microsoft.com/office/officeart/2018/2/layout/IconVerticalSolidList"/>
    <dgm:cxn modelId="{EACEA05B-56DE-41C4-AC49-465900C191DA}" type="presParOf" srcId="{85ADF018-7A77-4EF6-82C6-B2753339871E}" destId="{92DD7201-D391-46CE-98FE-768F32D02516}" srcOrd="1" destOrd="0" presId="urn:microsoft.com/office/officeart/2018/2/layout/IconVerticalSolidList"/>
    <dgm:cxn modelId="{4B2910BC-E651-41B0-80B2-C0AAE0BCDCF9}" type="presParOf" srcId="{85ADF018-7A77-4EF6-82C6-B2753339871E}" destId="{CEE622A6-4BF0-4940-8C03-5CDFEABB4C97}" srcOrd="2" destOrd="0" presId="urn:microsoft.com/office/officeart/2018/2/layout/IconVerticalSolidList"/>
    <dgm:cxn modelId="{89DBEC9D-BD1F-4F8B-87FD-7909C8060290}" type="presParOf" srcId="{85ADF018-7A77-4EF6-82C6-B2753339871E}" destId="{80EE3D5A-7C2F-456A-94EB-785208614D78}" srcOrd="3" destOrd="0" presId="urn:microsoft.com/office/officeart/2018/2/layout/IconVerticalSolidList"/>
    <dgm:cxn modelId="{4E9B7916-E6D9-48E8-95BC-CBEA9C9C4A83}" type="presParOf" srcId="{D91987CB-1F84-46DE-A517-FE10918EF58A}" destId="{EFF315AD-66FE-44CE-9F98-55319556278E}" srcOrd="5" destOrd="0" presId="urn:microsoft.com/office/officeart/2018/2/layout/IconVerticalSolidList"/>
    <dgm:cxn modelId="{D170AD6D-FA45-4E46-8E9A-06F6C44A20CA}" type="presParOf" srcId="{D91987CB-1F84-46DE-A517-FE10918EF58A}" destId="{C801BB48-FCD6-469E-88F8-3D566C0798A1}" srcOrd="6" destOrd="0" presId="urn:microsoft.com/office/officeart/2018/2/layout/IconVerticalSolidList"/>
    <dgm:cxn modelId="{AEF1D1EA-44EC-452D-A830-EB181657C266}" type="presParOf" srcId="{C801BB48-FCD6-469E-88F8-3D566C0798A1}" destId="{B380A887-16F0-4512-B189-B8D462C2E65C}" srcOrd="0" destOrd="0" presId="urn:microsoft.com/office/officeart/2018/2/layout/IconVerticalSolidList"/>
    <dgm:cxn modelId="{D900E63C-B3CE-4A1F-A018-D165002E6461}" type="presParOf" srcId="{C801BB48-FCD6-469E-88F8-3D566C0798A1}" destId="{7DC07180-EC78-4C13-8B1D-2896364F8E87}" srcOrd="1" destOrd="0" presId="urn:microsoft.com/office/officeart/2018/2/layout/IconVerticalSolidList"/>
    <dgm:cxn modelId="{794C1193-2347-4A12-BD2C-F504AC908C59}" type="presParOf" srcId="{C801BB48-FCD6-469E-88F8-3D566C0798A1}" destId="{D2696DE3-41CE-4D6E-8E97-8EADA8A52327}" srcOrd="2" destOrd="0" presId="urn:microsoft.com/office/officeart/2018/2/layout/IconVerticalSolidList"/>
    <dgm:cxn modelId="{814A3B7F-D9AC-4E41-9EB1-288D307015EB}" type="presParOf" srcId="{C801BB48-FCD6-469E-88F8-3D566C0798A1}" destId="{56D835C1-E351-402A-B3A6-034B240C4199}" srcOrd="3" destOrd="0" presId="urn:microsoft.com/office/officeart/2018/2/layout/IconVerticalSolidList"/>
    <dgm:cxn modelId="{10C3003C-962F-4B43-8FA7-1E4754AE4B30}" type="presParOf" srcId="{D91987CB-1F84-46DE-A517-FE10918EF58A}" destId="{7872B94C-612A-4C74-A927-4B70B61403DA}" srcOrd="7" destOrd="0" presId="urn:microsoft.com/office/officeart/2018/2/layout/IconVerticalSolidList"/>
    <dgm:cxn modelId="{83AF953B-8003-4A58-9D18-357354C805B5}" type="presParOf" srcId="{D91987CB-1F84-46DE-A517-FE10918EF58A}" destId="{AC220898-C98D-40D9-B759-167CFE85D2A4}" srcOrd="8" destOrd="0" presId="urn:microsoft.com/office/officeart/2018/2/layout/IconVerticalSolidList"/>
    <dgm:cxn modelId="{AAFA9461-2AA7-4314-95DB-9E8CA4366E4B}" type="presParOf" srcId="{AC220898-C98D-40D9-B759-167CFE85D2A4}" destId="{1C9F27C3-B757-4706-8106-00532094171C}" srcOrd="0" destOrd="0" presId="urn:microsoft.com/office/officeart/2018/2/layout/IconVerticalSolidList"/>
    <dgm:cxn modelId="{F0D56FDC-91C1-4B91-ADCB-7E5FBD3444A6}" type="presParOf" srcId="{AC220898-C98D-40D9-B759-167CFE85D2A4}" destId="{D69B9F27-26E9-4ED4-B148-3F6E2FBC67BB}" srcOrd="1" destOrd="0" presId="urn:microsoft.com/office/officeart/2018/2/layout/IconVerticalSolidList"/>
    <dgm:cxn modelId="{087359D8-D565-466B-B227-D864258E7035}" type="presParOf" srcId="{AC220898-C98D-40D9-B759-167CFE85D2A4}" destId="{995B78FA-50F7-4546-9C08-183770857377}" srcOrd="2" destOrd="0" presId="urn:microsoft.com/office/officeart/2018/2/layout/IconVerticalSolidList"/>
    <dgm:cxn modelId="{B053FD65-77B3-428F-8958-EC2F123C7B52}" type="presParOf" srcId="{AC220898-C98D-40D9-B759-167CFE85D2A4}" destId="{ED62C229-E19C-4BCB-86FD-B6E139773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AA432-415D-41C4-B413-BD31F5AF0AB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6167B4E-93F9-40E0-BE5A-312645BAE6E6}">
      <dgm:prSet/>
      <dgm:spPr/>
      <dgm:t>
        <a:bodyPr/>
        <a:lstStyle/>
        <a:p>
          <a:r>
            <a:rPr lang="nl-BE" b="1" i="0" baseline="0"/>
            <a:t>Woningprijzen zijn over het algemeen gestegen</a:t>
          </a:r>
          <a:r>
            <a:rPr lang="nl-BE" b="0" i="0" baseline="0"/>
            <a:t>, met sterke lokale verschillen per woningtype en gemeente.</a:t>
          </a:r>
          <a:endParaRPr lang="en-US"/>
        </a:p>
      </dgm:t>
    </dgm:pt>
    <dgm:pt modelId="{E43121B7-DE8C-4A7B-96C9-DB65CBAD9C26}" type="parTrans" cxnId="{A5364912-3AAE-4353-AE0A-E203047F2097}">
      <dgm:prSet/>
      <dgm:spPr/>
      <dgm:t>
        <a:bodyPr/>
        <a:lstStyle/>
        <a:p>
          <a:endParaRPr lang="en-US"/>
        </a:p>
      </dgm:t>
    </dgm:pt>
    <dgm:pt modelId="{F57A7A19-B746-4753-9EC8-46BFD8EB5642}" type="sibTrans" cxnId="{A5364912-3AAE-4353-AE0A-E203047F2097}">
      <dgm:prSet/>
      <dgm:spPr/>
      <dgm:t>
        <a:bodyPr/>
        <a:lstStyle/>
        <a:p>
          <a:endParaRPr lang="en-US"/>
        </a:p>
      </dgm:t>
    </dgm:pt>
    <dgm:pt modelId="{BCB700DA-57FF-4708-A333-E6F4748D9E07}">
      <dgm:prSet/>
      <dgm:spPr/>
      <dgm:t>
        <a:bodyPr/>
        <a:lstStyle/>
        <a:p>
          <a:r>
            <a:rPr lang="nl-BE" b="1" i="0" baseline="0" dirty="0"/>
            <a:t>Gesloten en halfopen woningen blijven het populairst</a:t>
          </a:r>
          <a:r>
            <a:rPr lang="nl-BE" b="0" i="0" baseline="0" dirty="0"/>
            <a:t>, terwijl appartementen de meeste prijsschommelingen tonen.</a:t>
          </a:r>
          <a:endParaRPr lang="en-US" dirty="0"/>
        </a:p>
      </dgm:t>
    </dgm:pt>
    <dgm:pt modelId="{E523C349-F8B1-49CF-A3D5-848DD3098875}" type="parTrans" cxnId="{3A97B5B8-F8BC-431F-873F-0C7C6423AFB6}">
      <dgm:prSet/>
      <dgm:spPr/>
      <dgm:t>
        <a:bodyPr/>
        <a:lstStyle/>
        <a:p>
          <a:endParaRPr lang="en-US"/>
        </a:p>
      </dgm:t>
    </dgm:pt>
    <dgm:pt modelId="{FA22F61A-AEB3-4138-BD0A-25DC40AF32CB}" type="sibTrans" cxnId="{3A97B5B8-F8BC-431F-873F-0C7C6423AFB6}">
      <dgm:prSet/>
      <dgm:spPr/>
      <dgm:t>
        <a:bodyPr/>
        <a:lstStyle/>
        <a:p>
          <a:endParaRPr lang="en-US"/>
        </a:p>
      </dgm:t>
    </dgm:pt>
    <dgm:pt modelId="{A4530C26-0A61-42ED-ACDC-A7AFE19876D4}">
      <dgm:prSet/>
      <dgm:spPr/>
      <dgm:t>
        <a:bodyPr/>
        <a:lstStyle/>
        <a:p>
          <a:r>
            <a:rPr lang="nl-NL" dirty="0"/>
            <a:t>In een </a:t>
          </a:r>
          <a:r>
            <a:rPr lang="nl-NL" b="1" dirty="0"/>
            <a:t>volgende fase </a:t>
          </a:r>
          <a:r>
            <a:rPr lang="nl-NL" dirty="0"/>
            <a:t>zou ik uitbreiden naar andere regio’s en externe factoren, zoals inkomen of prijs per m², en starten met een dataset met minder ontbrekende waarden."</a:t>
          </a:r>
          <a:endParaRPr lang="en-US" dirty="0"/>
        </a:p>
      </dgm:t>
    </dgm:pt>
    <dgm:pt modelId="{5176ABDB-5A17-4259-B520-C79AE20A37D5}" type="parTrans" cxnId="{B5C843CC-8AFA-461D-AD53-7AF60358F54B}">
      <dgm:prSet/>
      <dgm:spPr/>
      <dgm:t>
        <a:bodyPr/>
        <a:lstStyle/>
        <a:p>
          <a:endParaRPr lang="nl-BE"/>
        </a:p>
      </dgm:t>
    </dgm:pt>
    <dgm:pt modelId="{49A94C7F-F2B4-4E7F-BEEF-D067C34EB567}" type="sibTrans" cxnId="{B5C843CC-8AFA-461D-AD53-7AF60358F54B}">
      <dgm:prSet/>
      <dgm:spPr/>
      <dgm:t>
        <a:bodyPr/>
        <a:lstStyle/>
        <a:p>
          <a:endParaRPr lang="nl-BE"/>
        </a:p>
      </dgm:t>
    </dgm:pt>
    <dgm:pt modelId="{658FE553-597D-4806-B407-9E5CAE2C97C8}" type="pres">
      <dgm:prSet presAssocID="{FFDAA432-415D-41C4-B413-BD31F5AF0ABD}" presName="vert0" presStyleCnt="0">
        <dgm:presLayoutVars>
          <dgm:dir/>
          <dgm:animOne val="branch"/>
          <dgm:animLvl val="lvl"/>
        </dgm:presLayoutVars>
      </dgm:prSet>
      <dgm:spPr/>
    </dgm:pt>
    <dgm:pt modelId="{1F427B92-B747-4534-B15B-AB1A50939DBF}" type="pres">
      <dgm:prSet presAssocID="{A6167B4E-93F9-40E0-BE5A-312645BAE6E6}" presName="thickLine" presStyleLbl="alignNode1" presStyleIdx="0" presStyleCnt="3"/>
      <dgm:spPr/>
    </dgm:pt>
    <dgm:pt modelId="{DDD62EC3-7BD9-4489-8DE8-68BDC623A163}" type="pres">
      <dgm:prSet presAssocID="{A6167B4E-93F9-40E0-BE5A-312645BAE6E6}" presName="horz1" presStyleCnt="0"/>
      <dgm:spPr/>
    </dgm:pt>
    <dgm:pt modelId="{71F6DA77-F366-43BD-9BC0-CAD7C1BD52B0}" type="pres">
      <dgm:prSet presAssocID="{A6167B4E-93F9-40E0-BE5A-312645BAE6E6}" presName="tx1" presStyleLbl="revTx" presStyleIdx="0" presStyleCnt="3"/>
      <dgm:spPr/>
    </dgm:pt>
    <dgm:pt modelId="{CF953629-54D0-4359-A533-DEDD56C25187}" type="pres">
      <dgm:prSet presAssocID="{A6167B4E-93F9-40E0-BE5A-312645BAE6E6}" presName="vert1" presStyleCnt="0"/>
      <dgm:spPr/>
    </dgm:pt>
    <dgm:pt modelId="{2CA9C6B2-A6C4-4707-8378-D15FAFAD005B}" type="pres">
      <dgm:prSet presAssocID="{BCB700DA-57FF-4708-A333-E6F4748D9E07}" presName="thickLine" presStyleLbl="alignNode1" presStyleIdx="1" presStyleCnt="3"/>
      <dgm:spPr/>
    </dgm:pt>
    <dgm:pt modelId="{8D1A3F2F-8D13-4921-AFBF-5BBCDDAFF2E6}" type="pres">
      <dgm:prSet presAssocID="{BCB700DA-57FF-4708-A333-E6F4748D9E07}" presName="horz1" presStyleCnt="0"/>
      <dgm:spPr/>
    </dgm:pt>
    <dgm:pt modelId="{3E6FBE6B-8B33-478E-B664-BC4D59319108}" type="pres">
      <dgm:prSet presAssocID="{BCB700DA-57FF-4708-A333-E6F4748D9E07}" presName="tx1" presStyleLbl="revTx" presStyleIdx="1" presStyleCnt="3"/>
      <dgm:spPr/>
    </dgm:pt>
    <dgm:pt modelId="{2D84F13E-C79C-42C6-8582-E8A5531C3345}" type="pres">
      <dgm:prSet presAssocID="{BCB700DA-57FF-4708-A333-E6F4748D9E07}" presName="vert1" presStyleCnt="0"/>
      <dgm:spPr/>
    </dgm:pt>
    <dgm:pt modelId="{89FF85AD-1502-4FDA-B137-EA354037D4D2}" type="pres">
      <dgm:prSet presAssocID="{A4530C26-0A61-42ED-ACDC-A7AFE19876D4}" presName="thickLine" presStyleLbl="alignNode1" presStyleIdx="2" presStyleCnt="3"/>
      <dgm:spPr/>
    </dgm:pt>
    <dgm:pt modelId="{F3C0BED7-C751-418D-B3C3-573527B777AD}" type="pres">
      <dgm:prSet presAssocID="{A4530C26-0A61-42ED-ACDC-A7AFE19876D4}" presName="horz1" presStyleCnt="0"/>
      <dgm:spPr/>
    </dgm:pt>
    <dgm:pt modelId="{F9E3ABB1-CD41-48C1-81D9-0BA54F03BE54}" type="pres">
      <dgm:prSet presAssocID="{A4530C26-0A61-42ED-ACDC-A7AFE19876D4}" presName="tx1" presStyleLbl="revTx" presStyleIdx="2" presStyleCnt="3"/>
      <dgm:spPr/>
    </dgm:pt>
    <dgm:pt modelId="{74B75613-1718-443B-928E-49AAD94326EC}" type="pres">
      <dgm:prSet presAssocID="{A4530C26-0A61-42ED-ACDC-A7AFE19876D4}" presName="vert1" presStyleCnt="0"/>
      <dgm:spPr/>
    </dgm:pt>
  </dgm:ptLst>
  <dgm:cxnLst>
    <dgm:cxn modelId="{A5364912-3AAE-4353-AE0A-E203047F2097}" srcId="{FFDAA432-415D-41C4-B413-BD31F5AF0ABD}" destId="{A6167B4E-93F9-40E0-BE5A-312645BAE6E6}" srcOrd="0" destOrd="0" parTransId="{E43121B7-DE8C-4A7B-96C9-DB65CBAD9C26}" sibTransId="{F57A7A19-B746-4753-9EC8-46BFD8EB5642}"/>
    <dgm:cxn modelId="{EC376016-E9DF-45E4-A038-CBFC51DB881B}" type="presOf" srcId="{A4530C26-0A61-42ED-ACDC-A7AFE19876D4}" destId="{F9E3ABB1-CD41-48C1-81D9-0BA54F03BE54}" srcOrd="0" destOrd="0" presId="urn:microsoft.com/office/officeart/2008/layout/LinedList"/>
    <dgm:cxn modelId="{2CD6BD5A-B0F8-4D78-82FE-174BD1D86037}" type="presOf" srcId="{BCB700DA-57FF-4708-A333-E6F4748D9E07}" destId="{3E6FBE6B-8B33-478E-B664-BC4D59319108}" srcOrd="0" destOrd="0" presId="urn:microsoft.com/office/officeart/2008/layout/LinedList"/>
    <dgm:cxn modelId="{C6AB92A3-FE4E-48CF-B79F-0E579C1BFE46}" type="presOf" srcId="{FFDAA432-415D-41C4-B413-BD31F5AF0ABD}" destId="{658FE553-597D-4806-B407-9E5CAE2C97C8}" srcOrd="0" destOrd="0" presId="urn:microsoft.com/office/officeart/2008/layout/LinedList"/>
    <dgm:cxn modelId="{3A97B5B8-F8BC-431F-873F-0C7C6423AFB6}" srcId="{FFDAA432-415D-41C4-B413-BD31F5AF0ABD}" destId="{BCB700DA-57FF-4708-A333-E6F4748D9E07}" srcOrd="1" destOrd="0" parTransId="{E523C349-F8B1-49CF-A3D5-848DD3098875}" sibTransId="{FA22F61A-AEB3-4138-BD0A-25DC40AF32CB}"/>
    <dgm:cxn modelId="{B5C843CC-8AFA-461D-AD53-7AF60358F54B}" srcId="{FFDAA432-415D-41C4-B413-BD31F5AF0ABD}" destId="{A4530C26-0A61-42ED-ACDC-A7AFE19876D4}" srcOrd="2" destOrd="0" parTransId="{5176ABDB-5A17-4259-B520-C79AE20A37D5}" sibTransId="{49A94C7F-F2B4-4E7F-BEEF-D067C34EB567}"/>
    <dgm:cxn modelId="{62CEF3DC-6A79-416D-8153-B2A51E4B0412}" type="presOf" srcId="{A6167B4E-93F9-40E0-BE5A-312645BAE6E6}" destId="{71F6DA77-F366-43BD-9BC0-CAD7C1BD52B0}" srcOrd="0" destOrd="0" presId="urn:microsoft.com/office/officeart/2008/layout/LinedList"/>
    <dgm:cxn modelId="{60682EB5-D28D-4D38-8377-0BE8349BE015}" type="presParOf" srcId="{658FE553-597D-4806-B407-9E5CAE2C97C8}" destId="{1F427B92-B747-4534-B15B-AB1A50939DBF}" srcOrd="0" destOrd="0" presId="urn:microsoft.com/office/officeart/2008/layout/LinedList"/>
    <dgm:cxn modelId="{2C941651-9FA8-4310-B32E-4E1604E97288}" type="presParOf" srcId="{658FE553-597D-4806-B407-9E5CAE2C97C8}" destId="{DDD62EC3-7BD9-4489-8DE8-68BDC623A163}" srcOrd="1" destOrd="0" presId="urn:microsoft.com/office/officeart/2008/layout/LinedList"/>
    <dgm:cxn modelId="{525C461B-E890-4AC2-892A-6E33998686CE}" type="presParOf" srcId="{DDD62EC3-7BD9-4489-8DE8-68BDC623A163}" destId="{71F6DA77-F366-43BD-9BC0-CAD7C1BD52B0}" srcOrd="0" destOrd="0" presId="urn:microsoft.com/office/officeart/2008/layout/LinedList"/>
    <dgm:cxn modelId="{6B84B23C-253F-403D-AC91-98FFD79CC359}" type="presParOf" srcId="{DDD62EC3-7BD9-4489-8DE8-68BDC623A163}" destId="{CF953629-54D0-4359-A533-DEDD56C25187}" srcOrd="1" destOrd="0" presId="urn:microsoft.com/office/officeart/2008/layout/LinedList"/>
    <dgm:cxn modelId="{A44FF822-A578-4D91-8EF2-96834FB75F1B}" type="presParOf" srcId="{658FE553-597D-4806-B407-9E5CAE2C97C8}" destId="{2CA9C6B2-A6C4-4707-8378-D15FAFAD005B}" srcOrd="2" destOrd="0" presId="urn:microsoft.com/office/officeart/2008/layout/LinedList"/>
    <dgm:cxn modelId="{3C8D7C03-6B61-43D4-BA42-F07248119D8F}" type="presParOf" srcId="{658FE553-597D-4806-B407-9E5CAE2C97C8}" destId="{8D1A3F2F-8D13-4921-AFBF-5BBCDDAFF2E6}" srcOrd="3" destOrd="0" presId="urn:microsoft.com/office/officeart/2008/layout/LinedList"/>
    <dgm:cxn modelId="{E7321D5A-5C1E-4860-AE6A-DC53DC524BD2}" type="presParOf" srcId="{8D1A3F2F-8D13-4921-AFBF-5BBCDDAFF2E6}" destId="{3E6FBE6B-8B33-478E-B664-BC4D59319108}" srcOrd="0" destOrd="0" presId="urn:microsoft.com/office/officeart/2008/layout/LinedList"/>
    <dgm:cxn modelId="{F772108E-9725-4EE6-87CF-3C5C5EEC6CF4}" type="presParOf" srcId="{8D1A3F2F-8D13-4921-AFBF-5BBCDDAFF2E6}" destId="{2D84F13E-C79C-42C6-8582-E8A5531C3345}" srcOrd="1" destOrd="0" presId="urn:microsoft.com/office/officeart/2008/layout/LinedList"/>
    <dgm:cxn modelId="{0BC3EC6F-99FA-4192-BA2E-ABB75687135B}" type="presParOf" srcId="{658FE553-597D-4806-B407-9E5CAE2C97C8}" destId="{89FF85AD-1502-4FDA-B137-EA354037D4D2}" srcOrd="4" destOrd="0" presId="urn:microsoft.com/office/officeart/2008/layout/LinedList"/>
    <dgm:cxn modelId="{6736FA09-B251-4778-91DD-6CC2A8655B04}" type="presParOf" srcId="{658FE553-597D-4806-B407-9E5CAE2C97C8}" destId="{F3C0BED7-C751-418D-B3C3-573527B777AD}" srcOrd="5" destOrd="0" presId="urn:microsoft.com/office/officeart/2008/layout/LinedList"/>
    <dgm:cxn modelId="{100B119C-5347-480A-A7C6-5C7064287AB8}" type="presParOf" srcId="{F3C0BED7-C751-418D-B3C3-573527B777AD}" destId="{F9E3ABB1-CD41-48C1-81D9-0BA54F03BE54}" srcOrd="0" destOrd="0" presId="urn:microsoft.com/office/officeart/2008/layout/LinedList"/>
    <dgm:cxn modelId="{152ECAC2-D544-4D25-80A5-6F58C2967EB1}" type="presParOf" srcId="{F3C0BED7-C751-418D-B3C3-573527B777AD}" destId="{74B75613-1718-443B-928E-49AAD94326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242DB9-9536-422A-8228-10124263415A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8316-FA40-4B0F-9A53-E453C5A3B40A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EE45-D2C0-4685-BCA8-DE96DD5E0307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b="0" i="0" kern="1200" baseline="0" dirty="0"/>
            <a:t>Zelf al lang op zoek naar een betaalbare woning of appartement</a:t>
          </a:r>
          <a:endParaRPr lang="en-US" sz="1900" kern="1200" dirty="0"/>
        </a:p>
      </dsp:txBody>
      <dsp:txXfrm>
        <a:off x="982380" y="3993"/>
        <a:ext cx="6234035" cy="850545"/>
      </dsp:txXfrm>
    </dsp:sp>
    <dsp:sp modelId="{928DF3A1-2A49-4B8D-83BA-C504548369FA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3122F-D33F-4639-84F5-8C8FBF7F39C7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EFC197-7E58-4800-BADD-6554C930151A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b="0" i="0" kern="1200" baseline="0"/>
            <a:t>Woningprijzen zijn een maatschappelijk actueel en herkenbaar thema</a:t>
          </a:r>
          <a:endParaRPr lang="en-US" sz="1900" kern="1200"/>
        </a:p>
      </dsp:txBody>
      <dsp:txXfrm>
        <a:off x="982380" y="1067175"/>
        <a:ext cx="6234035" cy="850545"/>
      </dsp:txXfrm>
    </dsp:sp>
    <dsp:sp modelId="{9CA180D9-ED9D-428A-AAB1-5D5A8A85BCAD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D7201-D391-46CE-98FE-768F32D02516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E3D5A-7C2F-456A-94EB-785208614D78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b="0" i="0" kern="1200" baseline="0"/>
            <a:t>Data gemakkelijk beschikbaar via officiële bronnen (Statbel)</a:t>
          </a:r>
          <a:endParaRPr lang="en-US" sz="1900" kern="1200"/>
        </a:p>
      </dsp:txBody>
      <dsp:txXfrm>
        <a:off x="982380" y="2130357"/>
        <a:ext cx="6234035" cy="850545"/>
      </dsp:txXfrm>
    </dsp:sp>
    <dsp:sp modelId="{B380A887-16F0-4512-B189-B8D462C2E65C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07180-EC78-4C13-8B1D-2896364F8E87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835C1-E351-402A-B3A6-034B240C4199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b="0" i="0" kern="1200" baseline="0"/>
            <a:t>Ideaal onderwerp voor een rechtlijnige, goed afgebakende analyse</a:t>
          </a:r>
          <a:endParaRPr lang="en-US" sz="1900" kern="1200"/>
        </a:p>
      </dsp:txBody>
      <dsp:txXfrm>
        <a:off x="982380" y="3193539"/>
        <a:ext cx="6234035" cy="850545"/>
      </dsp:txXfrm>
    </dsp:sp>
    <dsp:sp modelId="{1C9F27C3-B757-4706-8106-00532094171C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B9F27-26E9-4ED4-B148-3F6E2FBC67BB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2C229-E19C-4BCB-86FD-B6E139773013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b="0" i="0" kern="1200" baseline="0"/>
            <a:t>Focus op iets dat ik zelf wil begrijpen én praktisch vind</a:t>
          </a:r>
          <a:endParaRPr lang="en-US" sz="1900" kern="1200"/>
        </a:p>
      </dsp:txBody>
      <dsp:txXfrm>
        <a:off x="982380" y="4256721"/>
        <a:ext cx="6234035" cy="850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27B92-B747-4534-B15B-AB1A50939DBF}">
      <dsp:nvSpPr>
        <dsp:cNvPr id="0" name=""/>
        <dsp:cNvSpPr/>
      </dsp:nvSpPr>
      <dsp:spPr>
        <a:xfrm>
          <a:off x="0" y="2495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6DA77-F366-43BD-9BC0-CAD7C1BD52B0}">
      <dsp:nvSpPr>
        <dsp:cNvPr id="0" name=""/>
        <dsp:cNvSpPr/>
      </dsp:nvSpPr>
      <dsp:spPr>
        <a:xfrm>
          <a:off x="0" y="249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b="1" i="0" kern="1200" baseline="0"/>
            <a:t>Woningprijzen zijn over het algemeen gestegen</a:t>
          </a:r>
          <a:r>
            <a:rPr lang="nl-BE" sz="2700" b="0" i="0" kern="1200" baseline="0"/>
            <a:t>, met sterke lokale verschillen per woningtype en gemeente.</a:t>
          </a:r>
          <a:endParaRPr lang="en-US" sz="2700" kern="1200"/>
        </a:p>
      </dsp:txBody>
      <dsp:txXfrm>
        <a:off x="0" y="2495"/>
        <a:ext cx="7216416" cy="1702089"/>
      </dsp:txXfrm>
    </dsp:sp>
    <dsp:sp modelId="{2CA9C6B2-A6C4-4707-8378-D15FAFAD005B}">
      <dsp:nvSpPr>
        <dsp:cNvPr id="0" name=""/>
        <dsp:cNvSpPr/>
      </dsp:nvSpPr>
      <dsp:spPr>
        <a:xfrm>
          <a:off x="0" y="1704585"/>
          <a:ext cx="7216416" cy="0"/>
        </a:xfrm>
        <a:prstGeom prst="line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accent2">
              <a:hueOff val="3536049"/>
              <a:satOff val="-13319"/>
              <a:lumOff val="1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FBE6B-8B33-478E-B664-BC4D59319108}">
      <dsp:nvSpPr>
        <dsp:cNvPr id="0" name=""/>
        <dsp:cNvSpPr/>
      </dsp:nvSpPr>
      <dsp:spPr>
        <a:xfrm>
          <a:off x="0" y="1704585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700" b="1" i="0" kern="1200" baseline="0" dirty="0"/>
            <a:t>Gesloten en halfopen woningen blijven het populairst</a:t>
          </a:r>
          <a:r>
            <a:rPr lang="nl-BE" sz="2700" b="0" i="0" kern="1200" baseline="0" dirty="0"/>
            <a:t>, terwijl appartementen de meeste prijsschommelingen tonen.</a:t>
          </a:r>
          <a:endParaRPr lang="en-US" sz="2700" kern="1200" dirty="0"/>
        </a:p>
      </dsp:txBody>
      <dsp:txXfrm>
        <a:off x="0" y="1704585"/>
        <a:ext cx="7216416" cy="1702089"/>
      </dsp:txXfrm>
    </dsp:sp>
    <dsp:sp modelId="{89FF85AD-1502-4FDA-B137-EA354037D4D2}">
      <dsp:nvSpPr>
        <dsp:cNvPr id="0" name=""/>
        <dsp:cNvSpPr/>
      </dsp:nvSpPr>
      <dsp:spPr>
        <a:xfrm>
          <a:off x="0" y="3406674"/>
          <a:ext cx="7216416" cy="0"/>
        </a:xfrm>
        <a:prstGeom prst="line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ABB1-CD41-48C1-81D9-0BA54F03BE54}">
      <dsp:nvSpPr>
        <dsp:cNvPr id="0" name=""/>
        <dsp:cNvSpPr/>
      </dsp:nvSpPr>
      <dsp:spPr>
        <a:xfrm>
          <a:off x="0" y="3406674"/>
          <a:ext cx="7216416" cy="1702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700" kern="1200" dirty="0"/>
            <a:t>In een </a:t>
          </a:r>
          <a:r>
            <a:rPr lang="nl-NL" sz="2700" b="1" kern="1200" dirty="0"/>
            <a:t>volgende fase </a:t>
          </a:r>
          <a:r>
            <a:rPr lang="nl-NL" sz="2700" kern="1200" dirty="0"/>
            <a:t>zou ik uitbreiden naar andere regio’s en externe factoren, zoals inkomen of prijs per m², en starten met een dataset met minder ontbrekende waarden."</a:t>
          </a:r>
          <a:endParaRPr lang="en-US" sz="2700" kern="1200" dirty="0"/>
        </a:p>
      </dsp:txBody>
      <dsp:txXfrm>
        <a:off x="0" y="3406674"/>
        <a:ext cx="7216416" cy="1702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94EFE-88E5-424E-A384-15665AC646EF}" type="datetimeFigureOut">
              <a:rPr lang="nl-BE" smtClean="0"/>
              <a:t>22/04/2025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47AC0-52D5-48F0-8589-5EB35B67369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16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“</a:t>
            </a:r>
            <a:r>
              <a:rPr lang="nl-NL" b="1" dirty="0"/>
              <a:t>Goedenavond (heren), allemaal.</a:t>
            </a:r>
            <a:r>
              <a:rPr lang="nl-NL" dirty="0"/>
              <a:t>”</a:t>
            </a:r>
            <a:br>
              <a:rPr lang="nl-NL" dirty="0"/>
            </a:br>
            <a:r>
              <a:rPr lang="nl-NL" dirty="0"/>
              <a:t>“Ik ben </a:t>
            </a:r>
            <a:r>
              <a:rPr lang="nl-NL" b="1" dirty="0"/>
              <a:t>Kathleen Janssens</a:t>
            </a:r>
            <a:r>
              <a:rPr lang="nl-NL" dirty="0"/>
              <a:t> en dit is mijn </a:t>
            </a:r>
            <a:r>
              <a:rPr lang="nl-NL" b="1" dirty="0"/>
              <a:t>eindwerk</a:t>
            </a:r>
            <a:r>
              <a:rPr lang="nl-NL" dirty="0"/>
              <a:t> voor de opleiding </a:t>
            </a:r>
            <a:r>
              <a:rPr lang="nl-NL" b="1" dirty="0"/>
              <a:t>data </a:t>
            </a:r>
            <a:r>
              <a:rPr lang="nl-NL" b="1" dirty="0" err="1"/>
              <a:t>science</a:t>
            </a:r>
            <a:r>
              <a:rPr lang="nl-NL" b="1" dirty="0"/>
              <a:t> – jaar 1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“Ik heb de </a:t>
            </a:r>
            <a:r>
              <a:rPr lang="nl-NL" b="1" dirty="0"/>
              <a:t>woningmarkt in het arrondissement Mechelen</a:t>
            </a:r>
            <a:r>
              <a:rPr lang="nl-NL" dirty="0"/>
              <a:t> onderzocht, op basis van </a:t>
            </a:r>
            <a:r>
              <a:rPr lang="nl-NL" b="1" dirty="0"/>
              <a:t>data</a:t>
            </a:r>
            <a:r>
              <a:rPr lang="nl-NL" dirty="0"/>
              <a:t> over </a:t>
            </a:r>
            <a:r>
              <a:rPr lang="nl-NL" b="1" dirty="0"/>
              <a:t>prijzen</a:t>
            </a:r>
            <a:r>
              <a:rPr lang="nl-NL" dirty="0"/>
              <a:t> en </a:t>
            </a:r>
            <a:r>
              <a:rPr lang="nl-NL" b="1" dirty="0"/>
              <a:t>transacties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“Het </a:t>
            </a:r>
            <a:r>
              <a:rPr lang="nl-NL" b="1" dirty="0"/>
              <a:t>doel </a:t>
            </a:r>
            <a:r>
              <a:rPr lang="nl-NL" dirty="0"/>
              <a:t>was om een </a:t>
            </a:r>
            <a:r>
              <a:rPr lang="nl-NL" b="1" dirty="0"/>
              <a:t>beeld te krijgen van de prijsevolutie</a:t>
            </a:r>
            <a:r>
              <a:rPr lang="nl-NL" dirty="0"/>
              <a:t>, de </a:t>
            </a:r>
            <a:r>
              <a:rPr lang="nl-NL" b="1" dirty="0"/>
              <a:t>verschillen tussen woningtypes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en de </a:t>
            </a:r>
            <a:r>
              <a:rPr lang="nl-NL" b="1" dirty="0"/>
              <a:t>rol van lokale gemeentes</a:t>
            </a:r>
            <a:r>
              <a:rPr lang="nl-NL" dirty="0"/>
              <a:t> daarin.”</a:t>
            </a:r>
            <a:endParaRPr lang="nl-BE" dirty="0"/>
          </a:p>
          <a:p>
            <a:pPr>
              <a:buNone/>
            </a:pPr>
            <a:r>
              <a:rPr lang="nl-BE" dirty="0"/>
              <a:t>Korte Pauze +adem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1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“</a:t>
            </a:r>
            <a:r>
              <a:rPr lang="nl-NL" b="1" dirty="0"/>
              <a:t>Samenvattend</a:t>
            </a:r>
            <a:r>
              <a:rPr lang="nl-NL" dirty="0"/>
              <a:t> zien we dat de </a:t>
            </a:r>
            <a:r>
              <a:rPr lang="nl-NL" b="1" dirty="0"/>
              <a:t>woningprijzen in Mechelen</a:t>
            </a:r>
            <a:r>
              <a:rPr lang="nl-NL" dirty="0"/>
              <a:t> over het algemeen </a:t>
            </a:r>
            <a:r>
              <a:rPr lang="nl-NL" b="1" dirty="0"/>
              <a:t>gestegen zijn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“Maar die </a:t>
            </a:r>
            <a:r>
              <a:rPr lang="nl-NL" b="1" dirty="0"/>
              <a:t>stijging is niet gelijk verdeeld</a:t>
            </a:r>
            <a:r>
              <a:rPr lang="nl-NL" dirty="0"/>
              <a:t>: er zijn duidelijke </a:t>
            </a:r>
            <a:r>
              <a:rPr lang="nl-NL" b="1" dirty="0"/>
              <a:t>verschillen per gemeente</a:t>
            </a:r>
            <a:r>
              <a:rPr lang="nl-NL" dirty="0"/>
              <a:t> én </a:t>
            </a:r>
            <a:r>
              <a:rPr lang="nl-NL" b="1" dirty="0"/>
              <a:t>per woningtype</a:t>
            </a:r>
            <a:r>
              <a:rPr lang="nl-NL" dirty="0"/>
              <a:t>.”</a:t>
            </a:r>
          </a:p>
          <a:p>
            <a:pPr>
              <a:buNone/>
            </a:pPr>
            <a:r>
              <a:rPr lang="nl-NL" dirty="0"/>
              <a:t>“</a:t>
            </a:r>
            <a:r>
              <a:rPr lang="nl-NL" b="1" dirty="0"/>
              <a:t>Gesloten en halfopen woningen</a:t>
            </a:r>
            <a:r>
              <a:rPr lang="nl-NL" dirty="0"/>
              <a:t> blijven het </a:t>
            </a:r>
            <a:r>
              <a:rPr lang="nl-NL" b="1" dirty="0"/>
              <a:t>populairst</a:t>
            </a:r>
            <a:r>
              <a:rPr lang="nl-NL" dirty="0"/>
              <a:t>, terwijl </a:t>
            </a:r>
            <a:r>
              <a:rPr lang="nl-NL" b="1" dirty="0"/>
              <a:t>appartementen</a:t>
            </a:r>
            <a:r>
              <a:rPr lang="nl-NL" dirty="0"/>
              <a:t> net de </a:t>
            </a:r>
            <a:r>
              <a:rPr lang="nl-NL" b="1" dirty="0"/>
              <a:t>grootste prijsschommelingen</a:t>
            </a:r>
            <a:r>
              <a:rPr lang="nl-NL" dirty="0"/>
              <a:t> tonen.”</a:t>
            </a:r>
            <a:br>
              <a:rPr lang="nl-NL" dirty="0"/>
            </a:br>
            <a:r>
              <a:rPr lang="nl-NL" dirty="0"/>
              <a:t>(</a:t>
            </a:r>
            <a:r>
              <a:rPr lang="nl-NL" b="1" dirty="0"/>
              <a:t>kort pauze</a:t>
            </a:r>
            <a:r>
              <a:rPr lang="nl-NL" dirty="0"/>
              <a:t>)</a:t>
            </a:r>
            <a:br>
              <a:rPr lang="nl-NL" dirty="0"/>
            </a:br>
            <a:r>
              <a:rPr lang="nl-NL" dirty="0"/>
              <a:t>“Dat kan te maken hebben met het </a:t>
            </a:r>
            <a:r>
              <a:rPr lang="nl-NL" b="1" dirty="0"/>
              <a:t>aanbod</a:t>
            </a:r>
            <a:r>
              <a:rPr lang="nl-NL" dirty="0"/>
              <a:t>, of met hoe de </a:t>
            </a:r>
            <a:r>
              <a:rPr lang="nl-NL" b="1" dirty="0"/>
              <a:t>markt reageert</a:t>
            </a:r>
            <a:r>
              <a:rPr lang="nl-NL" dirty="0"/>
              <a:t> — maar dat zou verder </a:t>
            </a:r>
            <a:r>
              <a:rPr lang="nl-NL" b="1" dirty="0"/>
              <a:t>onderzocht</a:t>
            </a:r>
            <a:r>
              <a:rPr lang="nl-NL" dirty="0"/>
              <a:t> moeten worden.”</a:t>
            </a:r>
          </a:p>
          <a:p>
            <a:r>
              <a:rPr lang="nl-NL" dirty="0"/>
              <a:t>“Als ik dit onderzoek zou verderzetten, zou ik ook </a:t>
            </a:r>
            <a:r>
              <a:rPr lang="nl-NL" b="1" dirty="0"/>
              <a:t>andere regio’s</a:t>
            </a:r>
            <a:r>
              <a:rPr lang="nl-NL" dirty="0"/>
              <a:t> erbij nemen, en </a:t>
            </a:r>
            <a:r>
              <a:rPr lang="nl-NL" b="1" dirty="0"/>
              <a:t>extra factoren</a:t>
            </a:r>
            <a:r>
              <a:rPr lang="nl-NL" dirty="0"/>
              <a:t> toevoegen zoals </a:t>
            </a:r>
            <a:r>
              <a:rPr lang="nl-NL" b="1" dirty="0"/>
              <a:t>inkomen</a:t>
            </a:r>
            <a:r>
              <a:rPr lang="nl-NL" dirty="0"/>
              <a:t> en </a:t>
            </a:r>
            <a:r>
              <a:rPr lang="nl-NL" b="1" dirty="0"/>
              <a:t>prijs per vierkante meter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Ik zou ook starten met een meer gedetailleerde dataset</a:t>
            </a:r>
            <a:r>
              <a:rPr lang="nl-NL" dirty="0"/>
              <a:t>, met </a:t>
            </a:r>
            <a:r>
              <a:rPr lang="nl-NL" b="1" dirty="0"/>
              <a:t>minder ontbrekende waardes</a:t>
            </a:r>
            <a:r>
              <a:rPr lang="nl-NL" dirty="0"/>
              <a:t>.”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5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“</a:t>
            </a:r>
            <a:r>
              <a:rPr lang="nl-NL" b="1" dirty="0"/>
              <a:t>Ik koos dit onderwerp</a:t>
            </a:r>
            <a:r>
              <a:rPr lang="nl-NL" dirty="0"/>
              <a:t> omdat ik zelf al een hele tijd </a:t>
            </a:r>
            <a:r>
              <a:rPr lang="nl-NL" b="1" dirty="0"/>
              <a:t>op zoek ben naar een betaalbare woning in Mechelen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Dat maakt dit project </a:t>
            </a:r>
            <a:r>
              <a:rPr lang="nl-NL" b="1" dirty="0"/>
              <a:t>heel relevant voor mij persoonlijk</a:t>
            </a:r>
            <a:r>
              <a:rPr lang="nl-NL" dirty="0"/>
              <a:t>.”</a:t>
            </a:r>
          </a:p>
          <a:p>
            <a:pPr>
              <a:buNone/>
            </a:pPr>
            <a:r>
              <a:rPr lang="nl-NL" dirty="0"/>
              <a:t>“Daarnaast wilde ik een analyse doen die </a:t>
            </a:r>
            <a:r>
              <a:rPr lang="nl-NL" b="1" dirty="0"/>
              <a:t>haalbaar was met mijn programmeervaardigheden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maar toch </a:t>
            </a:r>
            <a:r>
              <a:rPr lang="nl-NL" b="1" dirty="0"/>
              <a:t>waardevolle inzichten oplevert</a:t>
            </a:r>
            <a:r>
              <a:rPr lang="nl-NL" dirty="0"/>
              <a:t>.”</a:t>
            </a:r>
          </a:p>
          <a:p>
            <a:r>
              <a:rPr lang="nl-NL" dirty="0"/>
              <a:t>“De </a:t>
            </a:r>
            <a:r>
              <a:rPr lang="nl-NL" b="1" dirty="0"/>
              <a:t>data rond vastgoedprijzen</a:t>
            </a:r>
            <a:r>
              <a:rPr lang="nl-NL" dirty="0"/>
              <a:t> is </a:t>
            </a:r>
            <a:r>
              <a:rPr lang="nl-NL" b="1" dirty="0"/>
              <a:t>vlot beschikbaar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/>
              <a:t>en het leek me een </a:t>
            </a:r>
            <a:r>
              <a:rPr lang="nl-NL" b="1" dirty="0"/>
              <a:t>goede kans om iets te onderzoeken waar ik zélf iets aan heb</a:t>
            </a:r>
            <a:r>
              <a:rPr lang="nl-NL" dirty="0"/>
              <a:t>.”</a:t>
            </a:r>
          </a:p>
          <a:p>
            <a:r>
              <a:rPr lang="nl-NL" dirty="0"/>
              <a:t>Korte pauze +adem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317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100" dirty="0"/>
              <a:t>“De ruwe data komt van </a:t>
            </a:r>
            <a:r>
              <a:rPr lang="nl-NL" sz="1100" dirty="0" err="1"/>
              <a:t>Statbel</a:t>
            </a:r>
            <a:r>
              <a:rPr lang="nl-NL" sz="1100" dirty="0"/>
              <a:t> en bevat de </a:t>
            </a:r>
            <a:r>
              <a:rPr lang="nl-NL" sz="1100" b="1" dirty="0"/>
              <a:t>mediaanprijs</a:t>
            </a:r>
            <a:r>
              <a:rPr lang="nl-NL" sz="1100" dirty="0"/>
              <a:t>, of het </a:t>
            </a:r>
            <a:r>
              <a:rPr lang="nl-NL" sz="1100" b="1" dirty="0"/>
              <a:t>50e percentiel</a:t>
            </a:r>
            <a:r>
              <a:rPr lang="nl-NL" sz="1100" dirty="0"/>
              <a:t>, per gemeente — en dat voor drie soorten periodes: per jaar, semester en kwartaal.”</a:t>
            </a:r>
            <a:br>
              <a:rPr lang="nl-NL" sz="1100" dirty="0"/>
            </a:br>
            <a:r>
              <a:rPr lang="nl-NL" sz="1100" dirty="0"/>
              <a:t>“Voor dit eindwerk heb ik gefilterd op het arrondissement </a:t>
            </a:r>
            <a:r>
              <a:rPr lang="nl-NL" sz="1100" b="1" dirty="0"/>
              <a:t>Mechelen</a:t>
            </a:r>
            <a:r>
              <a:rPr lang="nl-NL" sz="1100" dirty="0"/>
              <a:t>, en enkel de data van </a:t>
            </a:r>
            <a:r>
              <a:rPr lang="nl-NL" sz="1100" b="1" dirty="0"/>
              <a:t>2019 tot en met 2024</a:t>
            </a:r>
            <a:r>
              <a:rPr lang="nl-NL" sz="1100" dirty="0"/>
              <a:t> gebruikt.”</a:t>
            </a:r>
            <a:br>
              <a:rPr lang="nl-NL" sz="1100" dirty="0"/>
            </a:br>
            <a:r>
              <a:rPr lang="nl-NL" sz="1100" dirty="0"/>
              <a:t>“In de analyse werk ik vooral met </a:t>
            </a:r>
            <a:r>
              <a:rPr lang="nl-NL" sz="1100" b="1" dirty="0"/>
              <a:t>jaarwaarden</a:t>
            </a:r>
            <a:r>
              <a:rPr lang="nl-NL" sz="1100" dirty="0"/>
              <a:t>, zodat de vergelijkingen tussen jaren eerlijk en consistent blijven.”</a:t>
            </a:r>
            <a:br>
              <a:rPr lang="nl-NL" sz="1100" dirty="0"/>
            </a:br>
            <a:r>
              <a:rPr lang="nl-NL" sz="1100" dirty="0"/>
              <a:t>“Voor 2024 was er enkel data tot en met kwartaal 3, en daar heb ik rekening mee gehouden.”</a:t>
            </a:r>
            <a:br>
              <a:rPr lang="nl-NL" sz="1100" dirty="0"/>
            </a:br>
            <a:r>
              <a:rPr lang="nl-NL" sz="1100" dirty="0"/>
              <a:t>“</a:t>
            </a:r>
            <a:r>
              <a:rPr lang="nl-NL" sz="1100" b="1" dirty="0"/>
              <a:t>YOY</a:t>
            </a:r>
            <a:r>
              <a:rPr lang="nl-NL" sz="1100" dirty="0"/>
              <a:t> betekent </a:t>
            </a:r>
            <a:r>
              <a:rPr lang="nl-NL" sz="1100" i="1" dirty="0" err="1"/>
              <a:t>Year</a:t>
            </a:r>
            <a:r>
              <a:rPr lang="nl-NL" sz="1100" i="1" dirty="0"/>
              <a:t>-over-</a:t>
            </a:r>
            <a:r>
              <a:rPr lang="nl-NL" sz="1100" i="1" dirty="0" err="1"/>
              <a:t>Year</a:t>
            </a:r>
            <a:r>
              <a:rPr lang="nl-NL" sz="1100" dirty="0"/>
              <a:t> — dat is de procentuele prijsverandering ten opzichte van het vorige jaar.”</a:t>
            </a:r>
            <a:br>
              <a:rPr lang="nl-NL" sz="1100" dirty="0"/>
            </a:br>
            <a:r>
              <a:rPr lang="nl-NL" sz="1100" dirty="0"/>
              <a:t>“De hele analyse is opgebouwd in </a:t>
            </a:r>
            <a:r>
              <a:rPr lang="nl-NL" sz="1100" b="1" dirty="0"/>
              <a:t>Python</a:t>
            </a:r>
            <a:r>
              <a:rPr lang="nl-NL" sz="1100" dirty="0"/>
              <a:t>, met behulp van </a:t>
            </a:r>
            <a:r>
              <a:rPr lang="nl-NL" sz="1100" b="1" dirty="0" err="1"/>
              <a:t>Pandas</a:t>
            </a:r>
            <a:r>
              <a:rPr lang="nl-NL" sz="1100" b="1" dirty="0"/>
              <a:t>, </a:t>
            </a:r>
            <a:r>
              <a:rPr lang="nl-NL" sz="1100" b="1" dirty="0" err="1"/>
              <a:t>Matplotlib</a:t>
            </a:r>
            <a:r>
              <a:rPr lang="nl-NL" sz="1100" dirty="0"/>
              <a:t> en </a:t>
            </a:r>
            <a:r>
              <a:rPr lang="nl-NL" sz="1100" b="1" dirty="0" err="1"/>
              <a:t>GeoPandas</a:t>
            </a:r>
            <a:r>
              <a:rPr lang="nl-NL" sz="1100" dirty="0"/>
              <a:t>.</a:t>
            </a:r>
            <a:endParaRPr lang="nl-BE" sz="11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609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dirty="0"/>
              <a:t>Deze grafiek</a:t>
            </a:r>
            <a:r>
              <a:rPr lang="nl-NL" dirty="0"/>
              <a:t> toont de </a:t>
            </a:r>
            <a:r>
              <a:rPr lang="nl-NL" b="1" dirty="0"/>
              <a:t>gemiddelde mediaanprijs</a:t>
            </a:r>
            <a:r>
              <a:rPr lang="nl-NL" dirty="0"/>
              <a:t> per woningtype in </a:t>
            </a:r>
            <a:r>
              <a:rPr lang="nl-NL" b="1" dirty="0"/>
              <a:t>Mechelen</a:t>
            </a:r>
            <a:r>
              <a:rPr lang="nl-NL" dirty="0"/>
              <a:t>, van </a:t>
            </a:r>
            <a:r>
              <a:rPr lang="nl-NL" b="1" dirty="0"/>
              <a:t>2019 tot 2023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“Je ziet meteen: de lijn gaat </a:t>
            </a:r>
            <a:r>
              <a:rPr lang="nl-NL" b="1" dirty="0"/>
              <a:t>duidelijk omhoog</a:t>
            </a:r>
            <a:r>
              <a:rPr lang="nl-NL" dirty="0"/>
              <a:t> voor alle types.”</a:t>
            </a:r>
            <a:br>
              <a:rPr lang="nl-NL" dirty="0"/>
            </a:br>
            <a:r>
              <a:rPr lang="nl-NL" dirty="0"/>
              <a:t>“Dus: </a:t>
            </a:r>
            <a:r>
              <a:rPr lang="nl-NL" b="1" dirty="0"/>
              <a:t>ongeacht het type woning</a:t>
            </a:r>
            <a:r>
              <a:rPr lang="nl-NL" dirty="0"/>
              <a:t> zijn de prijzen in deze periode </a:t>
            </a:r>
            <a:r>
              <a:rPr lang="nl-NL" b="1" dirty="0"/>
              <a:t>gestegen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Appartementen</a:t>
            </a:r>
            <a:r>
              <a:rPr lang="nl-NL" dirty="0"/>
              <a:t> blijven het </a:t>
            </a:r>
            <a:r>
              <a:rPr lang="nl-NL" b="1" dirty="0"/>
              <a:t>goedkoopste type</a:t>
            </a:r>
            <a:r>
              <a:rPr lang="nl-NL" dirty="0"/>
              <a:t>, maar zijn wel met zo’n </a:t>
            </a:r>
            <a:r>
              <a:rPr lang="nl-NL" b="1" dirty="0"/>
              <a:t>45.000 euro</a:t>
            </a:r>
            <a:r>
              <a:rPr lang="nl-NL" dirty="0"/>
              <a:t> gestegen.”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Halfopen en gesloten bebouwing</a:t>
            </a:r>
            <a:r>
              <a:rPr lang="nl-NL" dirty="0"/>
              <a:t> stijgen iets rustiger, maar wel </a:t>
            </a:r>
            <a:r>
              <a:rPr lang="nl-NL" b="1" dirty="0"/>
              <a:t>gestaag en stabiel</a:t>
            </a:r>
            <a:r>
              <a:rPr lang="nl-NL" dirty="0"/>
              <a:t>.”</a:t>
            </a:r>
            <a:br>
              <a:rPr lang="nl-NL" dirty="0"/>
            </a:br>
            <a:r>
              <a:rPr lang="nl-NL" i="1" dirty="0"/>
              <a:t>“De grootste stijging zien we bij </a:t>
            </a:r>
            <a:r>
              <a:rPr lang="nl-NL" b="1" i="1" dirty="0"/>
              <a:t>open bebouwing </a:t>
            </a:r>
            <a:r>
              <a:rPr lang="nl-NL" i="1" dirty="0"/>
              <a:t>— die </a:t>
            </a:r>
            <a:r>
              <a:rPr lang="nl-NL" b="1" i="1" dirty="0"/>
              <a:t>piekt in 2022</a:t>
            </a:r>
            <a:r>
              <a:rPr lang="nl-NL" i="1" dirty="0"/>
              <a:t>, en </a:t>
            </a:r>
            <a:r>
              <a:rPr lang="nl-NL" b="1" i="1" dirty="0"/>
              <a:t>daalt</a:t>
            </a:r>
            <a:r>
              <a:rPr lang="nl-NL" i="1" dirty="0"/>
              <a:t> daarna licht in 2023.”</a:t>
            </a:r>
          </a:p>
          <a:p>
            <a:pPr>
              <a:buNone/>
            </a:pPr>
            <a:r>
              <a:rPr lang="nl-NL" b="1" dirty="0"/>
              <a:t>Gemiddelde mediaanprijs</a:t>
            </a:r>
          </a:p>
          <a:p>
            <a:pPr>
              <a:buNone/>
            </a:pPr>
            <a:r>
              <a:rPr lang="nl-NL" dirty="0"/>
              <a:t>De </a:t>
            </a:r>
            <a:r>
              <a:rPr lang="nl-NL" b="1" dirty="0"/>
              <a:t>mediaanprijs</a:t>
            </a:r>
            <a:r>
              <a:rPr lang="nl-NL" dirty="0"/>
              <a:t> is de </a:t>
            </a:r>
            <a:r>
              <a:rPr lang="nl-NL" b="1" dirty="0"/>
              <a:t>middelste verkoopprijs</a:t>
            </a:r>
            <a:r>
              <a:rPr lang="nl-NL" dirty="0"/>
              <a:t> wanneer je alle verkochte woningen van </a:t>
            </a:r>
            <a:r>
              <a:rPr lang="nl-NL" b="1" dirty="0"/>
              <a:t>goedkoop naar duur </a:t>
            </a:r>
            <a:r>
              <a:rPr lang="nl-NL" dirty="0"/>
              <a:t>zet.</a:t>
            </a:r>
            <a:br>
              <a:rPr lang="nl-NL" dirty="0"/>
            </a:br>
            <a:r>
              <a:rPr lang="nl-NL" dirty="0"/>
              <a:t>Die prijs zegt dus: "</a:t>
            </a:r>
            <a:r>
              <a:rPr lang="nl-NL" b="1" dirty="0"/>
              <a:t>de helft </a:t>
            </a:r>
            <a:r>
              <a:rPr lang="nl-NL" dirty="0"/>
              <a:t>van de woningen werd </a:t>
            </a:r>
            <a:r>
              <a:rPr lang="nl-NL" b="1" dirty="0"/>
              <a:t>goedkoper</a:t>
            </a:r>
            <a:r>
              <a:rPr lang="nl-NL" dirty="0"/>
              <a:t> verkocht, </a:t>
            </a:r>
            <a:r>
              <a:rPr lang="nl-NL" b="1" dirty="0"/>
              <a:t>de andere helft duurder</a:t>
            </a:r>
            <a:r>
              <a:rPr lang="nl-NL" dirty="0"/>
              <a:t>."</a:t>
            </a:r>
          </a:p>
          <a:p>
            <a:r>
              <a:rPr lang="nl-NL" dirty="0"/>
              <a:t>De </a:t>
            </a:r>
            <a:r>
              <a:rPr lang="nl-NL" b="1" i="1" dirty="0"/>
              <a:t>gemiddelde mediaanprijs</a:t>
            </a:r>
            <a:r>
              <a:rPr lang="nl-NL" b="1" dirty="0"/>
              <a:t> </a:t>
            </a:r>
            <a:r>
              <a:rPr lang="nl-NL" dirty="0"/>
              <a:t>geeft een overzicht van hoe de woningprijzen </a:t>
            </a:r>
            <a:r>
              <a:rPr lang="nl-NL" b="1" dirty="0"/>
              <a:t>zich gemiddeld gedragen </a:t>
            </a:r>
            <a:r>
              <a:rPr lang="nl-NL" dirty="0"/>
              <a:t>in een regio</a:t>
            </a:r>
            <a:r>
              <a:rPr lang="nl-NL" b="0" dirty="0"/>
              <a:t>, </a:t>
            </a:r>
          </a:p>
          <a:p>
            <a:r>
              <a:rPr lang="nl-NL" b="0" dirty="0"/>
              <a:t>zonder dat extreme uitschieters het beeld </a:t>
            </a:r>
            <a:r>
              <a:rPr lang="nl-NL" b="1" dirty="0"/>
              <a:t>vervormen.</a:t>
            </a:r>
            <a:endParaRPr lang="nl-NL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149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Deze grafiek toont niet de prijs zelf, maar </a:t>
            </a:r>
            <a:r>
              <a:rPr lang="nl-NL" b="1" dirty="0"/>
              <a:t>de snelheid waarmee die prijs verandert van jaar tot jaar</a:t>
            </a:r>
            <a:r>
              <a:rPr lang="nl-NL" dirty="0"/>
              <a:t>.</a:t>
            </a:r>
            <a:br>
              <a:rPr lang="nl-NL" dirty="0"/>
            </a:br>
            <a:r>
              <a:rPr lang="nl-NL" dirty="0"/>
              <a:t>Als de lijn daalt, dan betekent dat: </a:t>
            </a:r>
          </a:p>
          <a:p>
            <a:r>
              <a:rPr lang="nl-NL" dirty="0"/>
              <a:t>👉 </a:t>
            </a:r>
            <a:r>
              <a:rPr lang="nl-NL" b="1" dirty="0"/>
              <a:t>de prijs stijgt </a:t>
            </a:r>
            <a:r>
              <a:rPr lang="nl-NL" dirty="0"/>
              <a:t>nog, maar </a:t>
            </a:r>
            <a:r>
              <a:rPr lang="nl-NL" b="1" dirty="0"/>
              <a:t>minder snel</a:t>
            </a:r>
            <a:r>
              <a:rPr lang="nl-NL" dirty="0"/>
              <a:t> dan voordien</a:t>
            </a:r>
            <a:br>
              <a:rPr lang="nl-NL" dirty="0"/>
            </a:br>
            <a:r>
              <a:rPr lang="nl-NL" dirty="0"/>
              <a:t>Of:</a:t>
            </a:r>
            <a:br>
              <a:rPr lang="nl-NL" dirty="0"/>
            </a:br>
            <a:r>
              <a:rPr lang="nl-NL" dirty="0"/>
              <a:t>👉 de prijs is </a:t>
            </a:r>
            <a:r>
              <a:rPr lang="nl-NL" b="1" dirty="0"/>
              <a:t>zelfs</a:t>
            </a:r>
            <a:r>
              <a:rPr lang="nl-NL" dirty="0"/>
              <a:t> </a:t>
            </a:r>
            <a:r>
              <a:rPr lang="nl-NL" b="1" dirty="0"/>
              <a:t>beginnen dalen</a:t>
            </a:r>
            <a:r>
              <a:rPr lang="nl-NL" dirty="0"/>
              <a:t>, als het onder nul gaat.</a:t>
            </a:r>
          </a:p>
          <a:p>
            <a:r>
              <a:rPr lang="nl-NL" b="1" dirty="0"/>
              <a:t>Appartementen</a:t>
            </a:r>
            <a:r>
              <a:rPr lang="nl-NL" dirty="0"/>
              <a:t> tonen een </a:t>
            </a:r>
            <a:r>
              <a:rPr lang="nl-NL" b="1" dirty="0"/>
              <a:t>sterk wisselend </a:t>
            </a:r>
            <a:r>
              <a:rPr lang="nl-NL" b="1" dirty="0" err="1"/>
              <a:t>verloop</a:t>
            </a:r>
            <a:r>
              <a:rPr lang="nl-NL" dirty="0" err="1"/>
              <a:t>:</a:t>
            </a:r>
            <a:r>
              <a:rPr lang="nl-NL" b="1" dirty="0" err="1"/>
              <a:t>een</a:t>
            </a:r>
            <a:r>
              <a:rPr lang="nl-NL" b="1" dirty="0"/>
              <a:t> forse daling </a:t>
            </a:r>
            <a:r>
              <a:rPr lang="nl-NL" dirty="0"/>
              <a:t>in 2021, herstel in 2022, en </a:t>
            </a:r>
            <a:r>
              <a:rPr lang="nl-NL" b="1" dirty="0"/>
              <a:t>opnieuw daling in 2023</a:t>
            </a:r>
            <a:r>
              <a:rPr lang="nl-NL" dirty="0"/>
              <a:t>.</a:t>
            </a:r>
          </a:p>
          <a:p>
            <a:r>
              <a:rPr lang="nl-NL" b="1" dirty="0"/>
              <a:t>Huizen met 2 of 3 gevels </a:t>
            </a:r>
            <a:r>
              <a:rPr lang="nl-NL" dirty="0"/>
              <a:t>zijn het meest </a:t>
            </a:r>
            <a:r>
              <a:rPr lang="nl-NL" b="1" dirty="0" err="1"/>
              <a:t>stabiel</a:t>
            </a:r>
            <a:r>
              <a:rPr lang="nl-NL" dirty="0" err="1"/>
              <a:t>:geen</a:t>
            </a:r>
            <a:r>
              <a:rPr lang="nl-NL" dirty="0"/>
              <a:t> extreme uitschieters, </a:t>
            </a:r>
            <a:r>
              <a:rPr lang="nl-NL" b="1" dirty="0"/>
              <a:t>enkel kleine fluctuaties</a:t>
            </a:r>
            <a:r>
              <a:rPr lang="nl-NL" dirty="0"/>
              <a:t>.</a:t>
            </a:r>
          </a:p>
          <a:p>
            <a:r>
              <a:rPr lang="nl-NL" b="1" dirty="0"/>
              <a:t>Huizen met 4 of meer gevels</a:t>
            </a:r>
            <a:r>
              <a:rPr lang="nl-NL" dirty="0"/>
              <a:t> (open bebouwing) kenden eerst een stijging, maar sinds 2022 </a:t>
            </a:r>
            <a:r>
              <a:rPr lang="nl-NL" b="1" dirty="0"/>
              <a:t>twee jaar op rij daling</a:t>
            </a:r>
            <a:r>
              <a:rPr lang="nl-NL" dirty="0"/>
              <a:t>, met in 2023 een daling van -</a:t>
            </a:r>
            <a:r>
              <a:rPr lang="nl-NL" b="1" dirty="0"/>
              <a:t>9,38%.</a:t>
            </a:r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378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Met deze </a:t>
            </a:r>
            <a:r>
              <a:rPr lang="nl-NL" b="1" dirty="0" err="1"/>
              <a:t>visual</a:t>
            </a:r>
            <a:r>
              <a:rPr lang="nl-NL" dirty="0"/>
              <a:t> toon ik de </a:t>
            </a:r>
            <a:r>
              <a:rPr lang="nl-NL" b="1" dirty="0"/>
              <a:t>meest recente prijsveranderingen, per woningtype én per gemeente.</a:t>
            </a:r>
            <a:br>
              <a:rPr lang="nl-NL" b="1" dirty="0"/>
            </a:br>
            <a:r>
              <a:rPr lang="nl-NL" dirty="0"/>
              <a:t>Ik </a:t>
            </a:r>
            <a:r>
              <a:rPr lang="nl-NL" b="1" dirty="0"/>
              <a:t>vergelijk Q1 tot en met Q3 van 2024 </a:t>
            </a:r>
            <a:r>
              <a:rPr lang="nl-NL" dirty="0"/>
              <a:t>met dezelfde periode in 2023, omdat de </a:t>
            </a:r>
            <a:r>
              <a:rPr lang="nl-NL" b="1" dirty="0"/>
              <a:t>data voor 2024</a:t>
            </a:r>
            <a:r>
              <a:rPr lang="nl-NL" dirty="0"/>
              <a:t> nog </a:t>
            </a:r>
            <a:r>
              <a:rPr lang="nl-NL" b="1" dirty="0"/>
              <a:t>niet volledig is </a:t>
            </a:r>
            <a:r>
              <a:rPr lang="nl-NL" dirty="0"/>
              <a:t>en stopt bij Q3.</a:t>
            </a:r>
            <a:br>
              <a:rPr lang="nl-NL" dirty="0"/>
            </a:br>
            <a:r>
              <a:rPr lang="nl-NL" dirty="0"/>
              <a:t>Voor </a:t>
            </a:r>
            <a:r>
              <a:rPr lang="nl-NL" b="1" dirty="0"/>
              <a:t>gesloten en halfopen bebouwing</a:t>
            </a:r>
            <a:r>
              <a:rPr lang="nl-NL" dirty="0"/>
              <a:t> zien we </a:t>
            </a:r>
            <a:r>
              <a:rPr lang="nl-NL" b="1" dirty="0"/>
              <a:t>sterke uitschieters</a:t>
            </a:r>
            <a:r>
              <a:rPr lang="nl-NL" dirty="0"/>
              <a:t> in beide richtingen.</a:t>
            </a:r>
            <a:br>
              <a:rPr lang="nl-NL" dirty="0"/>
            </a:br>
            <a:r>
              <a:rPr lang="nl-NL" b="1" dirty="0"/>
              <a:t>Duffel stijgt opvallend met +26%</a:t>
            </a:r>
            <a:r>
              <a:rPr lang="nl-NL" dirty="0"/>
              <a:t>, terwijl </a:t>
            </a:r>
            <a:r>
              <a:rPr lang="nl-NL" b="1" dirty="0"/>
              <a:t>Lier en Heist op den Berg de grootste dalers zijn,</a:t>
            </a:r>
            <a:endParaRPr lang="nl-NL" dirty="0"/>
          </a:p>
          <a:p>
            <a:pPr>
              <a:buNone/>
            </a:pPr>
            <a:r>
              <a:rPr lang="nl-NL" b="1" dirty="0"/>
              <a:t>Groen – open bebouwing</a:t>
            </a:r>
            <a:br>
              <a:rPr lang="nl-NL" dirty="0"/>
            </a:br>
            <a:r>
              <a:rPr lang="nl-NL" dirty="0"/>
              <a:t>Ook hier zien we </a:t>
            </a:r>
            <a:r>
              <a:rPr lang="nl-NL" b="1" dirty="0"/>
              <a:t>opvallende dalingen</a:t>
            </a:r>
            <a:r>
              <a:rPr lang="nl-NL" dirty="0"/>
              <a:t>, vooral in </a:t>
            </a:r>
            <a:r>
              <a:rPr lang="nl-NL" b="1" dirty="0"/>
              <a:t>Puurs</a:t>
            </a:r>
            <a:r>
              <a:rPr lang="nl-NL" dirty="0"/>
              <a:t> en </a:t>
            </a:r>
            <a:r>
              <a:rPr lang="nl-NL" b="1" dirty="0"/>
              <a:t>Sint-Katelijne-Waver</a:t>
            </a:r>
            <a:r>
              <a:rPr lang="nl-NL" dirty="0"/>
              <a:t>.</a:t>
            </a:r>
            <a:br>
              <a:rPr lang="nl-NL" dirty="0"/>
            </a:br>
            <a:r>
              <a:rPr lang="nl-NL" b="1" dirty="0"/>
              <a:t>Nijlen springt eruit met een forse stijging van +19%</a:t>
            </a:r>
            <a:r>
              <a:rPr lang="nl-NL" dirty="0"/>
              <a:t>.</a:t>
            </a:r>
          </a:p>
          <a:p>
            <a:pPr>
              <a:buNone/>
            </a:pPr>
            <a:r>
              <a:rPr lang="nl-NL" b="1" dirty="0"/>
              <a:t>Ook bij appartementen zijn duidelijke verschillen zichtbaar.</a:t>
            </a:r>
          </a:p>
          <a:p>
            <a:pPr>
              <a:buNone/>
            </a:pPr>
            <a:r>
              <a:rPr lang="nl-NL" b="1" dirty="0"/>
              <a:t>Nijlen stijgt hier ook sterkt met +20% </a:t>
            </a:r>
            <a:r>
              <a:rPr lang="nl-NL" dirty="0"/>
              <a:t>terwijl </a:t>
            </a:r>
            <a:r>
              <a:rPr lang="nl-NL" b="1" dirty="0"/>
              <a:t>Mechelen daalt</a:t>
            </a:r>
            <a:r>
              <a:rPr lang="nl-NL" dirty="0"/>
              <a:t>, met 11%</a:t>
            </a:r>
          </a:p>
          <a:p>
            <a:pPr>
              <a:buNone/>
            </a:pPr>
            <a:r>
              <a:rPr lang="nl-NL" b="1" dirty="0"/>
              <a:t>Samengevat</a:t>
            </a:r>
            <a:r>
              <a:rPr lang="nl-NL" dirty="0"/>
              <a:t>: deze grafieken tonen dat </a:t>
            </a:r>
            <a:r>
              <a:rPr lang="nl-NL" b="1" dirty="0"/>
              <a:t>prijsevoluties</a:t>
            </a:r>
            <a:r>
              <a:rPr lang="nl-NL" dirty="0"/>
              <a:t> niet alleen afhankelijk zijn van het </a:t>
            </a:r>
            <a:r>
              <a:rPr lang="nl-NL" b="1" dirty="0"/>
              <a:t>woningtype</a:t>
            </a:r>
            <a:r>
              <a:rPr lang="nl-NL" dirty="0"/>
              <a:t>, maar ook </a:t>
            </a:r>
            <a:r>
              <a:rPr lang="nl-NL" b="1" dirty="0"/>
              <a:t>sterk van de gemeente</a:t>
            </a:r>
            <a:r>
              <a:rPr lang="nl-NL" dirty="0"/>
              <a:t>.</a:t>
            </a:r>
          </a:p>
          <a:p>
            <a:pPr>
              <a:buNone/>
            </a:pPr>
            <a:endParaRPr lang="nl-NL" dirty="0"/>
          </a:p>
          <a:p>
            <a:r>
              <a:rPr lang="nl-NL" b="1" dirty="0"/>
              <a:t>Volatiliteit</a:t>
            </a:r>
            <a:r>
              <a:rPr lang="nl-NL" dirty="0"/>
              <a:t>: De prijs verandert </a:t>
            </a:r>
            <a:r>
              <a:rPr lang="nl-NL" b="1" dirty="0"/>
              <a:t>heel verschillend van gemeente tot gemeente</a:t>
            </a:r>
            <a:r>
              <a:rPr lang="nl-NL" dirty="0"/>
              <a:t> – en dat in </a:t>
            </a:r>
            <a:r>
              <a:rPr lang="nl-NL" b="1" dirty="0"/>
              <a:t>beide richtingen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6470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/>
              <a:t>"Hier zien we de prijsverandering per gemeente weergegeven op kaart, op basis van alle beschikbare kwartalen van 2024 en 2023."</a:t>
            </a:r>
            <a:endParaRPr lang="nl-NL" dirty="0"/>
          </a:p>
          <a:p>
            <a:r>
              <a:rPr lang="nl-NL" b="1" dirty="0"/>
              <a:t>"Duffel springt er meteen uit met een sterke groei van +17%."</a:t>
            </a:r>
            <a:br>
              <a:rPr lang="nl-NL" dirty="0"/>
            </a:br>
            <a:r>
              <a:rPr lang="nl-NL" b="1" dirty="0"/>
              <a:t>"Ook Nijlen, Bonheiden en Berlaar laten opvallende stijgingen zien."</a:t>
            </a:r>
            <a:br>
              <a:rPr lang="nl-NL" dirty="0"/>
            </a:br>
            <a:r>
              <a:rPr lang="nl-NL" b="1" dirty="0"/>
              <a:t>"Maar net daarnaast zien we in Sint-Katelijne-Waver een daling van –7,8%."</a:t>
            </a:r>
            <a:br>
              <a:rPr lang="nl-NL" dirty="0"/>
            </a:br>
            <a:r>
              <a:rPr lang="nl-NL" b="1" dirty="0"/>
              <a:t>"En ook Mechelen daalt, met –2,6%."</a:t>
            </a:r>
            <a:br>
              <a:rPr lang="nl-NL"/>
            </a:br>
            <a:r>
              <a:rPr lang="nl-NL"/>
              <a:t>“</a:t>
            </a:r>
            <a:r>
              <a:rPr lang="nl-NL" dirty="0"/>
              <a:t>Er is dus </a:t>
            </a:r>
            <a:r>
              <a:rPr lang="nl-NL" b="1" dirty="0"/>
              <a:t>heel wat variatie tussen </a:t>
            </a:r>
            <a:r>
              <a:rPr lang="nl-NL" b="1" dirty="0" err="1"/>
              <a:t>buur-gemeentes</a:t>
            </a:r>
            <a:r>
              <a:rPr lang="nl-NL" dirty="0"/>
              <a:t>, wat duidelijk maakt </a:t>
            </a:r>
            <a:r>
              <a:rPr lang="nl-NL" b="1" dirty="0"/>
              <a:t>hoe lokaal deze prijsschommelingen</a:t>
            </a:r>
            <a:r>
              <a:rPr lang="nl-NL" dirty="0"/>
              <a:t> zijn.”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397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“Hier toon ik het </a:t>
            </a:r>
            <a:r>
              <a:rPr lang="nl-NL" b="1" dirty="0"/>
              <a:t>verband tussen de gemiddelde prijs</a:t>
            </a:r>
            <a:r>
              <a:rPr lang="nl-NL" dirty="0"/>
              <a:t> van een woning en het </a:t>
            </a:r>
            <a:r>
              <a:rPr lang="nl-NL" b="1" dirty="0"/>
              <a:t>aantal transacties</a:t>
            </a:r>
            <a:r>
              <a:rPr lang="nl-NL" dirty="0"/>
              <a:t> per woningtype, per jaar.”</a:t>
            </a:r>
            <a:br>
              <a:rPr lang="nl-NL" dirty="0"/>
            </a:br>
            <a:r>
              <a:rPr lang="nl-NL" dirty="0"/>
              <a:t>“Wat meteen opvalt: de </a:t>
            </a:r>
            <a:r>
              <a:rPr lang="nl-NL" b="1" dirty="0"/>
              <a:t>oranje bolletjes</a:t>
            </a:r>
            <a:r>
              <a:rPr lang="nl-NL" dirty="0"/>
              <a:t> — dat zijn de </a:t>
            </a:r>
            <a:r>
              <a:rPr lang="nl-NL" b="1" dirty="0"/>
              <a:t>gesloten en halfopen woningen</a:t>
            </a:r>
            <a:r>
              <a:rPr lang="nl-NL" dirty="0"/>
              <a:t> — liggen allemaal hoger op de </a:t>
            </a:r>
            <a:r>
              <a:rPr lang="nl-NL" b="1" dirty="0"/>
              <a:t>y-as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“Die worden dus het </a:t>
            </a:r>
            <a:r>
              <a:rPr lang="nl-NL" b="1" dirty="0"/>
              <a:t>vaakst verkocht</a:t>
            </a:r>
            <a:r>
              <a:rPr lang="nl-NL" dirty="0"/>
              <a:t>, telkens </a:t>
            </a:r>
            <a:r>
              <a:rPr lang="nl-NL" b="1" dirty="0"/>
              <a:t>meer dan 2.000 keer per jaar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Appartementen</a:t>
            </a:r>
            <a:r>
              <a:rPr lang="nl-NL" dirty="0"/>
              <a:t> — in blauw — zijn </a:t>
            </a:r>
            <a:r>
              <a:rPr lang="nl-NL" b="1" dirty="0"/>
              <a:t>goedkoper</a:t>
            </a:r>
            <a:r>
              <a:rPr lang="nl-NL" dirty="0"/>
              <a:t>, maar worden </a:t>
            </a:r>
            <a:r>
              <a:rPr lang="nl-NL" b="1" dirty="0"/>
              <a:t>minder vaak verkocht</a:t>
            </a:r>
            <a:r>
              <a:rPr lang="nl-NL" dirty="0"/>
              <a:t> dan je misschien zou verwachten.”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Open bebouwing</a:t>
            </a:r>
            <a:r>
              <a:rPr lang="nl-NL" dirty="0"/>
              <a:t> — in het groen — is het </a:t>
            </a:r>
            <a:r>
              <a:rPr lang="nl-NL" b="1" dirty="0"/>
              <a:t>duurst</a:t>
            </a:r>
            <a:r>
              <a:rPr lang="nl-NL" dirty="0"/>
              <a:t>, maar wordt ook het </a:t>
            </a:r>
            <a:r>
              <a:rPr lang="nl-NL" b="1" dirty="0"/>
              <a:t>minst vaak verkocht</a:t>
            </a:r>
            <a:r>
              <a:rPr lang="nl-NL" dirty="0"/>
              <a:t>.”</a:t>
            </a:r>
          </a:p>
          <a:p>
            <a:r>
              <a:rPr lang="nl-NL" dirty="0"/>
              <a:t>“Is er een </a:t>
            </a:r>
            <a:r>
              <a:rPr lang="nl-NL" b="1" dirty="0"/>
              <a:t>verband tussen prijs en populariteit</a:t>
            </a:r>
            <a:r>
              <a:rPr lang="nl-NL" dirty="0"/>
              <a:t>?”</a:t>
            </a:r>
            <a:br>
              <a:rPr lang="nl-NL" dirty="0"/>
            </a:br>
            <a:r>
              <a:rPr lang="nl-NL" dirty="0"/>
              <a:t>“In deze </a:t>
            </a:r>
            <a:r>
              <a:rPr lang="nl-NL" b="1" dirty="0" err="1"/>
              <a:t>scatterplot</a:t>
            </a:r>
            <a:r>
              <a:rPr lang="nl-NL" dirty="0"/>
              <a:t> is dat </a:t>
            </a:r>
            <a:r>
              <a:rPr lang="nl-NL" b="1" dirty="0"/>
              <a:t>moeilijk af te leiden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“We zien </a:t>
            </a:r>
            <a:r>
              <a:rPr lang="nl-NL" b="1" dirty="0"/>
              <a:t>geen duidelijke trend</a:t>
            </a:r>
            <a:r>
              <a:rPr lang="nl-NL" dirty="0"/>
              <a:t> die zegt: ‘hoe goedkoper, hoe populairder’ of omgekeerd.”</a:t>
            </a:r>
            <a:br>
              <a:rPr lang="nl-NL" dirty="0"/>
            </a:br>
            <a:r>
              <a:rPr lang="nl-NL" dirty="0"/>
              <a:t>“Dus het </a:t>
            </a:r>
            <a:r>
              <a:rPr lang="nl-NL" b="1" dirty="0"/>
              <a:t>aantal verkopen hangt duidelijk van meer af</a:t>
            </a:r>
            <a:r>
              <a:rPr lang="nl-NL" dirty="0"/>
              <a:t> dan enkel de prijs: </a:t>
            </a:r>
            <a:r>
              <a:rPr lang="nl-NL" b="1" dirty="0"/>
              <a:t>locatie</a:t>
            </a:r>
            <a:r>
              <a:rPr lang="nl-NL" dirty="0"/>
              <a:t>, </a:t>
            </a:r>
            <a:r>
              <a:rPr lang="nl-NL" b="1" dirty="0"/>
              <a:t>doelgroep</a:t>
            </a:r>
            <a:r>
              <a:rPr lang="nl-NL" dirty="0"/>
              <a:t>, of </a:t>
            </a:r>
            <a:r>
              <a:rPr lang="nl-NL" b="1" dirty="0"/>
              <a:t>beschikbaar aanbod</a:t>
            </a:r>
            <a:r>
              <a:rPr lang="nl-NL" dirty="0"/>
              <a:t> spelen hier waarschijnlijk ook mee.”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528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nl-NL" dirty="0"/>
              <a:t>“Op deze slide toon ik </a:t>
            </a:r>
            <a:r>
              <a:rPr lang="nl-NL" b="1" dirty="0"/>
              <a:t>hoeveel woningen er verkocht zijn</a:t>
            </a:r>
            <a:r>
              <a:rPr lang="nl-NL" dirty="0"/>
              <a:t>, per </a:t>
            </a:r>
            <a:r>
              <a:rPr lang="nl-NL" b="1" dirty="0"/>
              <a:t>jaar</a:t>
            </a:r>
            <a:r>
              <a:rPr lang="nl-NL" dirty="0"/>
              <a:t> (links) en per </a:t>
            </a:r>
            <a:r>
              <a:rPr lang="nl-NL" b="1" dirty="0"/>
              <a:t>gemeente</a:t>
            </a:r>
            <a:r>
              <a:rPr lang="nl-NL" dirty="0"/>
              <a:t> (rechts), onderverdeeld per </a:t>
            </a:r>
            <a:r>
              <a:rPr lang="nl-NL" b="1" dirty="0"/>
              <a:t>woningtype</a:t>
            </a:r>
            <a:r>
              <a:rPr lang="nl-NL" dirty="0"/>
              <a:t>.”</a:t>
            </a:r>
          </a:p>
          <a:p>
            <a:pPr>
              <a:buNone/>
            </a:pPr>
            <a:r>
              <a:rPr lang="nl-NL" dirty="0"/>
              <a:t>🔸 </a:t>
            </a:r>
            <a:r>
              <a:rPr lang="nl-NL" b="1" dirty="0"/>
              <a:t>Grafiek links – Per jaar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“We zien dat </a:t>
            </a:r>
            <a:r>
              <a:rPr lang="nl-NL" b="1" dirty="0"/>
              <a:t>gesloten en halfopen woningen</a:t>
            </a:r>
            <a:r>
              <a:rPr lang="nl-NL" dirty="0"/>
              <a:t> (</a:t>
            </a:r>
            <a:r>
              <a:rPr lang="nl-NL" b="1" dirty="0"/>
              <a:t>oranje</a:t>
            </a:r>
            <a:r>
              <a:rPr lang="nl-NL" dirty="0"/>
              <a:t>) </a:t>
            </a:r>
            <a:r>
              <a:rPr lang="nl-NL" b="1" dirty="0"/>
              <a:t>elk jaar opnieuw het populairst</a:t>
            </a:r>
            <a:r>
              <a:rPr lang="nl-NL" dirty="0"/>
              <a:t> zijn.”</a:t>
            </a:r>
            <a:br>
              <a:rPr lang="nl-NL" dirty="0"/>
            </a:br>
            <a:r>
              <a:rPr lang="nl-NL" dirty="0"/>
              <a:t>“</a:t>
            </a:r>
            <a:r>
              <a:rPr lang="nl-NL" b="1" dirty="0"/>
              <a:t>Appartementen</a:t>
            </a:r>
            <a:r>
              <a:rPr lang="nl-NL" dirty="0"/>
              <a:t> en </a:t>
            </a:r>
            <a:r>
              <a:rPr lang="nl-NL" b="1" dirty="0"/>
              <a:t>open bebouwingen</a:t>
            </a:r>
            <a:r>
              <a:rPr lang="nl-NL" dirty="0"/>
              <a:t> volgen op afstand, met </a:t>
            </a:r>
            <a:r>
              <a:rPr lang="nl-NL" b="1" dirty="0"/>
              <a:t>lagere en stabielere aantallen</a:t>
            </a:r>
            <a:r>
              <a:rPr lang="nl-NL" dirty="0"/>
              <a:t>.”</a:t>
            </a:r>
          </a:p>
          <a:p>
            <a:pPr>
              <a:buNone/>
            </a:pPr>
            <a:r>
              <a:rPr lang="nl-NL" dirty="0"/>
              <a:t>🔸 </a:t>
            </a:r>
            <a:r>
              <a:rPr lang="nl-NL" b="1" dirty="0"/>
              <a:t>Grafiek rechts – Per gemeente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“In </a:t>
            </a:r>
            <a:r>
              <a:rPr lang="nl-NL" b="1" dirty="0"/>
              <a:t>Mechelen</a:t>
            </a:r>
            <a:r>
              <a:rPr lang="nl-NL" dirty="0"/>
              <a:t> worden duidelijk de </a:t>
            </a:r>
            <a:r>
              <a:rPr lang="nl-NL" b="1" dirty="0"/>
              <a:t>meeste woningen verkocht</a:t>
            </a:r>
            <a:r>
              <a:rPr lang="nl-NL" dirty="0"/>
              <a:t>, gevolgd door </a:t>
            </a:r>
            <a:r>
              <a:rPr lang="nl-NL" b="1" dirty="0"/>
              <a:t>Lier, Willebroek</a:t>
            </a:r>
            <a:r>
              <a:rPr lang="nl-NL" dirty="0"/>
              <a:t> en </a:t>
            </a:r>
            <a:r>
              <a:rPr lang="nl-NL" b="1" dirty="0"/>
              <a:t>Heist-op-den-Berg</a:t>
            </a:r>
            <a:r>
              <a:rPr lang="nl-NL" dirty="0"/>
              <a:t>.”</a:t>
            </a:r>
            <a:br>
              <a:rPr lang="nl-NL" dirty="0"/>
            </a:br>
            <a:r>
              <a:rPr lang="nl-NL" dirty="0"/>
              <a:t>“Gemeenten zoals </a:t>
            </a:r>
            <a:r>
              <a:rPr lang="nl-NL" b="1" dirty="0"/>
              <a:t>Duffel, Bornem</a:t>
            </a:r>
            <a:r>
              <a:rPr lang="nl-NL" dirty="0"/>
              <a:t> en </a:t>
            </a:r>
            <a:r>
              <a:rPr lang="nl-NL" b="1" dirty="0"/>
              <a:t>Putte</a:t>
            </a:r>
            <a:r>
              <a:rPr lang="nl-NL" dirty="0"/>
              <a:t> verkopen </a:t>
            </a:r>
            <a:r>
              <a:rPr lang="nl-NL" b="1" dirty="0"/>
              <a:t>minder woningen</a:t>
            </a:r>
            <a:r>
              <a:rPr lang="nl-NL" dirty="0"/>
              <a:t>, maar daar zien we een </a:t>
            </a:r>
            <a:r>
              <a:rPr lang="nl-NL" b="1" dirty="0"/>
              <a:t>meer evenwichtige verdeling</a:t>
            </a:r>
            <a:r>
              <a:rPr lang="nl-NL" dirty="0"/>
              <a:t> over de verschillende woningtypes.”</a:t>
            </a:r>
          </a:p>
          <a:p>
            <a:r>
              <a:rPr lang="nl-NL" dirty="0"/>
              <a:t>“De </a:t>
            </a:r>
            <a:r>
              <a:rPr lang="nl-NL" b="1" dirty="0"/>
              <a:t>voorkeur voor een bepaald woningtype</a:t>
            </a:r>
            <a:r>
              <a:rPr lang="nl-NL" dirty="0"/>
              <a:t> varieert </a:t>
            </a:r>
            <a:r>
              <a:rPr lang="nl-NL" b="1" dirty="0"/>
              <a:t>sterk per gemeente</a:t>
            </a:r>
            <a:r>
              <a:rPr lang="nl-NL" dirty="0"/>
              <a:t>. En ook het </a:t>
            </a:r>
            <a:r>
              <a:rPr lang="nl-NL" b="1" dirty="0"/>
              <a:t>aantal transacties</a:t>
            </a:r>
            <a:r>
              <a:rPr lang="nl-NL" dirty="0"/>
              <a:t> hangt duidelijk samen met </a:t>
            </a:r>
            <a:r>
              <a:rPr lang="nl-NL" b="1" dirty="0"/>
              <a:t>bevolkingsdichtheid</a:t>
            </a:r>
            <a:r>
              <a:rPr lang="nl-NL" dirty="0"/>
              <a:t> en </a:t>
            </a:r>
            <a:r>
              <a:rPr lang="nl-NL" b="1" dirty="0"/>
              <a:t>woningaanbod</a:t>
            </a:r>
            <a:r>
              <a:rPr lang="nl-NL" dirty="0"/>
              <a:t>.”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47AC0-52D5-48F0-8589-5EB35B67369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33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77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1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56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99ADE2-3833-33C9-FE62-8F19A166D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nl-BE" sz="4100" dirty="0"/>
            </a:br>
            <a:r>
              <a:rPr lang="nl-NL" sz="4100" dirty="0"/>
              <a:t>Een blik op de Mechelse woningmarkt: data, trends en inzichten</a:t>
            </a:r>
            <a:endParaRPr lang="nl-BE" sz="4100" dirty="0"/>
          </a:p>
        </p:txBody>
      </p:sp>
      <p:sp>
        <p:nvSpPr>
          <p:cNvPr id="4" name="Ondertitel 3">
            <a:extLst>
              <a:ext uri="{FF2B5EF4-FFF2-40B4-BE49-F238E27FC236}">
                <a16:creationId xmlns:a16="http://schemas.microsoft.com/office/drawing/2014/main" id="{CC25036F-DE44-98C7-C07C-F5D969D1E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nl-NL" sz="1100" dirty="0"/>
              <a:t>Eindwerk Data-analyse </a:t>
            </a:r>
          </a:p>
          <a:p>
            <a:pPr>
              <a:lnSpc>
                <a:spcPct val="120000"/>
              </a:lnSpc>
            </a:pPr>
            <a:endParaRPr lang="nl-NL" sz="1100" dirty="0"/>
          </a:p>
          <a:p>
            <a:pPr>
              <a:lnSpc>
                <a:spcPct val="120000"/>
              </a:lnSpc>
            </a:pPr>
            <a:r>
              <a:rPr lang="nl-NL" sz="1100" dirty="0"/>
              <a:t>Kathleen Janssens</a:t>
            </a:r>
            <a:br>
              <a:rPr lang="nl-NL" sz="1100" dirty="0"/>
            </a:br>
            <a:r>
              <a:rPr lang="nl-NL" sz="1100" dirty="0"/>
              <a:t>Data </a:t>
            </a:r>
            <a:r>
              <a:rPr lang="nl-NL" sz="1100" dirty="0" err="1"/>
              <a:t>scientist</a:t>
            </a:r>
            <a:r>
              <a:rPr lang="nl-NL" sz="1100" dirty="0"/>
              <a:t> - </a:t>
            </a:r>
            <a:r>
              <a:rPr lang="nl-NL" sz="1100" dirty="0" err="1"/>
              <a:t>jr</a:t>
            </a:r>
            <a:r>
              <a:rPr lang="nl-NL" sz="1100" dirty="0"/>
              <a:t> 1</a:t>
            </a:r>
            <a:br>
              <a:rPr lang="nl-NL" sz="1100" dirty="0"/>
            </a:br>
            <a:r>
              <a:rPr lang="nl-NL" sz="1100" dirty="0"/>
              <a:t>github.com/Kathleen888/</a:t>
            </a:r>
            <a:r>
              <a:rPr lang="nl-NL" sz="1100" dirty="0" err="1"/>
              <a:t>Analyze</a:t>
            </a:r>
            <a:r>
              <a:rPr lang="nl-NL" sz="1100" dirty="0"/>
              <a:t>-huizenprijzen</a:t>
            </a:r>
          </a:p>
          <a:p>
            <a:pPr>
              <a:lnSpc>
                <a:spcPct val="120000"/>
              </a:lnSpc>
            </a:pPr>
            <a:endParaRPr lang="nl-BE" sz="900" dirty="0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Vergrootglas dat afnemende prestaties laat zien">
            <a:extLst>
              <a:ext uri="{FF2B5EF4-FFF2-40B4-BE49-F238E27FC236}">
                <a16:creationId xmlns:a16="http://schemas.microsoft.com/office/drawing/2014/main" id="{FC4BB6B4-BC86-CA18-3097-28E459E3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2" r="31556" b="-1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98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81E614-F85F-2149-354B-8EEF2C66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nl-BE" sz="3600" dirty="0"/>
              <a:t>Conclusie &amp; reflectie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2">
            <a:extLst>
              <a:ext uri="{FF2B5EF4-FFF2-40B4-BE49-F238E27FC236}">
                <a16:creationId xmlns:a16="http://schemas.microsoft.com/office/drawing/2014/main" id="{62E28CA5-D420-A6F2-C873-30F899F0DB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17589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11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F23E2F-B04A-013B-B77B-6D130CAD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nl-NL" sz="3600"/>
              <a:t>Waarom koos ik voor deze analyse?</a:t>
            </a:r>
            <a:endParaRPr lang="nl-BE" sz="3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DC34A068-43C7-988C-7217-D25D88508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492891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290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938BED-B00D-74FE-82DB-D2ABF6F80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/>
          </a:bodyPr>
          <a:lstStyle/>
          <a:p>
            <a:r>
              <a:rPr lang="nl-NL" dirty="0"/>
              <a:t>Hoe werden de data verwerkt en geanalyseerd?</a:t>
            </a:r>
            <a:endParaRPr lang="nl-B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C4C3F50-1C28-E862-D5BB-E9200506B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8072" y="1051559"/>
            <a:ext cx="6382937" cy="5248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Bron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Vastgoedtransacties van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Statbel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(2019–2024)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Filter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Enkel arrondissement Mechelen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Woningtypes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Appartementen, gesloten</a:t>
            </a:r>
            <a:r>
              <a:rPr lang="nl-BE" altLang="nl-BE" dirty="0">
                <a:latin typeface="+mj-lt"/>
              </a:rPr>
              <a:t> en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halfopen, open bebouwing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Prijsmetingen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Mediaanprijs, percentielen (25% / 50% / 75%)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Veranderingen doorheen de tijd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YOY =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Year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-over-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Year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(procentuele verandering t.o.v. vorig jaar)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Stappen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Datacleaning</a:t>
            </a:r>
            <a:endParaRPr kumimoji="0" lang="nl-BE" altLang="nl-BE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Groeperen per jaar en woningtype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YOY-berekening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Mergen met geografische info voor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kaartvisual</a:t>
            </a:r>
            <a:endParaRPr kumimoji="0" lang="nl-BE" altLang="nl-BE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18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371948-D926-6740-8BE9-6F4430BE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Hoe </a:t>
            </a:r>
            <a:r>
              <a:rPr lang="en-US" sz="3400" dirty="0" err="1"/>
              <a:t>zijn</a:t>
            </a:r>
            <a:r>
              <a:rPr lang="en-US" sz="3400" dirty="0"/>
              <a:t> de </a:t>
            </a:r>
            <a:r>
              <a:rPr lang="en-US" sz="3400" dirty="0" err="1"/>
              <a:t>woningprijzen</a:t>
            </a:r>
            <a:r>
              <a:rPr lang="en-US" sz="3400" dirty="0"/>
              <a:t> </a:t>
            </a:r>
            <a:r>
              <a:rPr lang="en-US" sz="3400" dirty="0" err="1"/>
              <a:t>geëvolueerd</a:t>
            </a:r>
            <a:r>
              <a:rPr lang="en-US" sz="3400" dirty="0"/>
              <a:t> </a:t>
            </a:r>
            <a:r>
              <a:rPr lang="en-US" sz="3400" dirty="0" err="1"/>
              <a:t>tussen</a:t>
            </a:r>
            <a:r>
              <a:rPr lang="en-US" sz="3400" dirty="0"/>
              <a:t> 2019 </a:t>
            </a:r>
            <a:r>
              <a:rPr lang="en-US" sz="3400" dirty="0" err="1"/>
              <a:t>en</a:t>
            </a:r>
            <a:r>
              <a:rPr lang="en-US" sz="3400" dirty="0"/>
              <a:t> 2023?</a:t>
            </a:r>
          </a:p>
        </p:txBody>
      </p:sp>
      <p:pic>
        <p:nvPicPr>
          <p:cNvPr id="5" name="Tijdelijke aanduiding voor inhoud 4" descr="Afbeelding met tekst, lijn, Perceel, diagram&#10;&#10;Door AI gegenereerde inhoud is mogelijk onjuist.">
            <a:extLst>
              <a:ext uri="{FF2B5EF4-FFF2-40B4-BE49-F238E27FC236}">
                <a16:creationId xmlns:a16="http://schemas.microsoft.com/office/drawing/2014/main" id="{E86E0A22-2953-4C65-C1BC-CF4B76D91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0" y="1434438"/>
            <a:ext cx="7290648" cy="425312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39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644244-72DF-056F-CFF3-60365EA59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Hoe </a:t>
            </a:r>
            <a:r>
              <a:rPr lang="en-US" sz="3700" dirty="0" err="1"/>
              <a:t>sterk</a:t>
            </a:r>
            <a:r>
              <a:rPr lang="en-US" sz="3700" dirty="0"/>
              <a:t> </a:t>
            </a:r>
            <a:r>
              <a:rPr lang="en-US" sz="3700" dirty="0" err="1"/>
              <a:t>stijgt</a:t>
            </a:r>
            <a:r>
              <a:rPr lang="en-US" sz="3700" dirty="0"/>
              <a:t> of </a:t>
            </a:r>
            <a:r>
              <a:rPr lang="en-US" sz="3700" dirty="0" err="1"/>
              <a:t>daalt</a:t>
            </a:r>
            <a:r>
              <a:rPr lang="en-US" sz="3700" dirty="0"/>
              <a:t> de </a:t>
            </a:r>
            <a:r>
              <a:rPr lang="en-US" sz="3700" dirty="0" err="1"/>
              <a:t>gemiddelde</a:t>
            </a:r>
            <a:r>
              <a:rPr lang="en-US" sz="3700" dirty="0"/>
              <a:t> </a:t>
            </a:r>
            <a:r>
              <a:rPr lang="en-US" sz="3700" dirty="0" err="1"/>
              <a:t>mediaanprijs</a:t>
            </a:r>
            <a:r>
              <a:rPr lang="en-US" sz="3700" dirty="0"/>
              <a:t> van elk </a:t>
            </a:r>
            <a:r>
              <a:rPr lang="en-US" sz="3700" dirty="0" err="1"/>
              <a:t>woningtype</a:t>
            </a:r>
            <a:r>
              <a:rPr lang="en-US" sz="3700" dirty="0"/>
              <a:t> per </a:t>
            </a:r>
            <a:r>
              <a:rPr lang="en-US" sz="3700" dirty="0" err="1"/>
              <a:t>jaar</a:t>
            </a:r>
            <a:r>
              <a:rPr lang="en-US" sz="3700" dirty="0"/>
              <a:t>?</a:t>
            </a:r>
          </a:p>
        </p:txBody>
      </p:sp>
      <p:pic>
        <p:nvPicPr>
          <p:cNvPr id="8" name="Tijdelijke aanduiding voor inhoud 7" descr="Afbeelding met tekst, lijn, diagram, Perceel&#10;&#10;Door AI gegenereerde inhoud is mogelijk onjuist.">
            <a:extLst>
              <a:ext uri="{FF2B5EF4-FFF2-40B4-BE49-F238E27FC236}">
                <a16:creationId xmlns:a16="http://schemas.microsoft.com/office/drawing/2014/main" id="{D3EEE29C-A9E3-5521-38EF-832C78F1A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724468"/>
            <a:ext cx="5648193" cy="2824096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D8F8BFF-1792-B663-9848-B81D4E72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 err="1"/>
              <a:t>Appartementen</a:t>
            </a:r>
            <a:r>
              <a:rPr lang="en-US" sz="1700" dirty="0"/>
              <a:t> </a:t>
            </a:r>
            <a:r>
              <a:rPr lang="en-US" sz="1700" dirty="0" err="1"/>
              <a:t>tonen</a:t>
            </a:r>
            <a:r>
              <a:rPr lang="en-US" sz="1700" dirty="0"/>
              <a:t> </a:t>
            </a:r>
            <a:r>
              <a:rPr lang="en-US" sz="1700" dirty="0" err="1"/>
              <a:t>een</a:t>
            </a:r>
            <a:r>
              <a:rPr lang="en-US" sz="1700" dirty="0"/>
              <a:t> </a:t>
            </a:r>
            <a:r>
              <a:rPr lang="en-US" sz="1700" dirty="0" err="1"/>
              <a:t>sterk</a:t>
            </a:r>
            <a:r>
              <a:rPr lang="en-US" sz="1700" dirty="0"/>
              <a:t> </a:t>
            </a:r>
            <a:r>
              <a:rPr lang="en-US" sz="1700" dirty="0" err="1"/>
              <a:t>wisselend</a:t>
            </a:r>
            <a:r>
              <a:rPr lang="en-US" sz="1700" dirty="0"/>
              <a:t> </a:t>
            </a:r>
            <a:r>
              <a:rPr lang="en-US" sz="1700" dirty="0" err="1"/>
              <a:t>verloop:een</a:t>
            </a:r>
            <a:r>
              <a:rPr lang="en-US" sz="1700" dirty="0"/>
              <a:t> </a:t>
            </a:r>
            <a:r>
              <a:rPr lang="en-US" sz="1700" dirty="0" err="1"/>
              <a:t>forse</a:t>
            </a:r>
            <a:r>
              <a:rPr lang="en-US" sz="1700" dirty="0"/>
              <a:t> </a:t>
            </a:r>
            <a:r>
              <a:rPr lang="en-US" sz="1700" dirty="0" err="1"/>
              <a:t>daling</a:t>
            </a:r>
            <a:r>
              <a:rPr lang="en-US" sz="1700" dirty="0"/>
              <a:t> in 2021, </a:t>
            </a:r>
            <a:r>
              <a:rPr lang="en-US" sz="1700" dirty="0" err="1"/>
              <a:t>herstel</a:t>
            </a:r>
            <a:r>
              <a:rPr lang="en-US" sz="1700" dirty="0"/>
              <a:t> in 2022,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opnieuw</a:t>
            </a:r>
            <a:r>
              <a:rPr lang="en-US" sz="1700" dirty="0"/>
              <a:t> </a:t>
            </a:r>
            <a:r>
              <a:rPr lang="en-US" sz="1700" dirty="0" err="1"/>
              <a:t>daling</a:t>
            </a:r>
            <a:r>
              <a:rPr lang="en-US" sz="1700" dirty="0"/>
              <a:t> in 2023.</a:t>
            </a:r>
          </a:p>
          <a:p>
            <a:pPr>
              <a:lnSpc>
                <a:spcPct val="110000"/>
              </a:lnSpc>
            </a:pPr>
            <a:r>
              <a:rPr lang="en-US" sz="1700" dirty="0" err="1"/>
              <a:t>Huizen</a:t>
            </a:r>
            <a:r>
              <a:rPr lang="en-US" sz="1700" dirty="0"/>
              <a:t> met 2 of 3 </a:t>
            </a:r>
            <a:r>
              <a:rPr lang="en-US" sz="1700" dirty="0" err="1"/>
              <a:t>gevels</a:t>
            </a:r>
            <a:r>
              <a:rPr lang="en-US" sz="1700" dirty="0"/>
              <a:t> </a:t>
            </a:r>
            <a:r>
              <a:rPr lang="en-US" sz="1700" dirty="0" err="1"/>
              <a:t>zijn</a:t>
            </a:r>
            <a:r>
              <a:rPr lang="en-US" sz="1700" dirty="0"/>
              <a:t> het </a:t>
            </a:r>
            <a:r>
              <a:rPr lang="en-US" sz="1700" dirty="0" err="1"/>
              <a:t>meest</a:t>
            </a:r>
            <a:r>
              <a:rPr lang="en-US" sz="1700" dirty="0"/>
              <a:t> </a:t>
            </a:r>
            <a:r>
              <a:rPr lang="en-US" sz="1700" dirty="0" err="1"/>
              <a:t>stabiel:geen</a:t>
            </a:r>
            <a:r>
              <a:rPr lang="en-US" sz="1700" dirty="0"/>
              <a:t> extreme </a:t>
            </a:r>
            <a:r>
              <a:rPr lang="en-US" sz="1700" dirty="0" err="1"/>
              <a:t>uitschieters</a:t>
            </a:r>
            <a:r>
              <a:rPr lang="en-US" sz="1700" dirty="0"/>
              <a:t>, </a:t>
            </a:r>
            <a:r>
              <a:rPr lang="en-US" sz="1700" dirty="0" err="1"/>
              <a:t>enkel</a:t>
            </a:r>
            <a:r>
              <a:rPr lang="en-US" sz="1700" dirty="0"/>
              <a:t> </a:t>
            </a:r>
            <a:r>
              <a:rPr lang="en-US" sz="1700" dirty="0" err="1"/>
              <a:t>kleine</a:t>
            </a:r>
            <a:r>
              <a:rPr lang="en-US" sz="1700" dirty="0"/>
              <a:t> </a:t>
            </a:r>
            <a:r>
              <a:rPr lang="en-US" sz="1700" dirty="0" err="1"/>
              <a:t>fluctuaties</a:t>
            </a:r>
            <a:r>
              <a:rPr lang="en-US" sz="17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700" dirty="0" err="1"/>
              <a:t>Huizen</a:t>
            </a:r>
            <a:r>
              <a:rPr lang="en-US" sz="1700" dirty="0"/>
              <a:t> met 4 of </a:t>
            </a:r>
            <a:r>
              <a:rPr lang="en-US" sz="1700" dirty="0" err="1"/>
              <a:t>meer</a:t>
            </a:r>
            <a:r>
              <a:rPr lang="en-US" sz="1700" dirty="0"/>
              <a:t> </a:t>
            </a:r>
            <a:r>
              <a:rPr lang="en-US" sz="1700" dirty="0" err="1"/>
              <a:t>gevels</a:t>
            </a:r>
            <a:r>
              <a:rPr lang="en-US" sz="1700" dirty="0"/>
              <a:t> (open </a:t>
            </a:r>
            <a:r>
              <a:rPr lang="en-US" sz="1700" dirty="0" err="1"/>
              <a:t>bebouwing</a:t>
            </a:r>
            <a:r>
              <a:rPr lang="en-US" sz="1700" dirty="0"/>
              <a:t>) </a:t>
            </a:r>
            <a:r>
              <a:rPr lang="en-US" sz="1700" dirty="0" err="1"/>
              <a:t>kenden</a:t>
            </a:r>
            <a:r>
              <a:rPr lang="en-US" sz="1700" dirty="0"/>
              <a:t> </a:t>
            </a:r>
            <a:r>
              <a:rPr lang="en-US" sz="1700" dirty="0" err="1"/>
              <a:t>eerst</a:t>
            </a:r>
            <a:r>
              <a:rPr lang="en-US" sz="1700" dirty="0"/>
              <a:t> </a:t>
            </a:r>
            <a:r>
              <a:rPr lang="en-US" sz="1700" dirty="0" err="1"/>
              <a:t>een</a:t>
            </a:r>
            <a:r>
              <a:rPr lang="en-US" sz="1700" dirty="0"/>
              <a:t> </a:t>
            </a:r>
            <a:r>
              <a:rPr lang="en-US" sz="1700" dirty="0" err="1"/>
              <a:t>stijging</a:t>
            </a:r>
            <a:r>
              <a:rPr lang="en-US" sz="1700" dirty="0"/>
              <a:t>, maar </a:t>
            </a:r>
            <a:r>
              <a:rPr lang="en-US" sz="1700" dirty="0" err="1"/>
              <a:t>sinds</a:t>
            </a:r>
            <a:r>
              <a:rPr lang="en-US" sz="1700" dirty="0"/>
              <a:t> 2021 twee </a:t>
            </a:r>
            <a:r>
              <a:rPr lang="en-US" sz="1700" dirty="0" err="1"/>
              <a:t>jaar</a:t>
            </a:r>
            <a:r>
              <a:rPr lang="en-US" sz="1700" dirty="0"/>
              <a:t> op </a:t>
            </a:r>
            <a:r>
              <a:rPr lang="en-US" sz="1700" dirty="0" err="1"/>
              <a:t>rij</a:t>
            </a:r>
            <a:r>
              <a:rPr lang="en-US" sz="1700" dirty="0"/>
              <a:t> </a:t>
            </a:r>
            <a:r>
              <a:rPr lang="en-US" sz="1700" dirty="0" err="1"/>
              <a:t>daling</a:t>
            </a:r>
            <a:r>
              <a:rPr lang="en-US" sz="1700" dirty="0"/>
              <a:t>, met in 2023 </a:t>
            </a:r>
            <a:r>
              <a:rPr lang="en-US" sz="1700" dirty="0" err="1"/>
              <a:t>een</a:t>
            </a:r>
            <a:r>
              <a:rPr lang="en-US" sz="1700" dirty="0"/>
              <a:t> </a:t>
            </a:r>
            <a:r>
              <a:rPr lang="en-US" sz="1700" dirty="0" err="1"/>
              <a:t>daling</a:t>
            </a:r>
            <a:r>
              <a:rPr lang="en-US" sz="1700" dirty="0"/>
              <a:t> van 9,38%.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BD5BCF-AF54-7DFF-7295-233694C0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3700" dirty="0"/>
              <a:t>Recente prijsschommelingen per gemeente (Q1-Q3 2024 → Q1-Q3 2023)</a:t>
            </a:r>
            <a:endParaRPr lang="nl-BE" sz="3700" dirty="0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93DAA39C-3EB6-54AC-35D7-23FE20C5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401" y="3013938"/>
            <a:ext cx="5635854" cy="22451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245304-A832-C80F-760D-174E49538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nl-NL" sz="1500" b="1" dirty="0"/>
              <a:t>Gesloten + halfopen bebouwing (oranje)</a:t>
            </a:r>
            <a:endParaRPr lang="nl-NL" sz="15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Sterke stijging: Duffel (+26%), Bornem (+14%)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Daling: Lier (–4%), Heist-Op-Den-Berg (–8%)</a:t>
            </a:r>
          </a:p>
          <a:p>
            <a:pPr>
              <a:lnSpc>
                <a:spcPct val="110000"/>
              </a:lnSpc>
              <a:buNone/>
            </a:pPr>
            <a:r>
              <a:rPr lang="nl-NL" sz="1500" b="1" dirty="0"/>
              <a:t>Open bebouwing (groen)</a:t>
            </a:r>
            <a:endParaRPr lang="nl-NL" sz="15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Sterke daling: Puurs (–12%), Sint-Katelijne-Waver (–18%)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Stijging: Nijlen (+19%), Bonheiden (+16%)</a:t>
            </a:r>
          </a:p>
          <a:p>
            <a:pPr>
              <a:lnSpc>
                <a:spcPct val="110000"/>
              </a:lnSpc>
              <a:buNone/>
            </a:pPr>
            <a:r>
              <a:rPr lang="nl-NL" sz="1500" b="1" dirty="0"/>
              <a:t>Appartementen (blauw)</a:t>
            </a:r>
            <a:endParaRPr lang="nl-NL" sz="15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Stijging: Nijlen (+20%)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nl-NL" sz="1500" dirty="0"/>
              <a:t>Daling: Mechelen (–11%), Putte (–18%)</a:t>
            </a:r>
          </a:p>
          <a:p>
            <a:pPr marL="0" indent="0">
              <a:lnSpc>
                <a:spcPct val="110000"/>
              </a:lnSpc>
              <a:buNone/>
            </a:pPr>
            <a:endParaRPr lang="en-US" sz="8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86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4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8" name="Rectangle 4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itel 1">
            <a:extLst>
              <a:ext uri="{FF2B5EF4-FFF2-40B4-BE49-F238E27FC236}">
                <a16:creationId xmlns:a16="http://schemas.microsoft.com/office/drawing/2014/main" id="{A1B68A5B-D51F-0F1D-B29A-77F27BFA2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Prijsverandering</a:t>
            </a:r>
            <a:r>
              <a:rPr lang="en-US" sz="3400" dirty="0"/>
              <a:t> per </a:t>
            </a:r>
            <a:r>
              <a:rPr lang="en-US" sz="3400" dirty="0" err="1"/>
              <a:t>gemeente</a:t>
            </a:r>
            <a:r>
              <a:rPr lang="en-US" sz="3400" dirty="0"/>
              <a:t> – Q1-Q3 2024 vs Q1-Q3 2023</a:t>
            </a:r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953C9F1A-ADC3-366B-C62C-7D6CDF56F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243" y="916445"/>
            <a:ext cx="6020011" cy="4861159"/>
          </a:xfrm>
          <a:prstGeom prst="rect">
            <a:avLst/>
          </a:prstGeom>
        </p:spPr>
      </p:pic>
      <p:cxnSp>
        <p:nvCxnSpPr>
          <p:cNvPr id="60" name="Straight Connector 50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8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3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DE9ABA-901B-90A0-ECAB-69970E15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i="0">
                <a:effectLst/>
              </a:rPr>
              <a:t>Prijs vs aantal transacties per woningtype</a:t>
            </a:r>
            <a:endParaRPr lang="en-US" sz="4000"/>
          </a:p>
        </p:txBody>
      </p:sp>
      <p:pic>
        <p:nvPicPr>
          <p:cNvPr id="5" name="Tijdelijke aanduiding voor inhoud 4" descr="Afbeelding met tekst, schermopname, lijn, diagram&#10;&#10;Door AI gegenereerde inhoud is mogelijk onjuist.">
            <a:extLst>
              <a:ext uri="{FF2B5EF4-FFF2-40B4-BE49-F238E27FC236}">
                <a16:creationId xmlns:a16="http://schemas.microsoft.com/office/drawing/2014/main" id="{DA0EB3E2-F70E-6E5A-7B09-B7B63F404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738589"/>
            <a:ext cx="5648193" cy="279585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2083724-F93E-98CC-6D2D-7CF6EAFD18B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Halfopen</a:t>
            </a:r>
            <a:r>
              <a:rPr kumimoji="0" lang="en-US" altLang="nl-BE" sz="1700" b="1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gesloten</a:t>
            </a:r>
            <a:r>
              <a:rPr kumimoji="0" lang="en-US" altLang="nl-BE" sz="17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bebouwing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is het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populairst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met &gt;2.000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transacties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jaar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;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appartementen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open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bebouwing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worden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minder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verkocht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Er is </a:t>
            </a: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geen</a:t>
            </a:r>
            <a:r>
              <a:rPr kumimoji="0" lang="en-US" altLang="nl-BE" sz="17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duidelijk</a:t>
            </a:r>
            <a:r>
              <a:rPr kumimoji="0" lang="en-US" altLang="nl-BE" sz="17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1" i="0" u="none" strike="noStrike" cap="none" normalizeH="0" baseline="0" dirty="0" err="1">
                <a:ln>
                  <a:noFill/>
                </a:ln>
                <a:effectLst/>
              </a:rPr>
              <a:t>verband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tussen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mediaanprijs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aantal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verkopen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 per </a:t>
            </a:r>
            <a:r>
              <a:rPr kumimoji="0" lang="en-US" altLang="nl-BE" sz="1700" b="0" i="0" u="none" strike="noStrike" cap="none" normalizeH="0" baseline="0" dirty="0" err="1">
                <a:ln>
                  <a:noFill/>
                </a:ln>
                <a:effectLst/>
              </a:rPr>
              <a:t>woningtype</a:t>
            </a:r>
            <a:r>
              <a:rPr kumimoji="0" lang="en-US" altLang="nl-BE" sz="17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5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632CF4-D651-30D9-9208-3AB89DD3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Aantal </a:t>
            </a:r>
            <a:r>
              <a:rPr lang="en-US" sz="3700" dirty="0" err="1"/>
              <a:t>verkochte</a:t>
            </a:r>
            <a:r>
              <a:rPr lang="en-US" sz="3700" dirty="0"/>
              <a:t> </a:t>
            </a:r>
            <a:r>
              <a:rPr lang="en-US" sz="3700" dirty="0" err="1"/>
              <a:t>woningen</a:t>
            </a:r>
            <a:r>
              <a:rPr lang="en-US" sz="3700" dirty="0"/>
              <a:t> per </a:t>
            </a:r>
            <a:r>
              <a:rPr lang="en-US" sz="3700" dirty="0" err="1"/>
              <a:t>jaar</a:t>
            </a:r>
            <a:r>
              <a:rPr lang="en-US" sz="3700" dirty="0"/>
              <a:t> </a:t>
            </a:r>
            <a:r>
              <a:rPr lang="en-US" sz="3700" dirty="0" err="1"/>
              <a:t>en</a:t>
            </a:r>
            <a:r>
              <a:rPr lang="en-US" sz="3700" dirty="0"/>
              <a:t> per </a:t>
            </a:r>
            <a:r>
              <a:rPr lang="en-US" sz="3700" dirty="0" err="1"/>
              <a:t>gemeente</a:t>
            </a:r>
            <a:endParaRPr lang="en-US" sz="3700" dirty="0"/>
          </a:p>
        </p:txBody>
      </p:sp>
      <p:pic>
        <p:nvPicPr>
          <p:cNvPr id="6" name="Tijdelijke aanduiding voor inhoud 5" descr="Afbeelding met tekst, diagram, schermopname, Perceel&#10;&#10;Door AI gegenereerde inhoud is mogelijk onjuist.">
            <a:extLst>
              <a:ext uri="{FF2B5EF4-FFF2-40B4-BE49-F238E27FC236}">
                <a16:creationId xmlns:a16="http://schemas.microsoft.com/office/drawing/2014/main" id="{96035D4D-2455-D6C5-EDAF-3A6B3C83B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498541"/>
            <a:ext cx="5648193" cy="3275951"/>
          </a:xfrm>
          <a:prstGeom prst="rect">
            <a:avLst/>
          </a:prstGeom>
        </p:spPr>
      </p:pic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B03602-7CF3-2566-9D71-154FD5BE7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Gesloten</a:t>
            </a:r>
            <a:r>
              <a:rPr lang="en-US" sz="1700" b="1" dirty="0"/>
              <a:t>/</a:t>
            </a:r>
            <a:r>
              <a:rPr lang="en-US" sz="1700" b="1" dirty="0" err="1"/>
              <a:t>halfopen</a:t>
            </a:r>
            <a:r>
              <a:rPr lang="en-US" sz="1700" b="1" dirty="0"/>
              <a:t> </a:t>
            </a:r>
            <a:r>
              <a:rPr lang="en-US" sz="1700" b="1" dirty="0" err="1"/>
              <a:t>woningen</a:t>
            </a:r>
            <a:r>
              <a:rPr lang="en-US" sz="1700" dirty="0"/>
              <a:t> </a:t>
            </a:r>
            <a:r>
              <a:rPr lang="en-US" sz="1700" dirty="0" err="1"/>
              <a:t>blijven</a:t>
            </a:r>
            <a:r>
              <a:rPr lang="en-US" sz="1700" dirty="0"/>
              <a:t> het </a:t>
            </a:r>
            <a:r>
              <a:rPr lang="en-US" sz="1700" dirty="0" err="1"/>
              <a:t>populairst</a:t>
            </a:r>
            <a:r>
              <a:rPr lang="en-US" sz="1700" dirty="0"/>
              <a:t>, elk </a:t>
            </a:r>
            <a:r>
              <a:rPr lang="en-US" sz="1700" dirty="0" err="1"/>
              <a:t>jaar</a:t>
            </a:r>
            <a:r>
              <a:rPr lang="en-US" sz="1700" dirty="0"/>
              <a:t> </a:t>
            </a:r>
            <a:r>
              <a:rPr lang="en-US" sz="1700" dirty="0" err="1"/>
              <a:t>opnieuw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/>
              <a:t>Mechelen</a:t>
            </a:r>
            <a:r>
              <a:rPr lang="en-US" sz="1700" dirty="0"/>
              <a:t> </a:t>
            </a:r>
            <a:r>
              <a:rPr lang="en-US" sz="1700" dirty="0" err="1"/>
              <a:t>domineert</a:t>
            </a:r>
            <a:r>
              <a:rPr lang="en-US" sz="1700" dirty="0"/>
              <a:t> qua </a:t>
            </a:r>
            <a:r>
              <a:rPr lang="en-US" sz="1700" dirty="0" err="1"/>
              <a:t>aantal</a:t>
            </a:r>
            <a:r>
              <a:rPr lang="en-US" sz="1700" dirty="0"/>
              <a:t> </a:t>
            </a:r>
            <a:r>
              <a:rPr lang="en-US" sz="1700" dirty="0" err="1"/>
              <a:t>transacties</a:t>
            </a:r>
            <a:r>
              <a:rPr lang="en-US" sz="1700" dirty="0"/>
              <a:t>, </a:t>
            </a:r>
            <a:r>
              <a:rPr lang="en-US" sz="1700" dirty="0" err="1"/>
              <a:t>gevolgd</a:t>
            </a:r>
            <a:r>
              <a:rPr lang="en-US" sz="1700" dirty="0"/>
              <a:t> door Lier, </a:t>
            </a:r>
            <a:r>
              <a:rPr lang="en-US" sz="1700" dirty="0" err="1"/>
              <a:t>Willebroek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Heist-op-den-Berg.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Duffel, Bornem </a:t>
            </a:r>
            <a:r>
              <a:rPr lang="en-US" sz="1700" b="1" dirty="0" err="1"/>
              <a:t>en</a:t>
            </a:r>
            <a:r>
              <a:rPr lang="en-US" sz="1700" b="1" dirty="0"/>
              <a:t> Putte</a:t>
            </a:r>
            <a:r>
              <a:rPr lang="en-US" sz="1700" dirty="0"/>
              <a:t> </a:t>
            </a:r>
            <a:r>
              <a:rPr lang="en-US" sz="1700" dirty="0" err="1"/>
              <a:t>hebben</a:t>
            </a:r>
            <a:r>
              <a:rPr lang="en-US" sz="1700" dirty="0"/>
              <a:t> minder </a:t>
            </a:r>
            <a:r>
              <a:rPr lang="en-US" sz="1700" dirty="0" err="1"/>
              <a:t>transacties</a:t>
            </a:r>
            <a:r>
              <a:rPr lang="en-US" sz="1700" dirty="0"/>
              <a:t>, maar </a:t>
            </a:r>
            <a:r>
              <a:rPr lang="en-US" sz="1700" dirty="0" err="1"/>
              <a:t>evenwichtiger</a:t>
            </a:r>
            <a:r>
              <a:rPr lang="en-US" sz="1700" dirty="0"/>
              <a:t> </a:t>
            </a:r>
            <a:r>
              <a:rPr lang="en-US" sz="1700" dirty="0" err="1"/>
              <a:t>verdeeld</a:t>
            </a:r>
            <a:r>
              <a:rPr lang="en-US" sz="1700" dirty="0"/>
              <a:t> over </a:t>
            </a:r>
            <a:r>
              <a:rPr lang="en-US" sz="1700" dirty="0" err="1"/>
              <a:t>woningtypes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De </a:t>
            </a:r>
            <a:r>
              <a:rPr lang="en-US" sz="1700" dirty="0" err="1"/>
              <a:t>spreiding</a:t>
            </a:r>
            <a:r>
              <a:rPr lang="en-US" sz="1700" dirty="0"/>
              <a:t> </a:t>
            </a:r>
            <a:r>
              <a:rPr lang="en-US" sz="1700" dirty="0" err="1"/>
              <a:t>toont</a:t>
            </a:r>
            <a:r>
              <a:rPr lang="en-US" sz="1700" dirty="0"/>
              <a:t> </a:t>
            </a:r>
            <a:r>
              <a:rPr lang="en-US" sz="1700" b="1" dirty="0" err="1"/>
              <a:t>lokale</a:t>
            </a:r>
            <a:r>
              <a:rPr lang="en-US" sz="1700" b="1" dirty="0"/>
              <a:t> </a:t>
            </a:r>
            <a:r>
              <a:rPr lang="en-US" sz="1700" b="1" dirty="0" err="1"/>
              <a:t>verschillen</a:t>
            </a:r>
            <a:r>
              <a:rPr lang="en-US" sz="1700" dirty="0"/>
              <a:t> in </a:t>
            </a:r>
            <a:r>
              <a:rPr lang="en-US" sz="1700" dirty="0" err="1"/>
              <a:t>woningtypevoorkeur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-</a:t>
            </a:r>
            <a:r>
              <a:rPr lang="en-US" sz="1700" dirty="0" err="1"/>
              <a:t>aanbod</a:t>
            </a:r>
            <a:r>
              <a:rPr lang="en-US" sz="1700" dirty="0"/>
              <a:t>.</a:t>
            </a:r>
            <a:br>
              <a:rPr lang="en-US" sz="1500" b="0" i="0" dirty="0">
                <a:effectLst/>
              </a:rPr>
            </a:br>
            <a:endParaRPr lang="en-US" sz="1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0056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1864</Words>
  <Application>Microsoft Office PowerPoint</Application>
  <PresentationFormat>Breedbeeld</PresentationFormat>
  <Paragraphs>94</Paragraphs>
  <Slides>10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Arial</vt:lpstr>
      <vt:lpstr>Grandview Display</vt:lpstr>
      <vt:lpstr>DashVTI</vt:lpstr>
      <vt:lpstr> Een blik op de Mechelse woningmarkt: data, trends en inzichten</vt:lpstr>
      <vt:lpstr>Waarom koos ik voor deze analyse?</vt:lpstr>
      <vt:lpstr>Hoe werden de data verwerkt en geanalyseerd?</vt:lpstr>
      <vt:lpstr>Hoe zijn de woningprijzen geëvolueerd tussen 2019 en 2023?</vt:lpstr>
      <vt:lpstr>Hoe sterk stijgt of daalt de gemiddelde mediaanprijs van elk woningtype per jaar?</vt:lpstr>
      <vt:lpstr>Recente prijsschommelingen per gemeente (Q1-Q3 2024 → Q1-Q3 2023)</vt:lpstr>
      <vt:lpstr>Prijsverandering per gemeente – Q1-Q3 2024 vs Q1-Q3 2023</vt:lpstr>
      <vt:lpstr>Prijs vs aantal transacties per woningtype</vt:lpstr>
      <vt:lpstr>Aantal verkochte woningen per jaar en per gemeente</vt:lpstr>
      <vt:lpstr>Conclusie &amp; reflectie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Janssens</dc:creator>
  <cp:lastModifiedBy>Kathleen Janssens</cp:lastModifiedBy>
  <cp:revision>3</cp:revision>
  <dcterms:created xsi:type="dcterms:W3CDTF">2025-04-18T18:36:35Z</dcterms:created>
  <dcterms:modified xsi:type="dcterms:W3CDTF">2025-04-22T06:50:05Z</dcterms:modified>
</cp:coreProperties>
</file>