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80" r:id="rId6"/>
    <p:sldId id="282" r:id="rId7"/>
    <p:sldId id="276" r:id="rId8"/>
    <p:sldId id="304" r:id="rId9"/>
    <p:sldId id="314" r:id="rId10"/>
    <p:sldId id="1196" r:id="rId11"/>
    <p:sldId id="313" r:id="rId12"/>
    <p:sldId id="260" r:id="rId13"/>
    <p:sldId id="261" r:id="rId14"/>
    <p:sldId id="262" r:id="rId15"/>
    <p:sldId id="273" r:id="rId16"/>
    <p:sldId id="293" r:id="rId17"/>
    <p:sldId id="305" r:id="rId18"/>
    <p:sldId id="307" r:id="rId19"/>
    <p:sldId id="306" r:id="rId20"/>
    <p:sldId id="552" r:id="rId21"/>
    <p:sldId id="1197" r:id="rId22"/>
    <p:sldId id="270" r:id="rId23"/>
    <p:sldId id="1185" r:id="rId24"/>
    <p:sldId id="1183" r:id="rId25"/>
    <p:sldId id="1186" r:id="rId26"/>
    <p:sldId id="1187" r:id="rId27"/>
    <p:sldId id="1195" r:id="rId28"/>
    <p:sldId id="1188" r:id="rId29"/>
    <p:sldId id="1189" r:id="rId30"/>
    <p:sldId id="1190" r:id="rId31"/>
    <p:sldId id="1087" r:id="rId32"/>
    <p:sldId id="308" r:id="rId33"/>
    <p:sldId id="1199" r:id="rId34"/>
    <p:sldId id="259" r:id="rId35"/>
    <p:sldId id="286" r:id="rId36"/>
    <p:sldId id="288" r:id="rId37"/>
    <p:sldId id="287" r:id="rId38"/>
    <p:sldId id="546" r:id="rId39"/>
    <p:sldId id="551" r:id="rId40"/>
    <p:sldId id="265" r:id="rId41"/>
    <p:sldId id="26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0BD"/>
    <a:srgbClr val="FFFFFF"/>
    <a:srgbClr val="61A0DB"/>
    <a:srgbClr val="4AC464"/>
    <a:srgbClr val="69AB3D"/>
    <a:srgbClr val="549ADA"/>
    <a:srgbClr val="6FB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7" autoAdjust="0"/>
    <p:restoredTop sz="95040" autoAdjust="0"/>
  </p:normalViewPr>
  <p:slideViewPr>
    <p:cSldViewPr snapToGrid="0">
      <p:cViewPr varScale="1">
        <p:scale>
          <a:sx n="85" d="100"/>
          <a:sy n="85" d="100"/>
        </p:scale>
        <p:origin x="4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1A0DB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9-4242-BBCE-9584939659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rgbClr val="50D0B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79-4242-BBCE-9584939659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</c:v>
                </c:pt>
              </c:strCache>
            </c:strRef>
          </c:tx>
          <c:spPr>
            <a:solidFill>
              <a:srgbClr val="4AC46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F79-4242-BBCE-9584939659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s4</c:v>
                </c:pt>
              </c:strCache>
            </c:strRef>
          </c:tx>
          <c:spPr>
            <a:solidFill>
              <a:srgbClr val="69AB3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79-4242-BBCE-958493965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808719120"/>
        <c:axId val="808719776"/>
      </c:barChart>
      <c:catAx>
        <c:axId val="80871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719776"/>
        <c:crosses val="autoZero"/>
        <c:auto val="1"/>
        <c:lblAlgn val="ctr"/>
        <c:lblOffset val="100"/>
        <c:noMultiLvlLbl val="0"/>
      </c:catAx>
      <c:valAx>
        <c:axId val="8087197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871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549A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01-4CE7-BF7B-44EDCC86F718}"/>
              </c:ext>
            </c:extLst>
          </c:dPt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1-4CE7-BF7B-44EDCC86F7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0D0B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01-4CE7-BF7B-44EDCC86F7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AC46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01-4CE7-BF7B-44EDCC86F7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s4</c:v>
                </c:pt>
              </c:strCache>
            </c:strRef>
          </c:tx>
          <c:spPr>
            <a:solidFill>
              <a:srgbClr val="69AB3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Metaprogramming</c:v>
                </c:pt>
                <c:pt idx="1">
                  <c:v>Functional</c:v>
                </c:pt>
                <c:pt idx="2">
                  <c:v>Object Oriented</c:v>
                </c:pt>
                <c:pt idx="3">
                  <c:v>Procedural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01-4CE7-BF7B-44EDCC86F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737728680"/>
        <c:axId val="737729008"/>
      </c:barChart>
      <c:catAx>
        <c:axId val="737728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729008"/>
        <c:crosses val="autoZero"/>
        <c:auto val="1"/>
        <c:lblAlgn val="ctr"/>
        <c:lblOffset val="100"/>
        <c:noMultiLvlLbl val="0"/>
      </c:catAx>
      <c:valAx>
        <c:axId val="7377290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772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8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851590917588493E-2"/>
          <c:y val="1.583333414139209E-2"/>
          <c:w val="0.93794663906004105"/>
          <c:h val="0.9672485474682111"/>
        </c:manualLayout>
      </c:layout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Immutability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strRef>
              <c:f>Sheet1!$A$2:$A$5</c:f>
              <c:strCache>
                <c:ptCount val="3"/>
                <c:pt idx="2">
                  <c:v>Strong typing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7-4D6B-9004-D23F2EE2C7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Nulls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strRef>
              <c:f>Sheet1!$A$2:$A$5</c:f>
              <c:strCache>
                <c:ptCount val="3"/>
                <c:pt idx="2">
                  <c:v>Strong typing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D7-4D6B-9004-D23F2EE2C7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Dynamic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strRef>
              <c:f>Sheet1!$A$2:$A$5</c:f>
              <c:strCache>
                <c:ptCount val="3"/>
                <c:pt idx="2">
                  <c:v>Strong typing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D7-4D6B-9004-D23F2EE2C7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Memory Mgmt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strRef>
              <c:f>Sheet1!$A$2:$A$5</c:f>
              <c:strCache>
                <c:ptCount val="3"/>
                <c:pt idx="2">
                  <c:v>Strong typing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31D7-4D6B-9004-D23F2EE2C748}"/>
            </c:ext>
          </c:extLst>
        </c:ser>
        <c:bandFmts>
          <c:bandFmt>
            <c:idx val="0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6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5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4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6">
                  <a:lumMod val="8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8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4">
                  <a:lumMod val="8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6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5">
                  <a:lumMod val="60000"/>
                  <a:lumOff val="4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4">
                  <a:lumMod val="60000"/>
                  <a:lumOff val="40000"/>
                </a:schemeClr>
              </a:solidFill>
              <a:ln/>
              <a:effectLst/>
              <a:sp3d/>
            </c:spPr>
          </c:bandFmt>
        </c:bandFmts>
        <c:axId val="814745872"/>
        <c:axId val="814743576"/>
        <c:axId val="739303440"/>
      </c:surface3DChart>
      <c:catAx>
        <c:axId val="814745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14743576"/>
        <c:crosses val="autoZero"/>
        <c:auto val="1"/>
        <c:lblAlgn val="ctr"/>
        <c:lblOffset val="100"/>
        <c:noMultiLvlLbl val="0"/>
      </c:catAx>
      <c:valAx>
        <c:axId val="814743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14745872"/>
        <c:crosses val="autoZero"/>
        <c:crossBetween val="midCat"/>
      </c:valAx>
      <c:serAx>
        <c:axId val="739303440"/>
        <c:scaling>
          <c:orientation val="minMax"/>
        </c:scaling>
        <c:delete val="1"/>
        <c:axPos val="b"/>
        <c:majorTickMark val="out"/>
        <c:minorTickMark val="none"/>
        <c:tickLblPos val="nextTo"/>
        <c:crossAx val="814743576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66B3E-99FC-4442-9B21-AB18B999BCAB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BBCBAE-24CE-4C72-9685-4C2B62824903}">
      <dgm:prSet phldrT="[Text]"/>
      <dgm:spPr/>
      <dgm:t>
        <a:bodyPr/>
        <a:lstStyle/>
        <a:p>
          <a:r>
            <a:rPr lang="en-US" dirty="0"/>
            <a:t>Procedural</a:t>
          </a:r>
        </a:p>
      </dgm:t>
    </dgm:pt>
    <dgm:pt modelId="{7A62294D-6070-4E73-89C2-BD1FE98C01DC}" type="parTrans" cxnId="{C0C09445-25AE-4550-B304-3C2168685925}">
      <dgm:prSet/>
      <dgm:spPr/>
      <dgm:t>
        <a:bodyPr/>
        <a:lstStyle/>
        <a:p>
          <a:endParaRPr lang="en-US"/>
        </a:p>
      </dgm:t>
    </dgm:pt>
    <dgm:pt modelId="{8560BC3A-1D15-4093-B859-374F016D73EE}" type="sibTrans" cxnId="{C0C09445-25AE-4550-B304-3C2168685925}">
      <dgm:prSet/>
      <dgm:spPr/>
      <dgm:t>
        <a:bodyPr/>
        <a:lstStyle/>
        <a:p>
          <a:endParaRPr lang="en-US"/>
        </a:p>
      </dgm:t>
    </dgm:pt>
    <dgm:pt modelId="{FB665892-A59B-4346-B8E8-B920E84A56EF}">
      <dgm:prSet phldrT="[Text]"/>
      <dgm:spPr/>
      <dgm:t>
        <a:bodyPr/>
        <a:lstStyle/>
        <a:p>
          <a:r>
            <a:rPr lang="en-US" dirty="0"/>
            <a:t>Object oriented</a:t>
          </a:r>
        </a:p>
      </dgm:t>
    </dgm:pt>
    <dgm:pt modelId="{2B342F77-D31F-41D2-843A-67A7824DC981}" type="parTrans" cxnId="{2F360654-4E30-4252-BF02-0CF23C0D7540}">
      <dgm:prSet/>
      <dgm:spPr/>
      <dgm:t>
        <a:bodyPr/>
        <a:lstStyle/>
        <a:p>
          <a:endParaRPr lang="en-US"/>
        </a:p>
      </dgm:t>
    </dgm:pt>
    <dgm:pt modelId="{50A4389B-CFA9-4E64-9360-C464D5601C7E}" type="sibTrans" cxnId="{2F360654-4E30-4252-BF02-0CF23C0D7540}">
      <dgm:prSet/>
      <dgm:spPr/>
      <dgm:t>
        <a:bodyPr/>
        <a:lstStyle/>
        <a:p>
          <a:endParaRPr lang="en-US"/>
        </a:p>
      </dgm:t>
    </dgm:pt>
    <dgm:pt modelId="{BE0021BB-E1D0-4C18-8A1A-38BF2DBD2755}">
      <dgm:prSet phldrT="[Text]"/>
      <dgm:spPr/>
      <dgm:t>
        <a:bodyPr/>
        <a:lstStyle/>
        <a:p>
          <a:r>
            <a:rPr lang="en-US" dirty="0"/>
            <a:t>Functional	</a:t>
          </a:r>
        </a:p>
      </dgm:t>
    </dgm:pt>
    <dgm:pt modelId="{86F42715-4898-4973-8DC6-2E74424C6DDD}" type="parTrans" cxnId="{BACE6265-526D-4BF1-BA1F-580FC6570C5C}">
      <dgm:prSet/>
      <dgm:spPr/>
      <dgm:t>
        <a:bodyPr/>
        <a:lstStyle/>
        <a:p>
          <a:endParaRPr lang="en-US"/>
        </a:p>
      </dgm:t>
    </dgm:pt>
    <dgm:pt modelId="{F2D4607F-6771-4B0A-8F35-7EC0151E3435}" type="sibTrans" cxnId="{BACE6265-526D-4BF1-BA1F-580FC6570C5C}">
      <dgm:prSet/>
      <dgm:spPr/>
      <dgm:t>
        <a:bodyPr/>
        <a:lstStyle/>
        <a:p>
          <a:endParaRPr lang="en-US"/>
        </a:p>
      </dgm:t>
    </dgm:pt>
    <dgm:pt modelId="{DBBE8056-E2C4-4B94-9D44-FABB26289E7C}">
      <dgm:prSet phldrT="[Text]"/>
      <dgm:spPr/>
      <dgm:t>
        <a:bodyPr/>
        <a:lstStyle/>
        <a:p>
          <a:r>
            <a:rPr lang="en-US" dirty="0"/>
            <a:t>Metaprogramming</a:t>
          </a:r>
        </a:p>
      </dgm:t>
    </dgm:pt>
    <dgm:pt modelId="{436DBDC0-D9CD-4ADD-A343-D95F605BAC09}" type="parTrans" cxnId="{811BB6F0-D57B-4423-9CE2-54BC24B96923}">
      <dgm:prSet/>
      <dgm:spPr/>
      <dgm:t>
        <a:bodyPr/>
        <a:lstStyle/>
        <a:p>
          <a:endParaRPr lang="en-US"/>
        </a:p>
      </dgm:t>
    </dgm:pt>
    <dgm:pt modelId="{C619A9FB-7516-44FE-8554-B69CAE64F619}" type="sibTrans" cxnId="{811BB6F0-D57B-4423-9CE2-54BC24B96923}">
      <dgm:prSet/>
      <dgm:spPr/>
      <dgm:t>
        <a:bodyPr/>
        <a:lstStyle/>
        <a:p>
          <a:endParaRPr lang="en-US"/>
        </a:p>
      </dgm:t>
    </dgm:pt>
    <dgm:pt modelId="{453C1D02-D64E-4A61-B234-E69C14CBD99A}" type="pres">
      <dgm:prSet presAssocID="{A8466B3E-99FC-4442-9B21-AB18B999BCAB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5921173-4CEE-4098-B222-3C7E9782D66B}" type="pres">
      <dgm:prSet presAssocID="{62BBCBAE-24CE-4C72-9685-4C2B62824903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E2FB5917-783C-4E44-8E3A-92CEAE1CE671}" type="pres">
      <dgm:prSet presAssocID="{FB665892-A59B-4346-B8E8-B920E84A56EF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CD583C57-2E9F-40D3-9038-ABCB64B5E0B3}" type="pres">
      <dgm:prSet presAssocID="{BE0021BB-E1D0-4C18-8A1A-38BF2DBD2755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91E911F9-F8BC-4D3C-A71D-E95C94388082}" type="pres">
      <dgm:prSet presAssocID="{DBBE8056-E2C4-4B94-9D44-FABB26289E7C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688B1023-49C2-4684-BC29-1BBC453F89C8}" type="presOf" srcId="{FB665892-A59B-4346-B8E8-B920E84A56EF}" destId="{E2FB5917-783C-4E44-8E3A-92CEAE1CE671}" srcOrd="0" destOrd="0" presId="urn:microsoft.com/office/officeart/2009/3/layout/IncreasingArrowsProcess"/>
    <dgm:cxn modelId="{BACE6265-526D-4BF1-BA1F-580FC6570C5C}" srcId="{A8466B3E-99FC-4442-9B21-AB18B999BCAB}" destId="{BE0021BB-E1D0-4C18-8A1A-38BF2DBD2755}" srcOrd="2" destOrd="0" parTransId="{86F42715-4898-4973-8DC6-2E74424C6DDD}" sibTransId="{F2D4607F-6771-4B0A-8F35-7EC0151E3435}"/>
    <dgm:cxn modelId="{C0C09445-25AE-4550-B304-3C2168685925}" srcId="{A8466B3E-99FC-4442-9B21-AB18B999BCAB}" destId="{62BBCBAE-24CE-4C72-9685-4C2B62824903}" srcOrd="0" destOrd="0" parTransId="{7A62294D-6070-4E73-89C2-BD1FE98C01DC}" sibTransId="{8560BC3A-1D15-4093-B859-374F016D73EE}"/>
    <dgm:cxn modelId="{2F360654-4E30-4252-BF02-0CF23C0D7540}" srcId="{A8466B3E-99FC-4442-9B21-AB18B999BCAB}" destId="{FB665892-A59B-4346-B8E8-B920E84A56EF}" srcOrd="1" destOrd="0" parTransId="{2B342F77-D31F-41D2-843A-67A7824DC981}" sibTransId="{50A4389B-CFA9-4E64-9360-C464D5601C7E}"/>
    <dgm:cxn modelId="{25696F9D-48B0-4A27-8C59-38E6059662E3}" type="presOf" srcId="{BE0021BB-E1D0-4C18-8A1A-38BF2DBD2755}" destId="{CD583C57-2E9F-40D3-9038-ABCB64B5E0B3}" srcOrd="0" destOrd="0" presId="urn:microsoft.com/office/officeart/2009/3/layout/IncreasingArrowsProcess"/>
    <dgm:cxn modelId="{EFC11DAA-71FF-4D1E-9CE7-C435D7777174}" type="presOf" srcId="{62BBCBAE-24CE-4C72-9685-4C2B62824903}" destId="{95921173-4CEE-4098-B222-3C7E9782D66B}" srcOrd="0" destOrd="0" presId="urn:microsoft.com/office/officeart/2009/3/layout/IncreasingArrowsProcess"/>
    <dgm:cxn modelId="{747616B8-F818-4BCF-8763-7C70CF9B60A2}" type="presOf" srcId="{A8466B3E-99FC-4442-9B21-AB18B999BCAB}" destId="{453C1D02-D64E-4A61-B234-E69C14CBD99A}" srcOrd="0" destOrd="0" presId="urn:microsoft.com/office/officeart/2009/3/layout/IncreasingArrowsProcess"/>
    <dgm:cxn modelId="{BEF91AED-D597-4348-A489-B583A4329777}" type="presOf" srcId="{DBBE8056-E2C4-4B94-9D44-FABB26289E7C}" destId="{91E911F9-F8BC-4D3C-A71D-E95C94388082}" srcOrd="0" destOrd="0" presId="urn:microsoft.com/office/officeart/2009/3/layout/IncreasingArrowsProcess"/>
    <dgm:cxn modelId="{811BB6F0-D57B-4423-9CE2-54BC24B96923}" srcId="{A8466B3E-99FC-4442-9B21-AB18B999BCAB}" destId="{DBBE8056-E2C4-4B94-9D44-FABB26289E7C}" srcOrd="3" destOrd="0" parTransId="{436DBDC0-D9CD-4ADD-A343-D95F605BAC09}" sibTransId="{C619A9FB-7516-44FE-8554-B69CAE64F619}"/>
    <dgm:cxn modelId="{F91BBFF4-DE04-4152-AA2B-85A6B58D1518}" type="presParOf" srcId="{453C1D02-D64E-4A61-B234-E69C14CBD99A}" destId="{95921173-4CEE-4098-B222-3C7E9782D66B}" srcOrd="0" destOrd="0" presId="urn:microsoft.com/office/officeart/2009/3/layout/IncreasingArrowsProcess"/>
    <dgm:cxn modelId="{732E97ED-317A-4E47-87FE-329C98873C00}" type="presParOf" srcId="{453C1D02-D64E-4A61-B234-E69C14CBD99A}" destId="{E2FB5917-783C-4E44-8E3A-92CEAE1CE671}" srcOrd="1" destOrd="0" presId="urn:microsoft.com/office/officeart/2009/3/layout/IncreasingArrowsProcess"/>
    <dgm:cxn modelId="{23AAE514-5D91-4BAF-BC78-7D5E64605454}" type="presParOf" srcId="{453C1D02-D64E-4A61-B234-E69C14CBD99A}" destId="{CD583C57-2E9F-40D3-9038-ABCB64B5E0B3}" srcOrd="2" destOrd="0" presId="urn:microsoft.com/office/officeart/2009/3/layout/IncreasingArrowsProcess"/>
    <dgm:cxn modelId="{6A587B4F-0DBB-448C-BACD-82F6D57B5581}" type="presParOf" srcId="{453C1D02-D64E-4A61-B234-E69C14CBD99A}" destId="{91E911F9-F8BC-4D3C-A71D-E95C94388082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27DBB-97AC-4043-92A6-98E96EFCCDB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639EB2-E0A8-4B9B-8A2E-165517E1D904}">
      <dgm:prSet phldrT="[Text]"/>
      <dgm:spPr/>
      <dgm:t>
        <a:bodyPr/>
        <a:lstStyle/>
        <a:p>
          <a:r>
            <a:rPr lang="en-US" dirty="0"/>
            <a:t>Procedural</a:t>
          </a:r>
        </a:p>
      </dgm:t>
    </dgm:pt>
    <dgm:pt modelId="{CCF5E93A-DFEB-4A27-B665-43F0CDDD8C92}" type="parTrans" cxnId="{8966071A-0241-426E-A500-C73100517066}">
      <dgm:prSet/>
      <dgm:spPr/>
      <dgm:t>
        <a:bodyPr/>
        <a:lstStyle/>
        <a:p>
          <a:endParaRPr lang="en-US"/>
        </a:p>
      </dgm:t>
    </dgm:pt>
    <dgm:pt modelId="{31A9DA18-5635-444A-BAA9-8D7A831E854F}" type="sibTrans" cxnId="{8966071A-0241-426E-A500-C73100517066}">
      <dgm:prSet/>
      <dgm:spPr/>
      <dgm:t>
        <a:bodyPr/>
        <a:lstStyle/>
        <a:p>
          <a:endParaRPr lang="en-US"/>
        </a:p>
      </dgm:t>
    </dgm:pt>
    <dgm:pt modelId="{EBBE5CFA-52ED-43C2-AACD-13290E7DF015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8F6E3E74-DE0A-4472-9755-E25F739827BB}" type="parTrans" cxnId="{E57E084A-BA8B-4300-89D2-48AA7C25A315}">
      <dgm:prSet/>
      <dgm:spPr/>
      <dgm:t>
        <a:bodyPr/>
        <a:lstStyle/>
        <a:p>
          <a:endParaRPr lang="en-US"/>
        </a:p>
      </dgm:t>
    </dgm:pt>
    <dgm:pt modelId="{B9DB6312-71C7-422E-89D1-20CD4A564D80}" type="sibTrans" cxnId="{E57E084A-BA8B-4300-89D2-48AA7C25A315}">
      <dgm:prSet/>
      <dgm:spPr/>
      <dgm:t>
        <a:bodyPr/>
        <a:lstStyle/>
        <a:p>
          <a:endParaRPr lang="en-US"/>
        </a:p>
      </dgm:t>
    </dgm:pt>
    <dgm:pt modelId="{08637E7A-5955-4458-8EF9-9EDBEAD9026D}">
      <dgm:prSet phldrT="[Text]"/>
      <dgm:spPr/>
      <dgm:t>
        <a:bodyPr/>
        <a:lstStyle/>
        <a:p>
          <a:r>
            <a:rPr lang="en-US" dirty="0"/>
            <a:t>Sub/function</a:t>
          </a:r>
        </a:p>
      </dgm:t>
    </dgm:pt>
    <dgm:pt modelId="{9F31177A-B4BE-40E8-9614-A82DD5F307B5}" type="parTrans" cxnId="{31146AA3-A2A6-4996-B04E-790B64200515}">
      <dgm:prSet/>
      <dgm:spPr/>
      <dgm:t>
        <a:bodyPr/>
        <a:lstStyle/>
        <a:p>
          <a:endParaRPr lang="en-US"/>
        </a:p>
      </dgm:t>
    </dgm:pt>
    <dgm:pt modelId="{F5548635-667F-4650-99CD-9BEB2B3F6A6F}" type="sibTrans" cxnId="{31146AA3-A2A6-4996-B04E-790B64200515}">
      <dgm:prSet/>
      <dgm:spPr/>
      <dgm:t>
        <a:bodyPr/>
        <a:lstStyle/>
        <a:p>
          <a:endParaRPr lang="en-US"/>
        </a:p>
      </dgm:t>
    </dgm:pt>
    <dgm:pt modelId="{17B1335A-190A-45C9-AFDC-43526B02E19D}">
      <dgm:prSet phldrT="[Text]"/>
      <dgm:spPr/>
      <dgm:t>
        <a:bodyPr/>
        <a:lstStyle/>
        <a:p>
          <a:r>
            <a:rPr lang="en-US" dirty="0"/>
            <a:t>Object Oriented</a:t>
          </a:r>
        </a:p>
      </dgm:t>
    </dgm:pt>
    <dgm:pt modelId="{AADC85BE-4A4C-4DE4-AD6A-FA899B4E9D8F}" type="parTrans" cxnId="{D58EDB41-8239-46EA-B4AC-C2085E9210AD}">
      <dgm:prSet/>
      <dgm:spPr/>
      <dgm:t>
        <a:bodyPr/>
        <a:lstStyle/>
        <a:p>
          <a:endParaRPr lang="en-US"/>
        </a:p>
      </dgm:t>
    </dgm:pt>
    <dgm:pt modelId="{DC417EC4-D56C-4D95-AF7A-2ABBBE2EEF31}" type="sibTrans" cxnId="{D58EDB41-8239-46EA-B4AC-C2085E9210AD}">
      <dgm:prSet/>
      <dgm:spPr/>
      <dgm:t>
        <a:bodyPr/>
        <a:lstStyle/>
        <a:p>
          <a:endParaRPr lang="en-US"/>
        </a:p>
      </dgm:t>
    </dgm:pt>
    <dgm:pt modelId="{80D756DB-AD96-42B1-8155-20350590830A}">
      <dgm:prSet phldrT="[Text]"/>
      <dgm:spPr/>
      <dgm:t>
        <a:bodyPr/>
        <a:lstStyle/>
        <a:p>
          <a:r>
            <a:rPr lang="en-US" dirty="0"/>
            <a:t>Classes</a:t>
          </a:r>
        </a:p>
      </dgm:t>
    </dgm:pt>
    <dgm:pt modelId="{E7078626-3ECD-4D50-903A-E001B2A172D1}" type="parTrans" cxnId="{BDD78FC5-7A03-42D5-9644-E58C9D269104}">
      <dgm:prSet/>
      <dgm:spPr/>
      <dgm:t>
        <a:bodyPr/>
        <a:lstStyle/>
        <a:p>
          <a:endParaRPr lang="en-US"/>
        </a:p>
      </dgm:t>
    </dgm:pt>
    <dgm:pt modelId="{3FB3A471-08F4-4341-9B74-BAF4F1E50C5E}" type="sibTrans" cxnId="{BDD78FC5-7A03-42D5-9644-E58C9D269104}">
      <dgm:prSet/>
      <dgm:spPr/>
      <dgm:t>
        <a:bodyPr/>
        <a:lstStyle/>
        <a:p>
          <a:endParaRPr lang="en-US"/>
        </a:p>
      </dgm:t>
    </dgm:pt>
    <dgm:pt modelId="{F7646C3B-7E33-4B0A-AA90-D5785FA4724F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618C549B-616D-46C6-B4D0-1CF7A6AFCBF3}" type="parTrans" cxnId="{32A909B7-A7AB-4FA5-BA1D-21EC24C97F1D}">
      <dgm:prSet/>
      <dgm:spPr/>
      <dgm:t>
        <a:bodyPr/>
        <a:lstStyle/>
        <a:p>
          <a:endParaRPr lang="en-US"/>
        </a:p>
      </dgm:t>
    </dgm:pt>
    <dgm:pt modelId="{6DD37FDF-350C-4636-89AA-0B9A9F14E77D}" type="sibTrans" cxnId="{32A909B7-A7AB-4FA5-BA1D-21EC24C97F1D}">
      <dgm:prSet/>
      <dgm:spPr/>
      <dgm:t>
        <a:bodyPr/>
        <a:lstStyle/>
        <a:p>
          <a:endParaRPr lang="en-US"/>
        </a:p>
      </dgm:t>
    </dgm:pt>
    <dgm:pt modelId="{DBB2B2ED-AD0D-40EF-8134-3B469FDE9FFE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D97D9C5F-A512-45C4-873F-6E55D3AC17D4}" type="parTrans" cxnId="{B528272E-97D4-4C45-AA7D-FCEDF66E00E2}">
      <dgm:prSet/>
      <dgm:spPr/>
      <dgm:t>
        <a:bodyPr/>
        <a:lstStyle/>
        <a:p>
          <a:endParaRPr lang="en-US"/>
        </a:p>
      </dgm:t>
    </dgm:pt>
    <dgm:pt modelId="{727E50D5-445B-4EA9-B493-37362763978C}" type="sibTrans" cxnId="{B528272E-97D4-4C45-AA7D-FCEDF66E00E2}">
      <dgm:prSet/>
      <dgm:spPr/>
      <dgm:t>
        <a:bodyPr/>
        <a:lstStyle/>
        <a:p>
          <a:endParaRPr lang="en-US"/>
        </a:p>
      </dgm:t>
    </dgm:pt>
    <dgm:pt modelId="{23CDEEB0-1890-4A43-B1FE-DB379AE55E57}">
      <dgm:prSet phldrT="[Text]"/>
      <dgm:spPr/>
      <dgm:t>
        <a:bodyPr/>
        <a:lstStyle/>
        <a:p>
          <a:r>
            <a:rPr lang="en-US" dirty="0"/>
            <a:t>Functions as data</a:t>
          </a:r>
        </a:p>
      </dgm:t>
    </dgm:pt>
    <dgm:pt modelId="{650867D6-FA31-46D3-AEEF-CEA3753D880E}" type="parTrans" cxnId="{96381724-A037-407A-963F-7C8D4BA5C9DE}">
      <dgm:prSet/>
      <dgm:spPr/>
      <dgm:t>
        <a:bodyPr/>
        <a:lstStyle/>
        <a:p>
          <a:endParaRPr lang="en-US"/>
        </a:p>
      </dgm:t>
    </dgm:pt>
    <dgm:pt modelId="{FAE6E699-BDF2-4A1F-9EEF-952CBBDCF52B}" type="sibTrans" cxnId="{96381724-A037-407A-963F-7C8D4BA5C9DE}">
      <dgm:prSet/>
      <dgm:spPr/>
      <dgm:t>
        <a:bodyPr/>
        <a:lstStyle/>
        <a:p>
          <a:endParaRPr lang="en-US"/>
        </a:p>
      </dgm:t>
    </dgm:pt>
    <dgm:pt modelId="{58A64C41-09D0-4C57-BC51-A82757B54087}">
      <dgm:prSet phldrT="[Text]"/>
      <dgm:spPr/>
      <dgm:t>
        <a:bodyPr/>
        <a:lstStyle/>
        <a:p>
          <a:r>
            <a:rPr lang="en-US" dirty="0"/>
            <a:t>Metaprogramming</a:t>
          </a:r>
        </a:p>
      </dgm:t>
    </dgm:pt>
    <dgm:pt modelId="{4329AFAB-C6B5-4D40-885F-C1DB9A43586A}" type="parTrans" cxnId="{C3094B45-A5B9-48E6-A457-AA9D66E7F5E8}">
      <dgm:prSet/>
      <dgm:spPr/>
      <dgm:t>
        <a:bodyPr/>
        <a:lstStyle/>
        <a:p>
          <a:endParaRPr lang="en-US"/>
        </a:p>
      </dgm:t>
    </dgm:pt>
    <dgm:pt modelId="{642C3C18-6D2E-4DB8-A34D-C7BB1FC6A2BA}" type="sibTrans" cxnId="{C3094B45-A5B9-48E6-A457-AA9D66E7F5E8}">
      <dgm:prSet/>
      <dgm:spPr/>
      <dgm:t>
        <a:bodyPr/>
        <a:lstStyle/>
        <a:p>
          <a:endParaRPr lang="en-US"/>
        </a:p>
      </dgm:t>
    </dgm:pt>
    <dgm:pt modelId="{48DA1BB1-1817-433E-98BE-2630824EC47E}">
      <dgm:prSet phldrT="[Text]"/>
      <dgm:spPr/>
      <dgm:t>
        <a:bodyPr/>
        <a:lstStyle/>
        <a:p>
          <a:r>
            <a:rPr lang="en-US" dirty="0"/>
            <a:t>Scope</a:t>
          </a:r>
        </a:p>
      </dgm:t>
    </dgm:pt>
    <dgm:pt modelId="{71A7848E-8037-43C1-99A7-80EF9F30CF14}" type="parTrans" cxnId="{E2A33170-2DED-466B-8356-1BDEE02E20B4}">
      <dgm:prSet/>
      <dgm:spPr/>
      <dgm:t>
        <a:bodyPr/>
        <a:lstStyle/>
        <a:p>
          <a:endParaRPr lang="en-US"/>
        </a:p>
      </dgm:t>
    </dgm:pt>
    <dgm:pt modelId="{C4CCD0E9-3B35-460E-B472-09BFB6F5FD4E}" type="sibTrans" cxnId="{E2A33170-2DED-466B-8356-1BDEE02E20B4}">
      <dgm:prSet/>
      <dgm:spPr/>
      <dgm:t>
        <a:bodyPr/>
        <a:lstStyle/>
        <a:p>
          <a:endParaRPr lang="en-US"/>
        </a:p>
      </dgm:t>
    </dgm:pt>
    <dgm:pt modelId="{D2869AC5-4E99-432F-A451-F40B208FBC06}">
      <dgm:prSet phldrT="[Text]"/>
      <dgm:spPr/>
      <dgm:t>
        <a:bodyPr/>
        <a:lstStyle/>
        <a:p>
          <a:r>
            <a:rPr lang="en-US" dirty="0"/>
            <a:t>Data types</a:t>
          </a:r>
        </a:p>
      </dgm:t>
    </dgm:pt>
    <dgm:pt modelId="{DC9E3BC0-E2A5-46E0-B4D7-95AA52369196}" type="parTrans" cxnId="{36B0AB0A-E00F-4A2B-8A2B-CE48A632D0CD}">
      <dgm:prSet/>
      <dgm:spPr/>
      <dgm:t>
        <a:bodyPr/>
        <a:lstStyle/>
        <a:p>
          <a:endParaRPr lang="en-US"/>
        </a:p>
      </dgm:t>
    </dgm:pt>
    <dgm:pt modelId="{DEBB9AC5-7AEB-4C13-9B07-BD58BC50E0C3}" type="sibTrans" cxnId="{36B0AB0A-E00F-4A2B-8A2B-CE48A632D0CD}">
      <dgm:prSet/>
      <dgm:spPr/>
      <dgm:t>
        <a:bodyPr/>
        <a:lstStyle/>
        <a:p>
          <a:endParaRPr lang="en-US"/>
        </a:p>
      </dgm:t>
    </dgm:pt>
    <dgm:pt modelId="{EFDDED40-9746-4C8A-BE5A-C5961282CD66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62E9FC6E-EB38-469B-8984-EC165693D4FB}" type="parTrans" cxnId="{37584182-B4BD-46E8-80C5-14164E439EDD}">
      <dgm:prSet/>
      <dgm:spPr/>
      <dgm:t>
        <a:bodyPr/>
        <a:lstStyle/>
        <a:p>
          <a:endParaRPr lang="en-US"/>
        </a:p>
      </dgm:t>
    </dgm:pt>
    <dgm:pt modelId="{6F580393-D491-407F-94AF-FD0279203A6A}" type="sibTrans" cxnId="{37584182-B4BD-46E8-80C5-14164E439EDD}">
      <dgm:prSet/>
      <dgm:spPr/>
      <dgm:t>
        <a:bodyPr/>
        <a:lstStyle/>
        <a:p>
          <a:endParaRPr lang="en-US"/>
        </a:p>
      </dgm:t>
    </dgm:pt>
    <dgm:pt modelId="{92CA4351-6E0D-43E7-80B4-9DED05E5EC1F}">
      <dgm:prSet phldrT="[Text]"/>
      <dgm:spPr/>
      <dgm:t>
        <a:bodyPr/>
        <a:lstStyle/>
        <a:p>
          <a:r>
            <a:rPr lang="en-US" dirty="0"/>
            <a:t>Isolation</a:t>
          </a:r>
        </a:p>
      </dgm:t>
    </dgm:pt>
    <dgm:pt modelId="{0812C081-3CFE-46AF-9912-601D15FEF85C}" type="parTrans" cxnId="{CED1092C-BE30-4407-A9A9-4F056A432756}">
      <dgm:prSet/>
      <dgm:spPr/>
      <dgm:t>
        <a:bodyPr/>
        <a:lstStyle/>
        <a:p>
          <a:endParaRPr lang="en-US"/>
        </a:p>
      </dgm:t>
    </dgm:pt>
    <dgm:pt modelId="{A15363BE-3A0F-44EE-A798-45B11027DAFA}" type="sibTrans" cxnId="{CED1092C-BE30-4407-A9A9-4F056A432756}">
      <dgm:prSet/>
      <dgm:spPr/>
      <dgm:t>
        <a:bodyPr/>
        <a:lstStyle/>
        <a:p>
          <a:endParaRPr lang="en-US"/>
        </a:p>
      </dgm:t>
    </dgm:pt>
    <dgm:pt modelId="{E3E2E00F-7CB2-4BB5-8629-33DCD8F99A4F}">
      <dgm:prSet phldrT="[Text]"/>
      <dgm:spPr/>
      <dgm:t>
        <a:bodyPr/>
        <a:lstStyle/>
        <a:p>
          <a:r>
            <a:rPr lang="en-US" dirty="0"/>
            <a:t>Interchangeability</a:t>
          </a:r>
        </a:p>
      </dgm:t>
    </dgm:pt>
    <dgm:pt modelId="{0ADB436F-1810-439A-AA6F-9C1487DFE0B2}" type="parTrans" cxnId="{3C63BA42-D090-4368-A79C-53192036D288}">
      <dgm:prSet/>
      <dgm:spPr/>
      <dgm:t>
        <a:bodyPr/>
        <a:lstStyle/>
        <a:p>
          <a:endParaRPr lang="en-US"/>
        </a:p>
      </dgm:t>
    </dgm:pt>
    <dgm:pt modelId="{E8D0E75E-A202-48B0-A071-781801D1068F}" type="sibTrans" cxnId="{3C63BA42-D090-4368-A79C-53192036D288}">
      <dgm:prSet/>
      <dgm:spPr/>
      <dgm:t>
        <a:bodyPr/>
        <a:lstStyle/>
        <a:p>
          <a:endParaRPr lang="en-US"/>
        </a:p>
      </dgm:t>
    </dgm:pt>
    <dgm:pt modelId="{8E4C5E3B-60C6-47A3-84EC-20E223FF6325}">
      <dgm:prSet phldrT="[Text]"/>
      <dgm:spPr/>
      <dgm:t>
        <a:bodyPr/>
        <a:lstStyle/>
        <a:p>
          <a:r>
            <a:rPr lang="en-US" dirty="0"/>
            <a:t>Expressions</a:t>
          </a:r>
        </a:p>
      </dgm:t>
    </dgm:pt>
    <dgm:pt modelId="{C6A943DE-6985-4150-BE56-7FD7C8C8EF0C}" type="parTrans" cxnId="{EAA994FB-A8B9-4F9E-A9DD-0B1F871E7C1C}">
      <dgm:prSet/>
      <dgm:spPr/>
      <dgm:t>
        <a:bodyPr/>
        <a:lstStyle/>
        <a:p>
          <a:endParaRPr lang="en-US"/>
        </a:p>
      </dgm:t>
    </dgm:pt>
    <dgm:pt modelId="{AFCCE370-BF6E-4655-A821-40E8E90B45F9}" type="sibTrans" cxnId="{EAA994FB-A8B9-4F9E-A9DD-0B1F871E7C1C}">
      <dgm:prSet/>
      <dgm:spPr/>
      <dgm:t>
        <a:bodyPr/>
        <a:lstStyle/>
        <a:p>
          <a:endParaRPr lang="en-US"/>
        </a:p>
      </dgm:t>
    </dgm:pt>
    <dgm:pt modelId="{A8657229-5052-4B84-B117-E9CC0FBA32B4}">
      <dgm:prSet phldrT="[Text]"/>
      <dgm:spPr/>
      <dgm:t>
        <a:bodyPr/>
        <a:lstStyle/>
        <a:p>
          <a:r>
            <a:rPr lang="en-US" dirty="0"/>
            <a:t>Expressions only</a:t>
          </a:r>
        </a:p>
      </dgm:t>
    </dgm:pt>
    <dgm:pt modelId="{187A8B47-E9C9-4469-85C8-555A6340B2B7}" type="parTrans" cxnId="{6B70A0ED-3E1D-4F16-8000-2BA32F51E35B}">
      <dgm:prSet/>
      <dgm:spPr/>
      <dgm:t>
        <a:bodyPr/>
        <a:lstStyle/>
        <a:p>
          <a:endParaRPr lang="en-US"/>
        </a:p>
      </dgm:t>
    </dgm:pt>
    <dgm:pt modelId="{9D5C707A-9BA1-4E09-A1F7-C20EAAF26F14}" type="sibTrans" cxnId="{6B70A0ED-3E1D-4F16-8000-2BA32F51E35B}">
      <dgm:prSet/>
      <dgm:spPr/>
      <dgm:t>
        <a:bodyPr/>
        <a:lstStyle/>
        <a:p>
          <a:endParaRPr lang="en-US"/>
        </a:p>
      </dgm:t>
    </dgm:pt>
    <dgm:pt modelId="{6694BBB1-B7E5-4D7E-9B82-EF71B056B0AF}">
      <dgm:prSet phldrT="[Text]"/>
      <dgm:spPr/>
      <dgm:t>
        <a:bodyPr/>
        <a:lstStyle/>
        <a:p>
          <a:endParaRPr lang="en-US" dirty="0"/>
        </a:p>
      </dgm:t>
    </dgm:pt>
    <dgm:pt modelId="{7E941026-3304-486C-95D6-F2DD1F71AB5D}" type="parTrans" cxnId="{CD7DF31A-4E0F-400F-BF79-95F17FE30368}">
      <dgm:prSet/>
      <dgm:spPr/>
      <dgm:t>
        <a:bodyPr/>
        <a:lstStyle/>
        <a:p>
          <a:endParaRPr lang="en-US"/>
        </a:p>
      </dgm:t>
    </dgm:pt>
    <dgm:pt modelId="{BF98DADD-54BD-4CA7-BE23-3D9F75384846}" type="sibTrans" cxnId="{CD7DF31A-4E0F-400F-BF79-95F17FE30368}">
      <dgm:prSet/>
      <dgm:spPr/>
      <dgm:t>
        <a:bodyPr/>
        <a:lstStyle/>
        <a:p>
          <a:endParaRPr lang="en-US"/>
        </a:p>
      </dgm:t>
    </dgm:pt>
    <dgm:pt modelId="{0F99543A-365E-4861-BCB5-5BCD679867C2}">
      <dgm:prSet/>
      <dgm:spPr/>
      <dgm:t>
        <a:bodyPr/>
        <a:lstStyle/>
        <a:p>
          <a:r>
            <a:rPr lang="en-US" dirty="0"/>
            <a:t>Snippet/templates</a:t>
          </a:r>
        </a:p>
      </dgm:t>
    </dgm:pt>
    <dgm:pt modelId="{6DCA3EE5-AD21-404F-9CC8-7C42CF99E518}" type="parTrans" cxnId="{73A01952-DB8C-4BCE-B6F4-ECB98DA4D362}">
      <dgm:prSet/>
      <dgm:spPr/>
      <dgm:t>
        <a:bodyPr/>
        <a:lstStyle/>
        <a:p>
          <a:endParaRPr lang="en-US"/>
        </a:p>
      </dgm:t>
    </dgm:pt>
    <dgm:pt modelId="{742EFB87-01F4-4317-80E8-B52D538F2F70}" type="sibTrans" cxnId="{73A01952-DB8C-4BCE-B6F4-ECB98DA4D362}">
      <dgm:prSet/>
      <dgm:spPr/>
      <dgm:t>
        <a:bodyPr/>
        <a:lstStyle/>
        <a:p>
          <a:endParaRPr lang="en-US"/>
        </a:p>
      </dgm:t>
    </dgm:pt>
    <dgm:pt modelId="{F1DADCD8-220E-42F6-AD9C-BE3A04BECEB5}">
      <dgm:prSet/>
      <dgm:spPr/>
      <dgm:t>
        <a:bodyPr/>
        <a:lstStyle/>
        <a:p>
          <a:r>
            <a:rPr lang="en-US" dirty="0"/>
            <a:t>Edit-time gen</a:t>
          </a:r>
        </a:p>
      </dgm:t>
    </dgm:pt>
    <dgm:pt modelId="{CDFADFD8-0A71-418B-AD30-6632C4CA9382}" type="parTrans" cxnId="{09A63392-F4C1-4EF3-B468-2A6661FC7FED}">
      <dgm:prSet/>
      <dgm:spPr/>
      <dgm:t>
        <a:bodyPr/>
        <a:lstStyle/>
        <a:p>
          <a:endParaRPr lang="en-US"/>
        </a:p>
      </dgm:t>
    </dgm:pt>
    <dgm:pt modelId="{33AEC8E1-AD40-4B2A-A535-FD265E78E42B}" type="sibTrans" cxnId="{09A63392-F4C1-4EF3-B468-2A6661FC7FED}">
      <dgm:prSet/>
      <dgm:spPr/>
      <dgm:t>
        <a:bodyPr/>
        <a:lstStyle/>
        <a:p>
          <a:endParaRPr lang="en-US"/>
        </a:p>
      </dgm:t>
    </dgm:pt>
    <dgm:pt modelId="{48B8F869-3EDF-47D0-ABC5-914378D5366D}">
      <dgm:prSet/>
      <dgm:spPr/>
      <dgm:t>
        <a:bodyPr/>
        <a:lstStyle/>
        <a:p>
          <a:r>
            <a:rPr lang="en-US" dirty="0"/>
            <a:t>Build-time gen</a:t>
          </a:r>
        </a:p>
      </dgm:t>
    </dgm:pt>
    <dgm:pt modelId="{140E836C-192A-4DA8-8D97-5BFD052D2182}" type="parTrans" cxnId="{B898A7BF-44E1-41C3-B96A-98C736DA1B1C}">
      <dgm:prSet/>
      <dgm:spPr/>
      <dgm:t>
        <a:bodyPr/>
        <a:lstStyle/>
        <a:p>
          <a:endParaRPr lang="en-US"/>
        </a:p>
      </dgm:t>
    </dgm:pt>
    <dgm:pt modelId="{980073C4-A60C-4BFC-8946-9D6C8765C59D}" type="sibTrans" cxnId="{B898A7BF-44E1-41C3-B96A-98C736DA1B1C}">
      <dgm:prSet/>
      <dgm:spPr/>
      <dgm:t>
        <a:bodyPr/>
        <a:lstStyle/>
        <a:p>
          <a:endParaRPr lang="en-US"/>
        </a:p>
      </dgm:t>
    </dgm:pt>
    <dgm:pt modelId="{149753C6-D176-4ACF-9F5B-1E0955A70160}">
      <dgm:prSet/>
      <dgm:spPr/>
      <dgm:t>
        <a:bodyPr/>
        <a:lstStyle/>
        <a:p>
          <a:r>
            <a:rPr lang="en-US" dirty="0"/>
            <a:t>Reflection</a:t>
          </a:r>
        </a:p>
      </dgm:t>
    </dgm:pt>
    <dgm:pt modelId="{7F9A35AF-FED4-434A-8A86-C21B1D3C5BD5}" type="parTrans" cxnId="{2F2C9E10-6A94-405A-B84B-6798D5B10281}">
      <dgm:prSet/>
      <dgm:spPr/>
      <dgm:t>
        <a:bodyPr/>
        <a:lstStyle/>
        <a:p>
          <a:endParaRPr lang="en-US"/>
        </a:p>
      </dgm:t>
    </dgm:pt>
    <dgm:pt modelId="{72588CC4-FDBB-4402-BE88-90492CC43496}" type="sibTrans" cxnId="{2F2C9E10-6A94-405A-B84B-6798D5B10281}">
      <dgm:prSet/>
      <dgm:spPr/>
      <dgm:t>
        <a:bodyPr/>
        <a:lstStyle/>
        <a:p>
          <a:endParaRPr lang="en-US"/>
        </a:p>
      </dgm:t>
    </dgm:pt>
    <dgm:pt modelId="{9B65579B-84A1-412F-ADCB-D19F59C26748}">
      <dgm:prSet/>
      <dgm:spPr/>
      <dgm:t>
        <a:bodyPr/>
        <a:lstStyle/>
        <a:p>
          <a:r>
            <a:rPr lang="en-US" dirty="0"/>
            <a:t>Runtime gen</a:t>
          </a:r>
        </a:p>
      </dgm:t>
    </dgm:pt>
    <dgm:pt modelId="{1CBEBB27-8B14-4CCF-A8C5-C428073E35F7}" type="parTrans" cxnId="{FBA5D1D6-D069-4BBA-ADFB-4FFE962A013F}">
      <dgm:prSet/>
      <dgm:spPr/>
      <dgm:t>
        <a:bodyPr/>
        <a:lstStyle/>
        <a:p>
          <a:endParaRPr lang="en-US"/>
        </a:p>
      </dgm:t>
    </dgm:pt>
    <dgm:pt modelId="{308D1884-F8C1-494F-B81F-551232BFE829}" type="sibTrans" cxnId="{FBA5D1D6-D069-4BBA-ADFB-4FFE962A013F}">
      <dgm:prSet/>
      <dgm:spPr/>
      <dgm:t>
        <a:bodyPr/>
        <a:lstStyle/>
        <a:p>
          <a:endParaRPr lang="en-US"/>
        </a:p>
      </dgm:t>
    </dgm:pt>
    <dgm:pt modelId="{9CFFB5CC-96A1-4790-A6DD-4D77DC8F9D79}">
      <dgm:prSet phldrT="[Text]"/>
      <dgm:spPr/>
      <dgm:t>
        <a:bodyPr/>
        <a:lstStyle/>
        <a:p>
          <a:r>
            <a:rPr lang="en-US" dirty="0"/>
            <a:t>Pattern matching</a:t>
          </a:r>
        </a:p>
      </dgm:t>
    </dgm:pt>
    <dgm:pt modelId="{5D2C17A1-0A60-4AE5-8E78-78E28936ABE8}" type="parTrans" cxnId="{113CDA2E-429F-4FF1-B5F2-F227EC248D6C}">
      <dgm:prSet/>
      <dgm:spPr/>
      <dgm:t>
        <a:bodyPr/>
        <a:lstStyle/>
        <a:p>
          <a:endParaRPr lang="en-US"/>
        </a:p>
      </dgm:t>
    </dgm:pt>
    <dgm:pt modelId="{7670DFD8-03E8-4586-892A-EBDA0EBBC700}" type="sibTrans" cxnId="{113CDA2E-429F-4FF1-B5F2-F227EC248D6C}">
      <dgm:prSet/>
      <dgm:spPr/>
      <dgm:t>
        <a:bodyPr/>
        <a:lstStyle/>
        <a:p>
          <a:endParaRPr lang="en-US"/>
        </a:p>
      </dgm:t>
    </dgm:pt>
    <dgm:pt modelId="{63A9A71B-5D8A-499A-A57A-12F6507CEDFB}">
      <dgm:prSet/>
      <dgm:spPr/>
      <dgm:t>
        <a:bodyPr/>
        <a:lstStyle/>
        <a:p>
          <a:r>
            <a:rPr lang="en-US" dirty="0"/>
            <a:t>Domain specific languages</a:t>
          </a:r>
        </a:p>
      </dgm:t>
    </dgm:pt>
    <dgm:pt modelId="{03871F65-13B2-4471-A4E3-43976EFBADA4}" type="parTrans" cxnId="{AD9F1E1D-36AF-4414-A123-20B1EB5E542E}">
      <dgm:prSet/>
      <dgm:spPr/>
      <dgm:t>
        <a:bodyPr/>
        <a:lstStyle/>
        <a:p>
          <a:endParaRPr lang="en-US"/>
        </a:p>
      </dgm:t>
    </dgm:pt>
    <dgm:pt modelId="{85B2CCCA-8D54-4250-A851-4BE0030D9358}" type="sibTrans" cxnId="{AD9F1E1D-36AF-4414-A123-20B1EB5E542E}">
      <dgm:prSet/>
      <dgm:spPr/>
      <dgm:t>
        <a:bodyPr/>
        <a:lstStyle/>
        <a:p>
          <a:endParaRPr lang="en-US"/>
        </a:p>
      </dgm:t>
    </dgm:pt>
    <dgm:pt modelId="{697A324A-6C36-4307-8914-A5FE453016DB}">
      <dgm:prSet phldrT="[Text]"/>
      <dgm:spPr/>
      <dgm:t>
        <a:bodyPr/>
        <a:lstStyle/>
        <a:p>
          <a:r>
            <a:rPr lang="en-US" dirty="0"/>
            <a:t>Union types</a:t>
          </a:r>
        </a:p>
      </dgm:t>
    </dgm:pt>
    <dgm:pt modelId="{5EBB9D9B-C46F-44B9-94D9-A82F8C7B40EB}" type="parTrans" cxnId="{4987DF1B-8925-4C13-9A50-4FEAFA8F9074}">
      <dgm:prSet/>
      <dgm:spPr/>
      <dgm:t>
        <a:bodyPr/>
        <a:lstStyle/>
        <a:p>
          <a:endParaRPr lang="en-US"/>
        </a:p>
      </dgm:t>
    </dgm:pt>
    <dgm:pt modelId="{DA3BA181-1594-4D87-82FE-358E7FFC392F}" type="sibTrans" cxnId="{4987DF1B-8925-4C13-9A50-4FEAFA8F9074}">
      <dgm:prSet/>
      <dgm:spPr/>
      <dgm:t>
        <a:bodyPr/>
        <a:lstStyle/>
        <a:p>
          <a:endParaRPr lang="en-US"/>
        </a:p>
      </dgm:t>
    </dgm:pt>
    <dgm:pt modelId="{F2B70B25-BD0F-43D0-BC4B-4D4D9F311CAE}">
      <dgm:prSet phldrT="[Text]"/>
      <dgm:spPr/>
      <dgm:t>
        <a:bodyPr/>
        <a:lstStyle/>
        <a:p>
          <a:r>
            <a:rPr lang="en-US" dirty="0"/>
            <a:t>Anonymous code</a:t>
          </a:r>
        </a:p>
      </dgm:t>
    </dgm:pt>
    <dgm:pt modelId="{32F0AEF2-1699-4ADF-A5F3-13147DD3CFCA}" type="parTrans" cxnId="{570AB7D6-E4AE-48AA-9B32-1D79FBBA7BDC}">
      <dgm:prSet/>
      <dgm:spPr/>
      <dgm:t>
        <a:bodyPr/>
        <a:lstStyle/>
        <a:p>
          <a:endParaRPr lang="en-US"/>
        </a:p>
      </dgm:t>
    </dgm:pt>
    <dgm:pt modelId="{11EEB295-DB11-4C7E-B2F9-B42CEF46223D}" type="sibTrans" cxnId="{570AB7D6-E4AE-48AA-9B32-1D79FBBA7BDC}">
      <dgm:prSet/>
      <dgm:spPr/>
      <dgm:t>
        <a:bodyPr/>
        <a:lstStyle/>
        <a:p>
          <a:endParaRPr lang="en-US"/>
        </a:p>
      </dgm:t>
    </dgm:pt>
    <dgm:pt modelId="{B214A9B4-9A78-4C0F-8203-72A0A0986CEC}" type="pres">
      <dgm:prSet presAssocID="{57A27DBB-97AC-4043-92A6-98E96EFCCDB9}" presName="Name0" presStyleCnt="0">
        <dgm:presLayoutVars>
          <dgm:dir/>
          <dgm:animLvl val="lvl"/>
          <dgm:resizeHandles val="exact"/>
        </dgm:presLayoutVars>
      </dgm:prSet>
      <dgm:spPr/>
    </dgm:pt>
    <dgm:pt modelId="{F06CEF8B-8892-4318-B922-E4BAF0EC82CF}" type="pres">
      <dgm:prSet presAssocID="{5A639EB2-E0A8-4B9B-8A2E-165517E1D904}" presName="composite" presStyleCnt="0"/>
      <dgm:spPr/>
    </dgm:pt>
    <dgm:pt modelId="{ADD882F6-7C3D-43AD-B55C-910B65B64DA7}" type="pres">
      <dgm:prSet presAssocID="{5A639EB2-E0A8-4B9B-8A2E-165517E1D90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55B6599-274B-4E6D-82EA-53C7BF238EA9}" type="pres">
      <dgm:prSet presAssocID="{5A639EB2-E0A8-4B9B-8A2E-165517E1D904}" presName="desTx" presStyleLbl="alignAccFollowNode1" presStyleIdx="0" presStyleCnt="4">
        <dgm:presLayoutVars>
          <dgm:bulletEnabled val="1"/>
        </dgm:presLayoutVars>
      </dgm:prSet>
      <dgm:spPr/>
    </dgm:pt>
    <dgm:pt modelId="{1733031B-B0EF-4D76-8102-7C4E1CED3775}" type="pres">
      <dgm:prSet presAssocID="{31A9DA18-5635-444A-BAA9-8D7A831E854F}" presName="space" presStyleCnt="0"/>
      <dgm:spPr/>
    </dgm:pt>
    <dgm:pt modelId="{9FA3FE36-4F13-4F68-A22F-C2CE7F555BF5}" type="pres">
      <dgm:prSet presAssocID="{17B1335A-190A-45C9-AFDC-43526B02E19D}" presName="composite" presStyleCnt="0"/>
      <dgm:spPr/>
    </dgm:pt>
    <dgm:pt modelId="{5CFA66E1-3C7F-4B54-9546-B2C921C253CB}" type="pres">
      <dgm:prSet presAssocID="{17B1335A-190A-45C9-AFDC-43526B02E19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58153DA-D55B-4975-BCCA-C53C8110A7B0}" type="pres">
      <dgm:prSet presAssocID="{17B1335A-190A-45C9-AFDC-43526B02E19D}" presName="desTx" presStyleLbl="alignAccFollowNode1" presStyleIdx="1" presStyleCnt="4">
        <dgm:presLayoutVars>
          <dgm:bulletEnabled val="1"/>
        </dgm:presLayoutVars>
      </dgm:prSet>
      <dgm:spPr/>
    </dgm:pt>
    <dgm:pt modelId="{025A0C05-3DAE-4F6C-A643-21641E17659D}" type="pres">
      <dgm:prSet presAssocID="{DC417EC4-D56C-4D95-AF7A-2ABBBE2EEF31}" presName="space" presStyleCnt="0"/>
      <dgm:spPr/>
    </dgm:pt>
    <dgm:pt modelId="{E0C940C0-47D6-48B6-907F-D618C0FAA674}" type="pres">
      <dgm:prSet presAssocID="{DBB2B2ED-AD0D-40EF-8134-3B469FDE9FFE}" presName="composite" presStyleCnt="0"/>
      <dgm:spPr/>
    </dgm:pt>
    <dgm:pt modelId="{85CC8FCF-C210-4FB5-A60B-24A79C86F0A2}" type="pres">
      <dgm:prSet presAssocID="{DBB2B2ED-AD0D-40EF-8134-3B469FDE9F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86DBAA3-4BB3-4F70-8783-2A06574FA426}" type="pres">
      <dgm:prSet presAssocID="{DBB2B2ED-AD0D-40EF-8134-3B469FDE9FFE}" presName="desTx" presStyleLbl="alignAccFollowNode1" presStyleIdx="2" presStyleCnt="4">
        <dgm:presLayoutVars>
          <dgm:bulletEnabled val="1"/>
        </dgm:presLayoutVars>
      </dgm:prSet>
      <dgm:spPr/>
    </dgm:pt>
    <dgm:pt modelId="{E52F9194-9B3A-430B-9543-F48B1222E876}" type="pres">
      <dgm:prSet presAssocID="{727E50D5-445B-4EA9-B493-37362763978C}" presName="space" presStyleCnt="0"/>
      <dgm:spPr/>
    </dgm:pt>
    <dgm:pt modelId="{53E4300E-7A6A-4CB4-8864-0AE9A187E4C9}" type="pres">
      <dgm:prSet presAssocID="{58A64C41-09D0-4C57-BC51-A82757B54087}" presName="composite" presStyleCnt="0"/>
      <dgm:spPr/>
    </dgm:pt>
    <dgm:pt modelId="{C617F382-0E75-4C22-8ED1-2F90E2A09CCE}" type="pres">
      <dgm:prSet presAssocID="{58A64C41-09D0-4C57-BC51-A82757B540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87EE95A-76B7-4B61-8159-BB55C0F24C5A}" type="pres">
      <dgm:prSet presAssocID="{58A64C41-09D0-4C57-BC51-A82757B540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BA2D109-7C4D-4268-9827-9741E6382216}" type="presOf" srcId="{63A9A71B-5D8A-499A-A57A-12F6507CEDFB}" destId="{B87EE95A-76B7-4B61-8159-BB55C0F24C5A}" srcOrd="0" destOrd="5" presId="urn:microsoft.com/office/officeart/2005/8/layout/hList1"/>
    <dgm:cxn modelId="{36B0AB0A-E00F-4A2B-8A2B-CE48A632D0CD}" srcId="{5A639EB2-E0A8-4B9B-8A2E-165517E1D904}" destId="{D2869AC5-4E99-432F-A451-F40B208FBC06}" srcOrd="4" destOrd="0" parTransId="{DC9E3BC0-E2A5-46E0-B4D7-95AA52369196}" sibTransId="{DEBB9AC5-7AEB-4C13-9B07-BD58BC50E0C3}"/>
    <dgm:cxn modelId="{2F2C9E10-6A94-405A-B84B-6798D5B10281}" srcId="{58A64C41-09D0-4C57-BC51-A82757B54087}" destId="{149753C6-D176-4ACF-9F5B-1E0955A70160}" srcOrd="1" destOrd="0" parTransId="{7F9A35AF-FED4-434A-8A86-C21B1D3C5BD5}" sibTransId="{72588CC4-FDBB-4402-BE88-90492CC43496}"/>
    <dgm:cxn modelId="{8966071A-0241-426E-A500-C73100517066}" srcId="{57A27DBB-97AC-4043-92A6-98E96EFCCDB9}" destId="{5A639EB2-E0A8-4B9B-8A2E-165517E1D904}" srcOrd="0" destOrd="0" parTransId="{CCF5E93A-DFEB-4A27-B665-43F0CDDD8C92}" sibTransId="{31A9DA18-5635-444A-BAA9-8D7A831E854F}"/>
    <dgm:cxn modelId="{CDE1421A-77D3-44B5-AAE9-609DBD2271D4}" type="presOf" srcId="{F1DADCD8-220E-42F6-AD9C-BE3A04BECEB5}" destId="{B87EE95A-76B7-4B61-8159-BB55C0F24C5A}" srcOrd="0" destOrd="3" presId="urn:microsoft.com/office/officeart/2005/8/layout/hList1"/>
    <dgm:cxn modelId="{6329B91A-D553-4F33-A06B-66A4AC7AD38A}" type="presOf" srcId="{48DA1BB1-1817-433E-98BE-2630824EC47E}" destId="{455B6599-274B-4E6D-82EA-53C7BF238EA9}" srcOrd="0" destOrd="3" presId="urn:microsoft.com/office/officeart/2005/8/layout/hList1"/>
    <dgm:cxn modelId="{CD7DF31A-4E0F-400F-BF79-95F17FE30368}" srcId="{DBB2B2ED-AD0D-40EF-8134-3B469FDE9FFE}" destId="{6694BBB1-B7E5-4D7E-9B82-EF71B056B0AF}" srcOrd="5" destOrd="0" parTransId="{7E941026-3304-486C-95D6-F2DD1F71AB5D}" sibTransId="{BF98DADD-54BD-4CA7-BE23-3D9F75384846}"/>
    <dgm:cxn modelId="{4987DF1B-8925-4C13-9A50-4FEAFA8F9074}" srcId="{DBB2B2ED-AD0D-40EF-8134-3B469FDE9FFE}" destId="{697A324A-6C36-4307-8914-A5FE453016DB}" srcOrd="4" destOrd="0" parTransId="{5EBB9D9B-C46F-44B9-94D9-A82F8C7B40EB}" sibTransId="{DA3BA181-1594-4D87-82FE-358E7FFC392F}"/>
    <dgm:cxn modelId="{AD9F1E1D-36AF-4414-A123-20B1EB5E542E}" srcId="{58A64C41-09D0-4C57-BC51-A82757B54087}" destId="{63A9A71B-5D8A-499A-A57A-12F6507CEDFB}" srcOrd="5" destOrd="0" parTransId="{03871F65-13B2-4471-A4E3-43976EFBADA4}" sibTransId="{85B2CCCA-8D54-4250-A851-4BE0030D9358}"/>
    <dgm:cxn modelId="{7A7FA220-9FBA-4DE0-A879-A5A56F82D99C}" type="presOf" srcId="{57A27DBB-97AC-4043-92A6-98E96EFCCDB9}" destId="{B214A9B4-9A78-4C0F-8203-72A0A0986CEC}" srcOrd="0" destOrd="0" presId="urn:microsoft.com/office/officeart/2005/8/layout/hList1"/>
    <dgm:cxn modelId="{96381724-A037-407A-963F-7C8D4BA5C9DE}" srcId="{DBB2B2ED-AD0D-40EF-8134-3B469FDE9FFE}" destId="{23CDEEB0-1890-4A43-B1FE-DB379AE55E57}" srcOrd="0" destOrd="0" parTransId="{650867D6-FA31-46D3-AEEF-CEA3753D880E}" sibTransId="{FAE6E699-BDF2-4A1F-9EEF-952CBBDCF52B}"/>
    <dgm:cxn modelId="{ED193024-F497-4A40-969E-92E02BB08865}" type="presOf" srcId="{697A324A-6C36-4307-8914-A5FE453016DB}" destId="{486DBAA3-4BB3-4F70-8783-2A06574FA426}" srcOrd="0" destOrd="4" presId="urn:microsoft.com/office/officeart/2005/8/layout/hList1"/>
    <dgm:cxn modelId="{5D7F7026-2C02-41AF-8E9E-23DD12FB17EF}" type="presOf" srcId="{80D756DB-AD96-42B1-8155-20350590830A}" destId="{D58153DA-D55B-4975-BCCA-C53C8110A7B0}" srcOrd="0" destOrd="0" presId="urn:microsoft.com/office/officeart/2005/8/layout/hList1"/>
    <dgm:cxn modelId="{9AFC5327-E30C-4E1D-B37F-7184550C0391}" type="presOf" srcId="{17B1335A-190A-45C9-AFDC-43526B02E19D}" destId="{5CFA66E1-3C7F-4B54-9546-B2C921C253CB}" srcOrd="0" destOrd="0" presId="urn:microsoft.com/office/officeart/2005/8/layout/hList1"/>
    <dgm:cxn modelId="{CED1092C-BE30-4407-A9A9-4F056A432756}" srcId="{17B1335A-190A-45C9-AFDC-43526B02E19D}" destId="{92CA4351-6E0D-43E7-80B4-9DED05E5EC1F}" srcOrd="3" destOrd="0" parTransId="{0812C081-3CFE-46AF-9912-601D15FEF85C}" sibTransId="{A15363BE-3A0F-44EE-A798-45B11027DAFA}"/>
    <dgm:cxn modelId="{B528272E-97D4-4C45-AA7D-FCEDF66E00E2}" srcId="{57A27DBB-97AC-4043-92A6-98E96EFCCDB9}" destId="{DBB2B2ED-AD0D-40EF-8134-3B469FDE9FFE}" srcOrd="2" destOrd="0" parTransId="{D97D9C5F-A512-45C4-873F-6E55D3AC17D4}" sibTransId="{727E50D5-445B-4EA9-B493-37362763978C}"/>
    <dgm:cxn modelId="{113CDA2E-429F-4FF1-B5F2-F227EC248D6C}" srcId="{DBB2B2ED-AD0D-40EF-8134-3B469FDE9FFE}" destId="{9CFFB5CC-96A1-4790-A6DD-4D77DC8F9D79}" srcOrd="3" destOrd="0" parTransId="{5D2C17A1-0A60-4AE5-8E78-78E28936ABE8}" sibTransId="{7670DFD8-03E8-4586-892A-EBDA0EBBC700}"/>
    <dgm:cxn modelId="{15CF5F30-B31B-4041-A958-36BDF6413649}" type="presOf" srcId="{EBBE5CFA-52ED-43C2-AACD-13290E7DF015}" destId="{455B6599-274B-4E6D-82EA-53C7BF238EA9}" srcOrd="0" destOrd="0" presId="urn:microsoft.com/office/officeart/2005/8/layout/hList1"/>
    <dgm:cxn modelId="{F14ED732-DF44-4E54-A130-0B7A8C4DB492}" type="presOf" srcId="{0F99543A-365E-4861-BCB5-5BCD679867C2}" destId="{B87EE95A-76B7-4B61-8159-BB55C0F24C5A}" srcOrd="0" destOrd="0" presId="urn:microsoft.com/office/officeart/2005/8/layout/hList1"/>
    <dgm:cxn modelId="{317A3B3E-DBF3-45F8-BC59-EAA06A6350E7}" type="presOf" srcId="{E3E2E00F-7CB2-4BB5-8629-33DCD8F99A4F}" destId="{D58153DA-D55B-4975-BCCA-C53C8110A7B0}" srcOrd="0" destOrd="4" presId="urn:microsoft.com/office/officeart/2005/8/layout/hList1"/>
    <dgm:cxn modelId="{D58EDB41-8239-46EA-B4AC-C2085E9210AD}" srcId="{57A27DBB-97AC-4043-92A6-98E96EFCCDB9}" destId="{17B1335A-190A-45C9-AFDC-43526B02E19D}" srcOrd="1" destOrd="0" parTransId="{AADC85BE-4A4C-4DE4-AD6A-FA899B4E9D8F}" sibTransId="{DC417EC4-D56C-4D95-AF7A-2ABBBE2EEF31}"/>
    <dgm:cxn modelId="{1B945462-59BC-4E49-BAD4-A438990FD0C5}" type="presOf" srcId="{EFDDED40-9746-4C8A-BE5A-C5961282CD66}" destId="{D58153DA-D55B-4975-BCCA-C53C8110A7B0}" srcOrd="0" destOrd="2" presId="urn:microsoft.com/office/officeart/2005/8/layout/hList1"/>
    <dgm:cxn modelId="{3C63BA42-D090-4368-A79C-53192036D288}" srcId="{17B1335A-190A-45C9-AFDC-43526B02E19D}" destId="{E3E2E00F-7CB2-4BB5-8629-33DCD8F99A4F}" srcOrd="4" destOrd="0" parTransId="{0ADB436F-1810-439A-AA6F-9C1487DFE0B2}" sibTransId="{E8D0E75E-A202-48B0-A071-781801D1068F}"/>
    <dgm:cxn modelId="{9E7D1663-21EE-44F9-A4AE-019EE01EFA71}" type="presOf" srcId="{6694BBB1-B7E5-4D7E-9B82-EF71B056B0AF}" destId="{486DBAA3-4BB3-4F70-8783-2A06574FA426}" srcOrd="0" destOrd="5" presId="urn:microsoft.com/office/officeart/2005/8/layout/hList1"/>
    <dgm:cxn modelId="{C3094B45-A5B9-48E6-A457-AA9D66E7F5E8}" srcId="{57A27DBB-97AC-4043-92A6-98E96EFCCDB9}" destId="{58A64C41-09D0-4C57-BC51-A82757B54087}" srcOrd="3" destOrd="0" parTransId="{4329AFAB-C6B5-4D40-885F-C1DB9A43586A}" sibTransId="{642C3C18-6D2E-4DB8-A34D-C7BB1FC6A2BA}"/>
    <dgm:cxn modelId="{E57E084A-BA8B-4300-89D2-48AA7C25A315}" srcId="{5A639EB2-E0A8-4B9B-8A2E-165517E1D904}" destId="{EBBE5CFA-52ED-43C2-AACD-13290E7DF015}" srcOrd="0" destOrd="0" parTransId="{8F6E3E74-DE0A-4472-9755-E25F739827BB}" sibTransId="{B9DB6312-71C7-422E-89D1-20CD4A564D80}"/>
    <dgm:cxn modelId="{08B72D6C-4AC7-4431-B79C-FADE3E12713E}" type="presOf" srcId="{F7646C3B-7E33-4B0A-AA90-D5785FA4724F}" destId="{D58153DA-D55B-4975-BCCA-C53C8110A7B0}" srcOrd="0" destOrd="1" presId="urn:microsoft.com/office/officeart/2005/8/layout/hList1"/>
    <dgm:cxn modelId="{E2A33170-2DED-466B-8356-1BDEE02E20B4}" srcId="{5A639EB2-E0A8-4B9B-8A2E-165517E1D904}" destId="{48DA1BB1-1817-433E-98BE-2630824EC47E}" srcOrd="3" destOrd="0" parTransId="{71A7848E-8037-43C1-99A7-80EF9F30CF14}" sibTransId="{C4CCD0E9-3B35-460E-B472-09BFB6F5FD4E}"/>
    <dgm:cxn modelId="{73A01952-DB8C-4BCE-B6F4-ECB98DA4D362}" srcId="{58A64C41-09D0-4C57-BC51-A82757B54087}" destId="{0F99543A-365E-4861-BCB5-5BCD679867C2}" srcOrd="0" destOrd="0" parTransId="{6DCA3EE5-AD21-404F-9CC8-7C42CF99E518}" sibTransId="{742EFB87-01F4-4317-80E8-B52D538F2F70}"/>
    <dgm:cxn modelId="{79E81678-E420-4B2A-AB2B-44FEAC1B9577}" type="presOf" srcId="{149753C6-D176-4ACF-9F5B-1E0955A70160}" destId="{B87EE95A-76B7-4B61-8159-BB55C0F24C5A}" srcOrd="0" destOrd="1" presId="urn:microsoft.com/office/officeart/2005/8/layout/hList1"/>
    <dgm:cxn modelId="{37584182-B4BD-46E8-80C5-14164E439EDD}" srcId="{17B1335A-190A-45C9-AFDC-43526B02E19D}" destId="{EFDDED40-9746-4C8A-BE5A-C5961282CD66}" srcOrd="2" destOrd="0" parTransId="{62E9FC6E-EB38-469B-8984-EC165693D4FB}" sibTransId="{6F580393-D491-407F-94AF-FD0279203A6A}"/>
    <dgm:cxn modelId="{2BE5C98B-90BB-4ECF-85CB-77AD146A5EE8}" type="presOf" srcId="{9CFFB5CC-96A1-4790-A6DD-4D77DC8F9D79}" destId="{486DBAA3-4BB3-4F70-8783-2A06574FA426}" srcOrd="0" destOrd="3" presId="urn:microsoft.com/office/officeart/2005/8/layout/hList1"/>
    <dgm:cxn modelId="{09A63392-F4C1-4EF3-B468-2A6661FC7FED}" srcId="{58A64C41-09D0-4C57-BC51-A82757B54087}" destId="{F1DADCD8-220E-42F6-AD9C-BE3A04BECEB5}" srcOrd="3" destOrd="0" parTransId="{CDFADFD8-0A71-418B-AD30-6632C4CA9382}" sibTransId="{33AEC8E1-AD40-4B2A-A535-FD265E78E42B}"/>
    <dgm:cxn modelId="{29BC8094-C350-41F5-8805-2946498A2230}" type="presOf" srcId="{58A64C41-09D0-4C57-BC51-A82757B54087}" destId="{C617F382-0E75-4C22-8ED1-2F90E2A09CCE}" srcOrd="0" destOrd="0" presId="urn:microsoft.com/office/officeart/2005/8/layout/hList1"/>
    <dgm:cxn modelId="{2ABEED94-BD89-4B7A-A622-2BB472F0BDD6}" type="presOf" srcId="{A8657229-5052-4B84-B117-E9CC0FBA32B4}" destId="{486DBAA3-4BB3-4F70-8783-2A06574FA426}" srcOrd="0" destOrd="1" presId="urn:microsoft.com/office/officeart/2005/8/layout/hList1"/>
    <dgm:cxn modelId="{CF14C698-C4B8-417C-A019-80812841B561}" type="presOf" srcId="{DBB2B2ED-AD0D-40EF-8134-3B469FDE9FFE}" destId="{85CC8FCF-C210-4FB5-A60B-24A79C86F0A2}" srcOrd="0" destOrd="0" presId="urn:microsoft.com/office/officeart/2005/8/layout/hList1"/>
    <dgm:cxn modelId="{31146AA3-A2A6-4996-B04E-790B64200515}" srcId="{5A639EB2-E0A8-4B9B-8A2E-165517E1D904}" destId="{08637E7A-5955-4458-8EF9-9EDBEAD9026D}" srcOrd="2" destOrd="0" parTransId="{9F31177A-B4BE-40E8-9614-A82DD5F307B5}" sibTransId="{F5548635-667F-4650-99CD-9BEB2B3F6A6F}"/>
    <dgm:cxn modelId="{12D425A6-0738-4189-A350-5BC81932F763}" type="presOf" srcId="{9B65579B-84A1-412F-ADCB-D19F59C26748}" destId="{B87EE95A-76B7-4B61-8159-BB55C0F24C5A}" srcOrd="0" destOrd="4" presId="urn:microsoft.com/office/officeart/2005/8/layout/hList1"/>
    <dgm:cxn modelId="{2FCD5AAF-7950-45F8-BBC5-4A217545A279}" type="presOf" srcId="{08637E7A-5955-4458-8EF9-9EDBEAD9026D}" destId="{455B6599-274B-4E6D-82EA-53C7BF238EA9}" srcOrd="0" destOrd="2" presId="urn:microsoft.com/office/officeart/2005/8/layout/hList1"/>
    <dgm:cxn modelId="{32A909B7-A7AB-4FA5-BA1D-21EC24C97F1D}" srcId="{17B1335A-190A-45C9-AFDC-43526B02E19D}" destId="{F7646C3B-7E33-4B0A-AA90-D5785FA4724F}" srcOrd="1" destOrd="0" parTransId="{618C549B-616D-46C6-B4D0-1CF7A6AFCBF3}" sibTransId="{6DD37FDF-350C-4636-89AA-0B9A9F14E77D}"/>
    <dgm:cxn modelId="{B898A7BF-44E1-41C3-B96A-98C736DA1B1C}" srcId="{58A64C41-09D0-4C57-BC51-A82757B54087}" destId="{48B8F869-3EDF-47D0-ABC5-914378D5366D}" srcOrd="2" destOrd="0" parTransId="{140E836C-192A-4DA8-8D97-5BFD052D2182}" sibTransId="{980073C4-A60C-4BFC-8946-9D6C8765C59D}"/>
    <dgm:cxn modelId="{0329BAC3-2E18-4FDB-9CD7-5B9B4B84D1C5}" type="presOf" srcId="{48B8F869-3EDF-47D0-ABC5-914378D5366D}" destId="{B87EE95A-76B7-4B61-8159-BB55C0F24C5A}" srcOrd="0" destOrd="2" presId="urn:microsoft.com/office/officeart/2005/8/layout/hList1"/>
    <dgm:cxn modelId="{BDD78FC5-7A03-42D5-9644-E58C9D269104}" srcId="{17B1335A-190A-45C9-AFDC-43526B02E19D}" destId="{80D756DB-AD96-42B1-8155-20350590830A}" srcOrd="0" destOrd="0" parTransId="{E7078626-3ECD-4D50-903A-E001B2A172D1}" sibTransId="{3FB3A471-08F4-4341-9B74-BAF4F1E50C5E}"/>
    <dgm:cxn modelId="{570AB7D6-E4AE-48AA-9B32-1D79FBBA7BDC}" srcId="{DBB2B2ED-AD0D-40EF-8134-3B469FDE9FFE}" destId="{F2B70B25-BD0F-43D0-BC4B-4D4D9F311CAE}" srcOrd="2" destOrd="0" parTransId="{32F0AEF2-1699-4ADF-A5F3-13147DD3CFCA}" sibTransId="{11EEB295-DB11-4C7E-B2F9-B42CEF46223D}"/>
    <dgm:cxn modelId="{FBA5D1D6-D069-4BBA-ADFB-4FFE962A013F}" srcId="{58A64C41-09D0-4C57-BC51-A82757B54087}" destId="{9B65579B-84A1-412F-ADCB-D19F59C26748}" srcOrd="4" destOrd="0" parTransId="{1CBEBB27-8B14-4CCF-A8C5-C428073E35F7}" sibTransId="{308D1884-F8C1-494F-B81F-551232BFE829}"/>
    <dgm:cxn modelId="{11DDA9DD-CADC-4583-9706-F5C92AFBCC27}" type="presOf" srcId="{D2869AC5-4E99-432F-A451-F40B208FBC06}" destId="{455B6599-274B-4E6D-82EA-53C7BF238EA9}" srcOrd="0" destOrd="4" presId="urn:microsoft.com/office/officeart/2005/8/layout/hList1"/>
    <dgm:cxn modelId="{F1D88AEC-3B89-434D-943C-B74A61778853}" type="presOf" srcId="{23CDEEB0-1890-4A43-B1FE-DB379AE55E57}" destId="{486DBAA3-4BB3-4F70-8783-2A06574FA426}" srcOrd="0" destOrd="0" presId="urn:microsoft.com/office/officeart/2005/8/layout/hList1"/>
    <dgm:cxn modelId="{6B70A0ED-3E1D-4F16-8000-2BA32F51E35B}" srcId="{DBB2B2ED-AD0D-40EF-8134-3B469FDE9FFE}" destId="{A8657229-5052-4B84-B117-E9CC0FBA32B4}" srcOrd="1" destOrd="0" parTransId="{187A8B47-E9C9-4469-85C8-555A6340B2B7}" sibTransId="{9D5C707A-9BA1-4E09-A1F7-C20EAAF26F14}"/>
    <dgm:cxn modelId="{0097AEED-9777-4D1A-A568-8254EFF18673}" type="presOf" srcId="{8E4C5E3B-60C6-47A3-84EC-20E223FF6325}" destId="{455B6599-274B-4E6D-82EA-53C7BF238EA9}" srcOrd="0" destOrd="1" presId="urn:microsoft.com/office/officeart/2005/8/layout/hList1"/>
    <dgm:cxn modelId="{1E502FF9-6B5B-4D35-9F98-4F417799E31D}" type="presOf" srcId="{5A639EB2-E0A8-4B9B-8A2E-165517E1D904}" destId="{ADD882F6-7C3D-43AD-B55C-910B65B64DA7}" srcOrd="0" destOrd="0" presId="urn:microsoft.com/office/officeart/2005/8/layout/hList1"/>
    <dgm:cxn modelId="{1722FFFA-6563-4F01-A137-8145823DA855}" type="presOf" srcId="{92CA4351-6E0D-43E7-80B4-9DED05E5EC1F}" destId="{D58153DA-D55B-4975-BCCA-C53C8110A7B0}" srcOrd="0" destOrd="3" presId="urn:microsoft.com/office/officeart/2005/8/layout/hList1"/>
    <dgm:cxn modelId="{EAA994FB-A8B9-4F9E-A9DD-0B1F871E7C1C}" srcId="{5A639EB2-E0A8-4B9B-8A2E-165517E1D904}" destId="{8E4C5E3B-60C6-47A3-84EC-20E223FF6325}" srcOrd="1" destOrd="0" parTransId="{C6A943DE-6985-4150-BE56-7FD7C8C8EF0C}" sibTransId="{AFCCE370-BF6E-4655-A821-40E8E90B45F9}"/>
    <dgm:cxn modelId="{F12EEEFE-327D-42CA-B309-7271498CC4D1}" type="presOf" srcId="{F2B70B25-BD0F-43D0-BC4B-4D4D9F311CAE}" destId="{486DBAA3-4BB3-4F70-8783-2A06574FA426}" srcOrd="0" destOrd="2" presId="urn:microsoft.com/office/officeart/2005/8/layout/hList1"/>
    <dgm:cxn modelId="{EE3E7ECC-AD30-4305-A423-9C003EDF2738}" type="presParOf" srcId="{B214A9B4-9A78-4C0F-8203-72A0A0986CEC}" destId="{F06CEF8B-8892-4318-B922-E4BAF0EC82CF}" srcOrd="0" destOrd="0" presId="urn:microsoft.com/office/officeart/2005/8/layout/hList1"/>
    <dgm:cxn modelId="{97CCE509-1096-463E-8F68-702BF8AE8FE5}" type="presParOf" srcId="{F06CEF8B-8892-4318-B922-E4BAF0EC82CF}" destId="{ADD882F6-7C3D-43AD-B55C-910B65B64DA7}" srcOrd="0" destOrd="0" presId="urn:microsoft.com/office/officeart/2005/8/layout/hList1"/>
    <dgm:cxn modelId="{265E4D23-A69D-4578-9405-24A4AF3680CB}" type="presParOf" srcId="{F06CEF8B-8892-4318-B922-E4BAF0EC82CF}" destId="{455B6599-274B-4E6D-82EA-53C7BF238EA9}" srcOrd="1" destOrd="0" presId="urn:microsoft.com/office/officeart/2005/8/layout/hList1"/>
    <dgm:cxn modelId="{2F27BFC5-C233-4E82-80FF-37E6360FF8D7}" type="presParOf" srcId="{B214A9B4-9A78-4C0F-8203-72A0A0986CEC}" destId="{1733031B-B0EF-4D76-8102-7C4E1CED3775}" srcOrd="1" destOrd="0" presId="urn:microsoft.com/office/officeart/2005/8/layout/hList1"/>
    <dgm:cxn modelId="{35D65C42-763A-4269-8D71-413D4461CD10}" type="presParOf" srcId="{B214A9B4-9A78-4C0F-8203-72A0A0986CEC}" destId="{9FA3FE36-4F13-4F68-A22F-C2CE7F555BF5}" srcOrd="2" destOrd="0" presId="urn:microsoft.com/office/officeart/2005/8/layout/hList1"/>
    <dgm:cxn modelId="{4D353ABD-4DEC-4347-9B24-8D75B25E2AFF}" type="presParOf" srcId="{9FA3FE36-4F13-4F68-A22F-C2CE7F555BF5}" destId="{5CFA66E1-3C7F-4B54-9546-B2C921C253CB}" srcOrd="0" destOrd="0" presId="urn:microsoft.com/office/officeart/2005/8/layout/hList1"/>
    <dgm:cxn modelId="{E2A3E92E-0945-4F7E-9103-10963699A63F}" type="presParOf" srcId="{9FA3FE36-4F13-4F68-A22F-C2CE7F555BF5}" destId="{D58153DA-D55B-4975-BCCA-C53C8110A7B0}" srcOrd="1" destOrd="0" presId="urn:microsoft.com/office/officeart/2005/8/layout/hList1"/>
    <dgm:cxn modelId="{78E81FDD-0CE9-4C27-90C6-ABD37FCF6B02}" type="presParOf" srcId="{B214A9B4-9A78-4C0F-8203-72A0A0986CEC}" destId="{025A0C05-3DAE-4F6C-A643-21641E17659D}" srcOrd="3" destOrd="0" presId="urn:microsoft.com/office/officeart/2005/8/layout/hList1"/>
    <dgm:cxn modelId="{9F9FB8D3-202D-443D-AE32-3164F7AB9213}" type="presParOf" srcId="{B214A9B4-9A78-4C0F-8203-72A0A0986CEC}" destId="{E0C940C0-47D6-48B6-907F-D618C0FAA674}" srcOrd="4" destOrd="0" presId="urn:microsoft.com/office/officeart/2005/8/layout/hList1"/>
    <dgm:cxn modelId="{7ED225A1-C68C-47F6-AA52-E518B82FE0E9}" type="presParOf" srcId="{E0C940C0-47D6-48B6-907F-D618C0FAA674}" destId="{85CC8FCF-C210-4FB5-A60B-24A79C86F0A2}" srcOrd="0" destOrd="0" presId="urn:microsoft.com/office/officeart/2005/8/layout/hList1"/>
    <dgm:cxn modelId="{BA3B6668-5617-4E85-AAF1-ED1E04E89BC2}" type="presParOf" srcId="{E0C940C0-47D6-48B6-907F-D618C0FAA674}" destId="{486DBAA3-4BB3-4F70-8783-2A06574FA426}" srcOrd="1" destOrd="0" presId="urn:microsoft.com/office/officeart/2005/8/layout/hList1"/>
    <dgm:cxn modelId="{0EA17379-20B7-4A80-9C3E-A3C0AB2A527B}" type="presParOf" srcId="{B214A9B4-9A78-4C0F-8203-72A0A0986CEC}" destId="{E52F9194-9B3A-430B-9543-F48B1222E876}" srcOrd="5" destOrd="0" presId="urn:microsoft.com/office/officeart/2005/8/layout/hList1"/>
    <dgm:cxn modelId="{E3F87F09-BDE2-4BCC-ADE8-60FC8BD573CD}" type="presParOf" srcId="{B214A9B4-9A78-4C0F-8203-72A0A0986CEC}" destId="{53E4300E-7A6A-4CB4-8864-0AE9A187E4C9}" srcOrd="6" destOrd="0" presId="urn:microsoft.com/office/officeart/2005/8/layout/hList1"/>
    <dgm:cxn modelId="{AF1715AC-E284-42F8-9B17-19847FCD6ED0}" type="presParOf" srcId="{53E4300E-7A6A-4CB4-8864-0AE9A187E4C9}" destId="{C617F382-0E75-4C22-8ED1-2F90E2A09CCE}" srcOrd="0" destOrd="0" presId="urn:microsoft.com/office/officeart/2005/8/layout/hList1"/>
    <dgm:cxn modelId="{B6E9E8BC-6B7F-4CC9-BA56-3B5B04043A23}" type="presParOf" srcId="{53E4300E-7A6A-4CB4-8864-0AE9A187E4C9}" destId="{B87EE95A-76B7-4B61-8159-BB55C0F24C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23BE92-2F5F-4232-9F54-B2F576A75D91}" type="doc">
      <dgm:prSet loTypeId="urn:microsoft.com/office/officeart/2005/8/layout/matrix2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66A1E7-82D3-49B1-A211-C978FB07C947}">
      <dgm:prSet phldrT="[Text]" custT="1"/>
      <dgm:spPr>
        <a:gradFill rotWithShape="0">
          <a:gsLst>
            <a:gs pos="0">
              <a:schemeClr val="accent5"/>
            </a:gs>
            <a:gs pos="50000">
              <a:schemeClr val="accent5"/>
            </a:gs>
            <a:gs pos="100000">
              <a:schemeClr val="accent5"/>
            </a:gs>
          </a:gsLst>
        </a:gradFill>
      </dgm:spPr>
      <dgm:t>
        <a:bodyPr bIns="182880"/>
        <a:lstStyle/>
        <a:p>
          <a:r>
            <a:rPr lang="en-US" sz="3200" dirty="0"/>
            <a:t>Class</a:t>
          </a:r>
        </a:p>
      </dgm:t>
    </dgm:pt>
    <dgm:pt modelId="{500B8D6A-D1D9-42D8-8DB6-724A4439D17E}" type="parTrans" cxnId="{FA5038DF-E371-4D63-9090-B3882062B924}">
      <dgm:prSet/>
      <dgm:spPr/>
      <dgm:t>
        <a:bodyPr/>
        <a:lstStyle/>
        <a:p>
          <a:endParaRPr lang="en-US"/>
        </a:p>
      </dgm:t>
    </dgm:pt>
    <dgm:pt modelId="{95F21928-722D-4A71-A159-53CDE909124C}" type="sibTrans" cxnId="{FA5038DF-E371-4D63-9090-B3882062B924}">
      <dgm:prSet/>
      <dgm:spPr/>
      <dgm:t>
        <a:bodyPr/>
        <a:lstStyle/>
        <a:p>
          <a:endParaRPr lang="en-US"/>
        </a:p>
      </dgm:t>
    </dgm:pt>
    <dgm:pt modelId="{8C088D51-5E71-461C-BE1B-38C319AC1BCB}">
      <dgm:prSet phldrT="[Text]" custT="1"/>
      <dgm:spPr/>
      <dgm:t>
        <a:bodyPr bIns="182880"/>
        <a:lstStyle/>
        <a:p>
          <a:r>
            <a:rPr lang="en-US" sz="3200" dirty="0"/>
            <a:t>Struct</a:t>
          </a:r>
        </a:p>
      </dgm:t>
    </dgm:pt>
    <dgm:pt modelId="{1F9DC233-A840-4648-A011-C09F7F891F5D}" type="parTrans" cxnId="{2A8D270A-D258-4CAF-BE6F-C82747075566}">
      <dgm:prSet/>
      <dgm:spPr/>
      <dgm:t>
        <a:bodyPr/>
        <a:lstStyle/>
        <a:p>
          <a:endParaRPr lang="en-US"/>
        </a:p>
      </dgm:t>
    </dgm:pt>
    <dgm:pt modelId="{8F742B46-18ED-484A-92B7-23EC1B458831}" type="sibTrans" cxnId="{2A8D270A-D258-4CAF-BE6F-C82747075566}">
      <dgm:prSet/>
      <dgm:spPr/>
      <dgm:t>
        <a:bodyPr/>
        <a:lstStyle/>
        <a:p>
          <a:endParaRPr lang="en-US"/>
        </a:p>
      </dgm:t>
    </dgm:pt>
    <dgm:pt modelId="{1FA9FD42-48F4-476A-BF6A-1E585F250DCE}">
      <dgm:prSet phldrT="[Text]" custT="1"/>
      <dgm:spPr/>
      <dgm:t>
        <a:bodyPr tIns="365760"/>
        <a:lstStyle/>
        <a:p>
          <a:r>
            <a:rPr lang="en-US" sz="3200" dirty="0"/>
            <a:t>Record (class)</a:t>
          </a:r>
        </a:p>
      </dgm:t>
    </dgm:pt>
    <dgm:pt modelId="{B8B679B3-D251-4F8C-99D9-68C8E8FAF505}" type="parTrans" cxnId="{6D71F6CD-C238-4F3F-A1B4-918B0C6677FB}">
      <dgm:prSet/>
      <dgm:spPr/>
      <dgm:t>
        <a:bodyPr/>
        <a:lstStyle/>
        <a:p>
          <a:endParaRPr lang="en-US"/>
        </a:p>
      </dgm:t>
    </dgm:pt>
    <dgm:pt modelId="{FE78C34D-6AC4-43A2-963A-663F5FA459FD}" type="sibTrans" cxnId="{6D71F6CD-C238-4F3F-A1B4-918B0C6677FB}">
      <dgm:prSet/>
      <dgm:spPr/>
      <dgm:t>
        <a:bodyPr/>
        <a:lstStyle/>
        <a:p>
          <a:endParaRPr lang="en-US"/>
        </a:p>
      </dgm:t>
    </dgm:pt>
    <dgm:pt modelId="{9C8C5B9F-A6F9-40D5-8D5A-BE5D4298D234}">
      <dgm:prSet phldrT="[Text]" custT="1"/>
      <dgm:spPr>
        <a:gradFill rotWithShape="0">
          <a:gsLst>
            <a:gs pos="0">
              <a:schemeClr val="accent2"/>
            </a:gs>
            <a:gs pos="50000">
              <a:schemeClr val="accent2"/>
            </a:gs>
            <a:gs pos="100000">
              <a:schemeClr val="accent2"/>
            </a:gs>
          </a:gsLst>
        </a:gradFill>
      </dgm:spPr>
      <dgm:t>
        <a:bodyPr tIns="365760"/>
        <a:lstStyle/>
        <a:p>
          <a:r>
            <a:rPr lang="en-US" sz="3200" dirty="0"/>
            <a:t>Record Struct</a:t>
          </a:r>
        </a:p>
      </dgm:t>
    </dgm:pt>
    <dgm:pt modelId="{D7113FCF-A367-44D6-B9DA-C4BED05642ED}" type="parTrans" cxnId="{15477D66-A23E-49BC-910C-5F377DBB9CC7}">
      <dgm:prSet/>
      <dgm:spPr/>
      <dgm:t>
        <a:bodyPr/>
        <a:lstStyle/>
        <a:p>
          <a:endParaRPr lang="en-US"/>
        </a:p>
      </dgm:t>
    </dgm:pt>
    <dgm:pt modelId="{E36007D6-A93D-4222-A90A-8AA3FCBC828C}" type="sibTrans" cxnId="{15477D66-A23E-49BC-910C-5F377DBB9CC7}">
      <dgm:prSet/>
      <dgm:spPr/>
      <dgm:t>
        <a:bodyPr/>
        <a:lstStyle/>
        <a:p>
          <a:endParaRPr lang="en-US"/>
        </a:p>
      </dgm:t>
    </dgm:pt>
    <dgm:pt modelId="{704FF5BC-F065-41F1-AA33-525A5980D987}" type="pres">
      <dgm:prSet presAssocID="{3423BE92-2F5F-4232-9F54-B2F576A75D91}" presName="matrix" presStyleCnt="0">
        <dgm:presLayoutVars>
          <dgm:chMax val="1"/>
          <dgm:dir/>
          <dgm:resizeHandles val="exact"/>
        </dgm:presLayoutVars>
      </dgm:prSet>
      <dgm:spPr/>
    </dgm:pt>
    <dgm:pt modelId="{D6FB5556-D59C-47A2-ACEA-3B909F1D4A49}" type="pres">
      <dgm:prSet presAssocID="{3423BE92-2F5F-4232-9F54-B2F576A75D91}" presName="axisShape" presStyleLbl="bgShp" presStyleIdx="0" presStyleCnt="1"/>
      <dgm:spPr/>
    </dgm:pt>
    <dgm:pt modelId="{769E49C5-38BC-41C2-BEA7-48B1C31A6214}" type="pres">
      <dgm:prSet presAssocID="{3423BE92-2F5F-4232-9F54-B2F576A75D9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3355C5-4697-4D4C-9EFC-995FB8C92BF0}" type="pres">
      <dgm:prSet presAssocID="{3423BE92-2F5F-4232-9F54-B2F576A75D9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E1417B-6FCF-48E6-8ACA-2857931D22E2}" type="pres">
      <dgm:prSet presAssocID="{3423BE92-2F5F-4232-9F54-B2F576A75D9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44DE9F-2D80-415B-86D6-0FC670375965}" type="pres">
      <dgm:prSet presAssocID="{3423BE92-2F5F-4232-9F54-B2F576A75D9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8D270A-D258-4CAF-BE6F-C82747075566}" srcId="{3423BE92-2F5F-4232-9F54-B2F576A75D91}" destId="{8C088D51-5E71-461C-BE1B-38C319AC1BCB}" srcOrd="1" destOrd="0" parTransId="{1F9DC233-A840-4648-A011-C09F7F891F5D}" sibTransId="{8F742B46-18ED-484A-92B7-23EC1B458831}"/>
    <dgm:cxn modelId="{BD39A737-A50E-4CD2-A8D9-1471DAA6B886}" type="presOf" srcId="{9C8C5B9F-A6F9-40D5-8D5A-BE5D4298D234}" destId="{6B44DE9F-2D80-415B-86D6-0FC670375965}" srcOrd="0" destOrd="0" presId="urn:microsoft.com/office/officeart/2005/8/layout/matrix2"/>
    <dgm:cxn modelId="{15477D66-A23E-49BC-910C-5F377DBB9CC7}" srcId="{3423BE92-2F5F-4232-9F54-B2F576A75D91}" destId="{9C8C5B9F-A6F9-40D5-8D5A-BE5D4298D234}" srcOrd="3" destOrd="0" parTransId="{D7113FCF-A367-44D6-B9DA-C4BED05642ED}" sibTransId="{E36007D6-A93D-4222-A90A-8AA3FCBC828C}"/>
    <dgm:cxn modelId="{5D7CEDA7-FB62-415B-AA62-3C84F6E8F0C9}" type="presOf" srcId="{3423BE92-2F5F-4232-9F54-B2F576A75D91}" destId="{704FF5BC-F065-41F1-AA33-525A5980D987}" srcOrd="0" destOrd="0" presId="urn:microsoft.com/office/officeart/2005/8/layout/matrix2"/>
    <dgm:cxn modelId="{6D71F6CD-C238-4F3F-A1B4-918B0C6677FB}" srcId="{3423BE92-2F5F-4232-9F54-B2F576A75D91}" destId="{1FA9FD42-48F4-476A-BF6A-1E585F250DCE}" srcOrd="2" destOrd="0" parTransId="{B8B679B3-D251-4F8C-99D9-68C8E8FAF505}" sibTransId="{FE78C34D-6AC4-43A2-963A-663F5FA459FD}"/>
    <dgm:cxn modelId="{FA5038DF-E371-4D63-9090-B3882062B924}" srcId="{3423BE92-2F5F-4232-9F54-B2F576A75D91}" destId="{3E66A1E7-82D3-49B1-A211-C978FB07C947}" srcOrd="0" destOrd="0" parTransId="{500B8D6A-D1D9-42D8-8DB6-724A4439D17E}" sibTransId="{95F21928-722D-4A71-A159-53CDE909124C}"/>
    <dgm:cxn modelId="{349C78E4-ACA8-4115-AE94-5B5F1E37636D}" type="presOf" srcId="{8C088D51-5E71-461C-BE1B-38C319AC1BCB}" destId="{783355C5-4697-4D4C-9EFC-995FB8C92BF0}" srcOrd="0" destOrd="0" presId="urn:microsoft.com/office/officeart/2005/8/layout/matrix2"/>
    <dgm:cxn modelId="{70F87CE4-5584-4A23-A701-21832D45F47D}" type="presOf" srcId="{1FA9FD42-48F4-476A-BF6A-1E585F250DCE}" destId="{EFE1417B-6FCF-48E6-8ACA-2857931D22E2}" srcOrd="0" destOrd="0" presId="urn:microsoft.com/office/officeart/2005/8/layout/matrix2"/>
    <dgm:cxn modelId="{891983F9-9D81-4E9C-924E-0685E8EC88E6}" type="presOf" srcId="{3E66A1E7-82D3-49B1-A211-C978FB07C947}" destId="{769E49C5-38BC-41C2-BEA7-48B1C31A6214}" srcOrd="0" destOrd="0" presId="urn:microsoft.com/office/officeart/2005/8/layout/matrix2"/>
    <dgm:cxn modelId="{B9A2D705-23BD-4BB5-9B87-2A1C28EDE80F}" type="presParOf" srcId="{704FF5BC-F065-41F1-AA33-525A5980D987}" destId="{D6FB5556-D59C-47A2-ACEA-3B909F1D4A49}" srcOrd="0" destOrd="0" presId="urn:microsoft.com/office/officeart/2005/8/layout/matrix2"/>
    <dgm:cxn modelId="{318C0427-3112-44DC-B997-31B67C207703}" type="presParOf" srcId="{704FF5BC-F065-41F1-AA33-525A5980D987}" destId="{769E49C5-38BC-41C2-BEA7-48B1C31A6214}" srcOrd="1" destOrd="0" presId="urn:microsoft.com/office/officeart/2005/8/layout/matrix2"/>
    <dgm:cxn modelId="{6F0C5A85-C70F-4E03-AB4D-205D1B73A5CE}" type="presParOf" srcId="{704FF5BC-F065-41F1-AA33-525A5980D987}" destId="{783355C5-4697-4D4C-9EFC-995FB8C92BF0}" srcOrd="2" destOrd="0" presId="urn:microsoft.com/office/officeart/2005/8/layout/matrix2"/>
    <dgm:cxn modelId="{1158F9C2-421B-4D41-AEC6-6877E2DF2784}" type="presParOf" srcId="{704FF5BC-F065-41F1-AA33-525A5980D987}" destId="{EFE1417B-6FCF-48E6-8ACA-2857931D22E2}" srcOrd="3" destOrd="0" presId="urn:microsoft.com/office/officeart/2005/8/layout/matrix2"/>
    <dgm:cxn modelId="{EB6ABD36-ABCB-484B-9312-454B30A15BC0}" type="presParOf" srcId="{704FF5BC-F065-41F1-AA33-525A5980D987}" destId="{6B44DE9F-2D80-415B-86D6-0FC670375965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21173-4CEE-4098-B222-3C7E9782D66B}">
      <dsp:nvSpPr>
        <dsp:cNvPr id="0" name=""/>
        <dsp:cNvSpPr/>
      </dsp:nvSpPr>
      <dsp:spPr>
        <a:xfrm>
          <a:off x="0" y="645013"/>
          <a:ext cx="10515600" cy="153096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430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Procedural</a:t>
          </a:r>
        </a:p>
      </dsp:txBody>
      <dsp:txXfrm>
        <a:off x="0" y="1027753"/>
        <a:ext cx="10132860" cy="765481"/>
      </dsp:txXfrm>
    </dsp:sp>
    <dsp:sp modelId="{E2FB5917-783C-4E44-8E3A-92CEAE1CE671}">
      <dsp:nvSpPr>
        <dsp:cNvPr id="0" name=""/>
        <dsp:cNvSpPr/>
      </dsp:nvSpPr>
      <dsp:spPr>
        <a:xfrm>
          <a:off x="2423845" y="1155028"/>
          <a:ext cx="8091754" cy="153096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430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 oriented</a:t>
          </a:r>
        </a:p>
      </dsp:txBody>
      <dsp:txXfrm>
        <a:off x="2423845" y="1537768"/>
        <a:ext cx="7709014" cy="765481"/>
      </dsp:txXfrm>
    </dsp:sp>
    <dsp:sp modelId="{CD583C57-2E9F-40D3-9038-ABCB64B5E0B3}">
      <dsp:nvSpPr>
        <dsp:cNvPr id="0" name=""/>
        <dsp:cNvSpPr/>
      </dsp:nvSpPr>
      <dsp:spPr>
        <a:xfrm>
          <a:off x="4847691" y="1665348"/>
          <a:ext cx="5667908" cy="153096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430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Functional	</a:t>
          </a:r>
        </a:p>
      </dsp:txBody>
      <dsp:txXfrm>
        <a:off x="4847691" y="2048088"/>
        <a:ext cx="5285168" cy="765481"/>
      </dsp:txXfrm>
    </dsp:sp>
    <dsp:sp modelId="{91E911F9-F8BC-4D3C-A71D-E95C94388082}">
      <dsp:nvSpPr>
        <dsp:cNvPr id="0" name=""/>
        <dsp:cNvSpPr/>
      </dsp:nvSpPr>
      <dsp:spPr>
        <a:xfrm>
          <a:off x="7271537" y="2175362"/>
          <a:ext cx="3244062" cy="153096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430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Metaprogramming</a:t>
          </a:r>
        </a:p>
      </dsp:txBody>
      <dsp:txXfrm>
        <a:off x="7271537" y="2558102"/>
        <a:ext cx="2861322" cy="765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82F6-7C3D-43AD-B55C-910B65B64DA7}">
      <dsp:nvSpPr>
        <dsp:cNvPr id="0" name=""/>
        <dsp:cNvSpPr/>
      </dsp:nvSpPr>
      <dsp:spPr>
        <a:xfrm>
          <a:off x="3055" y="916238"/>
          <a:ext cx="1837531" cy="432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Procedural</a:t>
          </a:r>
        </a:p>
      </dsp:txBody>
      <dsp:txXfrm>
        <a:off x="3055" y="916238"/>
        <a:ext cx="1837531" cy="432000"/>
      </dsp:txXfrm>
    </dsp:sp>
    <dsp:sp modelId="{455B6599-274B-4E6D-82EA-53C7BF238EA9}">
      <dsp:nvSpPr>
        <dsp:cNvPr id="0" name=""/>
        <dsp:cNvSpPr/>
      </dsp:nvSpPr>
      <dsp:spPr>
        <a:xfrm>
          <a:off x="3055" y="1348238"/>
          <a:ext cx="1837531" cy="18702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Variables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Expressions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Sub/function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Scope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types</a:t>
          </a:r>
        </a:p>
      </dsp:txBody>
      <dsp:txXfrm>
        <a:off x="3055" y="1348238"/>
        <a:ext cx="1837531" cy="1870245"/>
      </dsp:txXfrm>
    </dsp:sp>
    <dsp:sp modelId="{5CFA66E1-3C7F-4B54-9546-B2C921C253CB}">
      <dsp:nvSpPr>
        <dsp:cNvPr id="0" name=""/>
        <dsp:cNvSpPr/>
      </dsp:nvSpPr>
      <dsp:spPr>
        <a:xfrm>
          <a:off x="2097841" y="916238"/>
          <a:ext cx="1837531" cy="432000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 Oriented</a:t>
          </a:r>
        </a:p>
      </dsp:txBody>
      <dsp:txXfrm>
        <a:off x="2097841" y="916238"/>
        <a:ext cx="1837531" cy="432000"/>
      </dsp:txXfrm>
    </dsp:sp>
    <dsp:sp modelId="{D58153DA-D55B-4975-BCCA-C53C8110A7B0}">
      <dsp:nvSpPr>
        <dsp:cNvPr id="0" name=""/>
        <dsp:cNvSpPr/>
      </dsp:nvSpPr>
      <dsp:spPr>
        <a:xfrm>
          <a:off x="2097841" y="1348238"/>
          <a:ext cx="1837531" cy="1870245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Classes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Methods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Inheritance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Isolation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Interchangeability</a:t>
          </a:r>
        </a:p>
      </dsp:txBody>
      <dsp:txXfrm>
        <a:off x="2097841" y="1348238"/>
        <a:ext cx="1837531" cy="1870245"/>
      </dsp:txXfrm>
    </dsp:sp>
    <dsp:sp modelId="{85CC8FCF-C210-4FB5-A60B-24A79C86F0A2}">
      <dsp:nvSpPr>
        <dsp:cNvPr id="0" name=""/>
        <dsp:cNvSpPr/>
      </dsp:nvSpPr>
      <dsp:spPr>
        <a:xfrm>
          <a:off x="4192627" y="916238"/>
          <a:ext cx="1837531" cy="432000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Functional</a:t>
          </a:r>
        </a:p>
      </dsp:txBody>
      <dsp:txXfrm>
        <a:off x="4192627" y="916238"/>
        <a:ext cx="1837531" cy="432000"/>
      </dsp:txXfrm>
    </dsp:sp>
    <dsp:sp modelId="{486DBAA3-4BB3-4F70-8783-2A06574FA426}">
      <dsp:nvSpPr>
        <dsp:cNvPr id="0" name=""/>
        <dsp:cNvSpPr/>
      </dsp:nvSpPr>
      <dsp:spPr>
        <a:xfrm>
          <a:off x="4192627" y="1348238"/>
          <a:ext cx="1837531" cy="1870245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Functions as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Expressions only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Anonymous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Pattern matching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Union types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192627" y="1348238"/>
        <a:ext cx="1837531" cy="1870245"/>
      </dsp:txXfrm>
    </dsp:sp>
    <dsp:sp modelId="{C617F382-0E75-4C22-8ED1-2F90E2A09CCE}">
      <dsp:nvSpPr>
        <dsp:cNvPr id="0" name=""/>
        <dsp:cNvSpPr/>
      </dsp:nvSpPr>
      <dsp:spPr>
        <a:xfrm>
          <a:off x="6287412" y="916238"/>
          <a:ext cx="1837531" cy="4320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Metaprogramming</a:t>
          </a:r>
        </a:p>
      </dsp:txBody>
      <dsp:txXfrm>
        <a:off x="6287412" y="916238"/>
        <a:ext cx="1837531" cy="432000"/>
      </dsp:txXfrm>
    </dsp:sp>
    <dsp:sp modelId="{B87EE95A-76B7-4B61-8159-BB55C0F24C5A}">
      <dsp:nvSpPr>
        <dsp:cNvPr id="0" name=""/>
        <dsp:cNvSpPr/>
      </dsp:nvSpPr>
      <dsp:spPr>
        <a:xfrm>
          <a:off x="6287412" y="1348238"/>
          <a:ext cx="1837531" cy="187024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Snippet/templates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Reflection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Build-time gen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Edit-time gen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Runtime gen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Domain specific languages</a:t>
          </a:r>
        </a:p>
      </dsp:txBody>
      <dsp:txXfrm>
        <a:off x="6287412" y="1348238"/>
        <a:ext cx="1837531" cy="1870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B5556-D59C-47A2-ACEA-3B909F1D4A49}">
      <dsp:nvSpPr>
        <dsp:cNvPr id="0" name=""/>
        <dsp:cNvSpPr/>
      </dsp:nvSpPr>
      <dsp:spPr>
        <a:xfrm>
          <a:off x="160667" y="0"/>
          <a:ext cx="4561083" cy="456108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E49C5-38BC-41C2-BEA7-48B1C31A6214}">
      <dsp:nvSpPr>
        <dsp:cNvPr id="0" name=""/>
        <dsp:cNvSpPr/>
      </dsp:nvSpPr>
      <dsp:spPr>
        <a:xfrm>
          <a:off x="457137" y="296470"/>
          <a:ext cx="1824433" cy="1824433"/>
        </a:xfrm>
        <a:prstGeom prst="roundRect">
          <a:avLst/>
        </a:prstGeom>
        <a:gradFill rotWithShape="0">
          <a:gsLst>
            <a:gs pos="0">
              <a:schemeClr val="accent5"/>
            </a:gs>
            <a:gs pos="50000">
              <a:schemeClr val="accent5"/>
            </a:gs>
            <a:gs pos="100000">
              <a:schemeClr val="accent5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828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</a:t>
          </a:r>
        </a:p>
      </dsp:txBody>
      <dsp:txXfrm>
        <a:off x="546198" y="385531"/>
        <a:ext cx="1646311" cy="1646311"/>
      </dsp:txXfrm>
    </dsp:sp>
    <dsp:sp modelId="{783355C5-4697-4D4C-9EFC-995FB8C92BF0}">
      <dsp:nvSpPr>
        <dsp:cNvPr id="0" name=""/>
        <dsp:cNvSpPr/>
      </dsp:nvSpPr>
      <dsp:spPr>
        <a:xfrm>
          <a:off x="2600846" y="296470"/>
          <a:ext cx="1824433" cy="1824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828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Struct</a:t>
          </a:r>
        </a:p>
      </dsp:txBody>
      <dsp:txXfrm>
        <a:off x="2689907" y="385531"/>
        <a:ext cx="1646311" cy="1646311"/>
      </dsp:txXfrm>
    </dsp:sp>
    <dsp:sp modelId="{EFE1417B-6FCF-48E6-8ACA-2857931D22E2}">
      <dsp:nvSpPr>
        <dsp:cNvPr id="0" name=""/>
        <dsp:cNvSpPr/>
      </dsp:nvSpPr>
      <dsp:spPr>
        <a:xfrm>
          <a:off x="457137" y="2440179"/>
          <a:ext cx="1824433" cy="182443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36576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Record (class)</a:t>
          </a:r>
        </a:p>
      </dsp:txBody>
      <dsp:txXfrm>
        <a:off x="546198" y="2529240"/>
        <a:ext cx="1646311" cy="1646311"/>
      </dsp:txXfrm>
    </dsp:sp>
    <dsp:sp modelId="{6B44DE9F-2D80-415B-86D6-0FC670375965}">
      <dsp:nvSpPr>
        <dsp:cNvPr id="0" name=""/>
        <dsp:cNvSpPr/>
      </dsp:nvSpPr>
      <dsp:spPr>
        <a:xfrm>
          <a:off x="2600846" y="2440179"/>
          <a:ext cx="1824433" cy="1824433"/>
        </a:xfrm>
        <a:prstGeom prst="roundRect">
          <a:avLst/>
        </a:prstGeom>
        <a:gradFill rotWithShape="0">
          <a:gsLst>
            <a:gs pos="0">
              <a:schemeClr val="accent2"/>
            </a:gs>
            <a:gs pos="50000">
              <a:schemeClr val="accent2"/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36576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Record Struct</a:t>
          </a:r>
        </a:p>
      </dsp:txBody>
      <dsp:txXfrm>
        <a:off x="2689907" y="2529240"/>
        <a:ext cx="1646311" cy="1646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4E6D3-0207-4266-BFD9-98FA2DBBE0F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FA68-61B8-463D-B608-1B637ACFE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layout of this slide is against blank so that we can group. Do not change this.</a:t>
            </a:r>
          </a:p>
          <a:p>
            <a:endParaRPr lang="en-US" dirty="0"/>
          </a:p>
          <a:p>
            <a:r>
              <a:rPr lang="en-US" dirty="0"/>
              <a:t>This is separate from the next because we cannot group until we finish the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EFA68-61B8-463D-B608-1B637ACFED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needed to group prior to the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EFA68-61B8-463D-B608-1B637ACFED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DC33-2F73-491A-AE99-692A16BCE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A31F8-BF40-41B8-9F81-0319DB52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8A07-D02D-483D-BD02-7859898B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8862-B3BE-4DC0-8660-16A1CDE1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A4E8-DD8B-4F53-8680-E1FAB508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696D-0E5F-4BDD-9A45-39DAF55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3BF41-D2FF-485F-9F4E-1319AB77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F20B-DDE7-47BA-9D82-33F8F1C1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F47B-2B86-4B53-8591-2008EE60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6F95-F8FB-4C25-AA59-97360BC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E9354-578D-4B5D-A6C0-259BECA83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E8760-6CAA-49B5-A60D-7BE1204FB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37D0-B24B-4C41-B0DD-9A1E0304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EE12-8F68-4691-BEF8-CB62A81F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795D-3B77-47EB-9B43-04ED2599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7823200" y="6467133"/>
            <a:ext cx="4368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81373-59FA-6E44-8D6C-889189F6C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200" y="5906923"/>
            <a:ext cx="1890197" cy="8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550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3F908-1C62-6E40-BD18-1D83FCFB0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88A1EF-DE64-FE4D-A0C1-B253A5257FAA}"/>
              </a:ext>
            </a:extLst>
          </p:cNvPr>
          <p:cNvSpPr/>
          <p:nvPr userDrawn="1"/>
        </p:nvSpPr>
        <p:spPr bwMode="auto">
          <a:xfrm>
            <a:off x="0" y="787400"/>
            <a:ext cx="12192000" cy="1625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667" dirty="0">
              <a:latin typeface="Tekton Pro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43AB5-7F35-D146-A17D-660BD4D8640F}"/>
              </a:ext>
            </a:extLst>
          </p:cNvPr>
          <p:cNvSpPr txBox="1"/>
          <p:nvPr userDrawn="1"/>
        </p:nvSpPr>
        <p:spPr bwMode="auto">
          <a:xfrm>
            <a:off x="711200" y="1323202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5-7, 2022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37D78-0F5B-B24E-AF93-8E528B804C59}"/>
              </a:ext>
            </a:extLst>
          </p:cNvPr>
          <p:cNvSpPr txBox="1"/>
          <p:nvPr userDrawn="1"/>
        </p:nvSpPr>
        <p:spPr bwMode="auto">
          <a:xfrm>
            <a:off x="8774023" y="1200824"/>
            <a:ext cx="2743200" cy="81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VEGAS, NV</a:t>
            </a:r>
          </a:p>
          <a:p>
            <a:pPr algn="ctr"/>
            <a:r>
              <a:rPr lang="en-US" sz="1867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 GRAND</a:t>
            </a:r>
            <a:endParaRPr lang="en-US" sz="2133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F8AA2-AA89-524B-9D2B-AD6EA36107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0000" y="1124777"/>
            <a:ext cx="2032000" cy="8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64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623248"/>
          </a:xfrm>
        </p:spPr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2100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61568" y="1304545"/>
            <a:ext cx="10782603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70308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65"/>
            <a:ext cx="11151916" cy="2031325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20617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623248"/>
          </a:xfrm>
        </p:spPr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1394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C2D3-0196-47CC-ACA3-16EC6949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D648-D0BB-4EE2-8AE5-25A2C650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979A-1537-4D23-9A85-233935EB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14A1-ED85-4A1A-8BEB-AD4C49D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64DA-6750-48A2-8C8B-2ECBB526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7DC3-447A-48D0-B064-ECFD75F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72FF-6B94-4640-86C8-4AFF7F6F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0C65-D392-451C-A6B7-15D5FB71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275F-02AB-4BEA-9814-C697ECDB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B343-92E2-49B2-8838-DBFC33E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48B-F7E2-4798-9483-7600A6B4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A286-5E53-48F4-965A-CD8CD42C7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960C8-418A-439D-9B2C-4DFBB218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23A69-9E9F-4F35-9348-1550781A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4516-DE6E-4302-9336-482B5E52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BD9C-4351-46DC-9936-9F4F289B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643D-6484-4DDF-B989-0FB66D56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E630-1ACF-4C50-AB60-1E69E201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B6A1C-BC52-4CDE-831F-2B7BFCBE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D9FEE-E79A-4623-B241-1547BDA0F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6F94D-23CB-4CE9-9A1F-ECF8C571B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E9ED4-591D-4951-9BB1-D60D1DA1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7329-32D2-47F0-BA7B-58E3B56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40A29-121C-42CB-AEEE-5C4A9171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9F72-8452-4279-89E1-B5523AF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20159-1F48-414E-A6A3-C21169C2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E7070-1DD5-4001-8726-7372E697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F245B-8DD5-4D9E-B1CE-A618A7D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46AF-AEDD-4E06-B7CF-573891E5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23399-D854-401F-BDC8-AC996FDD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9875E-502F-4A9D-9AD0-2F01A080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4FF9-70D4-4E51-B623-19911E8C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DFDE-696A-4B55-A367-189E71C4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83114-AD5F-4F6C-BF07-50639C49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D9C8-8ACF-46F1-AC65-A8A142D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F5DFF-6EE7-4527-92BA-88954198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EC34-CC7D-46D3-BBC0-0DE24F29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4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E8EB-0570-4488-9B7B-CFE22E5A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7928A-B42B-4756-81C9-A0151C02D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F351-E0C1-4E14-B60E-928A2E7C1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5C1C1-07E0-4ABB-ADE5-6092456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94C1-EACC-469C-AA6E-017A512F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451DC-AF2A-42BB-956D-BB8D0B39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E0CC2-7504-4422-A9BF-83DAE78C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D8D2-07C7-424B-AD04-722AE0FD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0947-B6C9-4ACC-A26D-8201E23E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9172-9326-4827-8273-3078578DCF4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D2BE-0E68-44E6-BE47-C614DD03F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904B-0A64-4905-8F33-2CE9B8B64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7778-3F34-4AFD-B315-324CF159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leenDollard/fsharp-demo" TargetMode="External"/><Relationship Id="rId2" Type="http://schemas.openxmlformats.org/officeDocument/2006/relationships/hyperlink" Target="https://github.com/KathleenDollard/DevIntersection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2.svg"/><Relationship Id="rId4" Type="http://schemas.openxmlformats.org/officeDocument/2006/relationships/diagramData" Target="../diagrams/data3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sharp.org/testimonia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B709-337F-4AF3-ABC9-AA140BE18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What Every Developer Should Know about F#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191F-FAAE-424D-856A-630A73CE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Kathleen Dollard</a:t>
            </a:r>
          </a:p>
          <a:p>
            <a:r>
              <a:rPr lang="en-US" dirty="0"/>
              <a:t>Principal Program Manager, Microsoft</a:t>
            </a:r>
          </a:p>
          <a:p>
            <a:r>
              <a:rPr lang="en-US" dirty="0"/>
              <a:t>@KathleenDollard</a:t>
            </a:r>
          </a:p>
        </p:txBody>
      </p:sp>
    </p:spTree>
    <p:extLst>
      <p:ext uri="{BB962C8B-B14F-4D97-AF65-F5344CB8AC3E}">
        <p14:creationId xmlns:p14="http://schemas.microsoft.com/office/powerpoint/2010/main" val="403441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6400-61F3-4D2F-A095-21FB72CB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F757D-6736-4EA9-95E7-F1C94939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6" y="1823208"/>
            <a:ext cx="10742083" cy="4352921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C80BCCAC-AFD8-49FA-B60D-C3EED51AE464}"/>
              </a:ext>
            </a:extLst>
          </p:cNvPr>
          <p:cNvSpPr/>
          <p:nvPr/>
        </p:nvSpPr>
        <p:spPr>
          <a:xfrm>
            <a:off x="3122644" y="1457333"/>
            <a:ext cx="5557529" cy="458525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E3A662-2204-457B-8231-4265992F0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725961"/>
              </p:ext>
            </p:extLst>
          </p:nvPr>
        </p:nvGraphicFramePr>
        <p:xfrm>
          <a:off x="330948" y="4941794"/>
          <a:ext cx="2580340" cy="149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5758F1E-D815-4111-9A56-C12C01BD0A78}"/>
              </a:ext>
            </a:extLst>
          </p:cNvPr>
          <p:cNvSpPr/>
          <p:nvPr/>
        </p:nvSpPr>
        <p:spPr>
          <a:xfrm>
            <a:off x="292005" y="4941794"/>
            <a:ext cx="2470229" cy="1492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26400-61F3-4D2F-A095-21FB72C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15349" cy="1325563"/>
          </a:xfrm>
        </p:spPr>
        <p:txBody>
          <a:bodyPr/>
          <a:lstStyle/>
          <a:p>
            <a:r>
              <a:rPr lang="en-US" dirty="0"/>
              <a:t>Languages are a little of this and a little of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F757D-6736-4EA9-95E7-F1C94939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26" y="468496"/>
            <a:ext cx="2713226" cy="1211143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C80BCCAC-AFD8-49FA-B60D-C3EED51AE464}"/>
              </a:ext>
            </a:extLst>
          </p:cNvPr>
          <p:cNvSpPr/>
          <p:nvPr/>
        </p:nvSpPr>
        <p:spPr>
          <a:xfrm>
            <a:off x="8897238" y="341787"/>
            <a:ext cx="1411815" cy="123561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91D3F1B-FDB9-4A55-8D13-F5C6C3B4C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501950"/>
              </p:ext>
            </p:extLst>
          </p:nvPr>
        </p:nvGraphicFramePr>
        <p:xfrm>
          <a:off x="2032000" y="1074068"/>
          <a:ext cx="8128000" cy="413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3C6B4B9-90B7-4E6E-8C30-FA255D0F7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283355"/>
              </p:ext>
            </p:extLst>
          </p:nvPr>
        </p:nvGraphicFramePr>
        <p:xfrm>
          <a:off x="2911288" y="4941794"/>
          <a:ext cx="2580340" cy="149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2BCD47-F238-48E9-8BB4-A82A973641BB}"/>
              </a:ext>
            </a:extLst>
          </p:cNvPr>
          <p:cNvSpPr txBox="1"/>
          <p:nvPr/>
        </p:nvSpPr>
        <p:spPr>
          <a:xfrm>
            <a:off x="9908172" y="524399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Strong Typing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CD1CE-8160-41EE-BF3D-C46C67E4F2A1}"/>
              </a:ext>
            </a:extLst>
          </p:cNvPr>
          <p:cNvSpPr txBox="1"/>
          <p:nvPr/>
        </p:nvSpPr>
        <p:spPr>
          <a:xfrm>
            <a:off x="9916027" y="542014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Nulls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42AC5-528D-43ED-921A-B610009BA907}"/>
              </a:ext>
            </a:extLst>
          </p:cNvPr>
          <p:cNvSpPr txBox="1"/>
          <p:nvPr/>
        </p:nvSpPr>
        <p:spPr>
          <a:xfrm>
            <a:off x="9908172" y="5591445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Immutability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8D07E-F38F-4458-9F35-D7705CA9E10F}"/>
              </a:ext>
            </a:extLst>
          </p:cNvPr>
          <p:cNvSpPr txBox="1"/>
          <p:nvPr/>
        </p:nvSpPr>
        <p:spPr>
          <a:xfrm>
            <a:off x="9908172" y="5777681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Memory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7E023-E395-474A-ABB0-DA46809EF12C}"/>
              </a:ext>
            </a:extLst>
          </p:cNvPr>
          <p:cNvSpPr txBox="1"/>
          <p:nvPr/>
        </p:nvSpPr>
        <p:spPr>
          <a:xfrm>
            <a:off x="7979594" y="6187947"/>
            <a:ext cx="100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Dynamic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111827D-0EC0-42C9-8ACD-BF8F9CD716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034" y="4638421"/>
            <a:ext cx="3268238" cy="24244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F442C4-80F9-4AD8-B114-91D0D4A4D7E7}"/>
              </a:ext>
            </a:extLst>
          </p:cNvPr>
          <p:cNvSpPr/>
          <p:nvPr/>
        </p:nvSpPr>
        <p:spPr>
          <a:xfrm>
            <a:off x="2886237" y="4941794"/>
            <a:ext cx="2470229" cy="1492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AA456-1AD4-4C85-9C93-38407612E6D3}"/>
              </a:ext>
            </a:extLst>
          </p:cNvPr>
          <p:cNvSpPr txBox="1"/>
          <p:nvPr/>
        </p:nvSpPr>
        <p:spPr>
          <a:xfrm>
            <a:off x="326190" y="4757128"/>
            <a:ext cx="33118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9428F-41CA-46FC-B6E1-57AB65BB13D6}"/>
              </a:ext>
            </a:extLst>
          </p:cNvPr>
          <p:cNvSpPr txBox="1"/>
          <p:nvPr/>
        </p:nvSpPr>
        <p:spPr>
          <a:xfrm>
            <a:off x="2920422" y="4757128"/>
            <a:ext cx="313547" cy="369332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33143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69DC94-62DA-4104-963D-9FC02CC2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8" t="-4325" r="27434" b="-6033"/>
          <a:stretch/>
        </p:blipFill>
        <p:spPr>
          <a:xfrm rot="16200000">
            <a:off x="2451628" y="-2740019"/>
            <a:ext cx="7033181" cy="11936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DDC4C-2284-4D10-8DD2-A90AA293096D}"/>
              </a:ext>
            </a:extLst>
          </p:cNvPr>
          <p:cNvSpPr txBox="1"/>
          <p:nvPr/>
        </p:nvSpPr>
        <p:spPr>
          <a:xfrm>
            <a:off x="1927273" y="1807699"/>
            <a:ext cx="1987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C++ and </a:t>
            </a:r>
            <a:br>
              <a:rPr lang="en-US" sz="4000" dirty="0"/>
            </a:br>
            <a:r>
              <a:rPr lang="en-US" sz="4000" dirty="0"/>
              <a:t>VB6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49DA3-256B-4761-88D6-4839B3297A67}"/>
              </a:ext>
            </a:extLst>
          </p:cNvPr>
          <p:cNvSpPr txBox="1"/>
          <p:nvPr/>
        </p:nvSpPr>
        <p:spPr>
          <a:xfrm>
            <a:off x="5080216" y="3669324"/>
            <a:ext cx="157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C#/VB</a:t>
            </a:r>
          </a:p>
          <a:p>
            <a:r>
              <a:rPr lang="en-US" sz="4000" dirty="0" err="1"/>
              <a:t>OCaml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2BDB4-0D5E-41BC-B703-D3FF734A9EE1}"/>
              </a:ext>
            </a:extLst>
          </p:cNvPr>
          <p:cNvSpPr txBox="1"/>
          <p:nvPr/>
        </p:nvSpPr>
        <p:spPr>
          <a:xfrm>
            <a:off x="8227254" y="1859340"/>
            <a:ext cx="13644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163279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D9A157-BF13-CCB8-AD4E-1B664977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1A4D251-3FBF-8753-CF8A-7307E43F1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22402"/>
              </p:ext>
            </p:extLst>
          </p:nvPr>
        </p:nvGraphicFramePr>
        <p:xfrm>
          <a:off x="838200" y="1825625"/>
          <a:ext cx="10515599" cy="407924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883568">
                  <a:extLst>
                    <a:ext uri="{9D8B030D-6E8A-4147-A177-3AD203B41FA5}">
                      <a16:colId xmlns:a16="http://schemas.microsoft.com/office/drawing/2014/main" val="2216282980"/>
                    </a:ext>
                  </a:extLst>
                </a:gridCol>
                <a:gridCol w="4026569">
                  <a:extLst>
                    <a:ext uri="{9D8B030D-6E8A-4147-A177-3AD203B41FA5}">
                      <a16:colId xmlns:a16="http://schemas.microsoft.com/office/drawing/2014/main" val="645924781"/>
                    </a:ext>
                  </a:extLst>
                </a:gridCol>
                <a:gridCol w="3605462">
                  <a:extLst>
                    <a:ext uri="{9D8B030D-6E8A-4147-A177-3AD203B41FA5}">
                      <a16:colId xmlns:a16="http://schemas.microsoft.com/office/drawing/2014/main" val="180305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options languages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1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Organizational unit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expression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Line/block delimiters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Indentation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punctuation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 record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2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call syntax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comma, parentheses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not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Person.Create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Assert.Equal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dirty="0"/>
                        <a:t> weak, inferred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dirty="0"/>
                        <a:t>explicit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4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 </a:t>
                      </a:r>
                      <a:r>
                        <a:rPr lang="en-US" sz="1400" dirty="0"/>
                        <a:t>or</a:t>
                      </a:r>
                      <a:r>
                        <a:rPr lang="en-US" dirty="0"/>
                        <a:t> structural 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test (compare lists too)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Mutations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copying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SimpleStore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5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Specializing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Composition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7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Varying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  <a:r>
                        <a:rPr lang="en-US" sz="1400" dirty="0"/>
                        <a:t>or</a:t>
                      </a:r>
                      <a:r>
                        <a:rPr lang="en-US" dirty="0"/>
                        <a:t>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JsonStore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SimpleStore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0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problem of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Wrapper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null/absence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via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0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Errors and program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Report-return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dirty="0"/>
                        <a:t> 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9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7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2910-F3AA-1DAA-ABE9-3DAA47E3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br>
              <a:rPr lang="en-US" dirty="0"/>
            </a:br>
            <a:r>
              <a:rPr lang="en-US" dirty="0"/>
              <a:t>Person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85A6-764E-A21F-326D-59D0BEE5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Create a library and a test class</a:t>
            </a:r>
          </a:p>
          <a:p>
            <a:pPr lvl="1"/>
            <a:r>
              <a:rPr lang="en-US" dirty="0"/>
              <a:t>Create a test for person, TDD (show non-record before record due to {}), in a module, not class</a:t>
            </a:r>
          </a:p>
          <a:p>
            <a:pPr lvl="2"/>
            <a:r>
              <a:rPr lang="en-US" dirty="0"/>
              <a:t>Include an int Id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GivenName</a:t>
            </a:r>
            <a:r>
              <a:rPr lang="en-US" dirty="0"/>
              <a:t>/</a:t>
            </a:r>
            <a:r>
              <a:rPr lang="en-US" dirty="0" err="1"/>
              <a:t>FamilyName</a:t>
            </a:r>
            <a:r>
              <a:rPr lang="en-US" dirty="0"/>
              <a:t> as culturally first/last is ambiguous</a:t>
            </a:r>
          </a:p>
          <a:p>
            <a:pPr lvl="1"/>
            <a:r>
              <a:rPr lang="en-US" dirty="0"/>
              <a:t>Create a Person record so that the test passes. Allow inferred typing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Enhance 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IsFamilyNameFirst</a:t>
            </a:r>
            <a:r>
              <a:rPr lang="en-US" dirty="0"/>
              <a:t> bool member; </a:t>
            </a:r>
            <a:r>
              <a:rPr lang="en-US" b="1" dirty="0"/>
              <a:t>build</a:t>
            </a:r>
            <a:r>
              <a:rPr lang="en-US" dirty="0"/>
              <a:t>, test is broken</a:t>
            </a:r>
          </a:p>
          <a:p>
            <a:pPr lvl="1"/>
            <a:r>
              <a:rPr lang="en-US" dirty="0"/>
              <a:t>Add static Create method showing space delimited (curried) approach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FullName</a:t>
            </a:r>
            <a:r>
              <a:rPr lang="en-US" dirty="0"/>
              <a:t> property. If there is time, create in a module first and discuss decision</a:t>
            </a:r>
          </a:p>
          <a:p>
            <a:pPr lvl="1"/>
            <a:r>
              <a:rPr lang="en-US" dirty="0"/>
              <a:t>Update the test to pass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Equality</a:t>
            </a:r>
          </a:p>
          <a:p>
            <a:pPr lvl="1"/>
            <a:r>
              <a:rPr lang="en-US" dirty="0"/>
              <a:t>Create a static </a:t>
            </a:r>
            <a:r>
              <a:rPr lang="en-US" dirty="0" err="1"/>
              <a:t>TestData</a:t>
            </a:r>
            <a:r>
              <a:rPr lang="en-US" dirty="0"/>
              <a:t> function in Person with the two records from the test </a:t>
            </a:r>
          </a:p>
          <a:p>
            <a:pPr lvl="1"/>
            <a:r>
              <a:rPr lang="en-US" dirty="0"/>
              <a:t>Copy previous test and have first person have same names</a:t>
            </a:r>
          </a:p>
          <a:p>
            <a:pPr lvl="1"/>
            <a:r>
              <a:rPr lang="en-US" dirty="0"/>
              <a:t>Test for Equals</a:t>
            </a:r>
          </a:p>
          <a:p>
            <a:pPr lvl="1"/>
            <a:r>
              <a:rPr lang="en-US" dirty="0"/>
              <a:t>Copy that test and create two lists. If they have the same name they reassign/shadow</a:t>
            </a:r>
          </a:p>
          <a:p>
            <a:pPr lvl="1"/>
            <a:r>
              <a:rPr lang="en-US" dirty="0"/>
              <a:t>Add a member with a list comprehension in the test (a call to create and a loop over </a:t>
            </a:r>
            <a:r>
              <a:rPr lang="en-US" dirty="0" err="1"/>
              <a:t>Testdata</a:t>
            </a:r>
            <a:r>
              <a:rPr lang="en-US" dirty="0"/>
              <a:t>) to show the unequal case</a:t>
            </a:r>
          </a:p>
          <a:p>
            <a:pPr lvl="2"/>
            <a:r>
              <a:rPr lang="en-US" dirty="0"/>
              <a:t>You can also do this with a cons operator, but maybe postpone learning that until 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9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3B4E-230D-C2E2-2325-28103CCE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br>
              <a:rPr lang="en-US" dirty="0"/>
            </a:br>
            <a:r>
              <a:rPr lang="en-US" dirty="0"/>
              <a:t>Employees that could be 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5809-CC9E-29FC-A6D2-41CAAF73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test for Employee and Manager</a:t>
            </a:r>
          </a:p>
          <a:p>
            <a:pPr lvl="1"/>
            <a:r>
              <a:rPr lang="en-US" sz="1800" dirty="0"/>
              <a:t>Employee is created with a Person, and manager with a Person and Person list</a:t>
            </a:r>
          </a:p>
          <a:p>
            <a:r>
              <a:rPr lang="en-US" sz="2000" dirty="0"/>
              <a:t>Create a discriminated union </a:t>
            </a:r>
          </a:p>
          <a:p>
            <a:pPr lvl="1"/>
            <a:r>
              <a:rPr lang="en-US" sz="1800" dirty="0"/>
              <a:t>Employee and Manager where manager is a tuple </a:t>
            </a:r>
          </a:p>
          <a:p>
            <a:r>
              <a:rPr lang="en-US" sz="2000" dirty="0"/>
              <a:t>Return to the test </a:t>
            </a:r>
          </a:p>
          <a:p>
            <a:pPr lvl="1"/>
            <a:r>
              <a:rPr lang="en-US" sz="1800" dirty="0"/>
              <a:t>Use a match to deconstruct to the given name </a:t>
            </a:r>
          </a:p>
          <a:p>
            <a:pPr lvl="1"/>
            <a:r>
              <a:rPr lang="en-US" sz="1800" dirty="0"/>
              <a:t>We want  a common place. Put both in the union and in a helpers module to see approaches</a:t>
            </a:r>
          </a:p>
        </p:txBody>
      </p:sp>
    </p:spTree>
    <p:extLst>
      <p:ext uri="{BB962C8B-B14F-4D97-AF65-F5344CB8AC3E}">
        <p14:creationId xmlns:p14="http://schemas.microsoft.com/office/powerpoint/2010/main" val="328841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69DC-8D5B-A942-88E9-A0BD2DD6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</a:t>
            </a:r>
            <a:br>
              <a:rPr lang="en-US" dirty="0"/>
            </a:br>
            <a:r>
              <a:rPr lang="en-US" dirty="0"/>
              <a:t>Loading and saving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2B24-98C6-D304-FB94-6DEFA18C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800" dirty="0"/>
              <a:t>Create a test for simple store to store a Person </a:t>
            </a:r>
          </a:p>
          <a:p>
            <a:pPr lvl="1"/>
            <a:r>
              <a:rPr lang="en-US" sz="1600" dirty="0"/>
              <a:t>For in memory need to save/load from same instance. Use let bindings on module</a:t>
            </a:r>
          </a:p>
          <a:p>
            <a:pPr lvl="1"/>
            <a:r>
              <a:rPr lang="en-US" sz="1600" dirty="0"/>
              <a:t>Make let bindings on module for save and load functions</a:t>
            </a:r>
          </a:p>
          <a:p>
            <a:pPr lvl="1"/>
            <a:r>
              <a:rPr lang="en-US" sz="1600" dirty="0"/>
              <a:t>Test is just save/load and test. </a:t>
            </a:r>
          </a:p>
          <a:p>
            <a:pPr lvl="1"/>
            <a:r>
              <a:rPr lang="en-US" sz="1400" dirty="0"/>
              <a:t>Add in memory database</a:t>
            </a:r>
          </a:p>
          <a:p>
            <a:pPr lvl="2"/>
            <a:r>
              <a:rPr lang="en-US" sz="1200" dirty="0"/>
              <a:t>Create </a:t>
            </a:r>
            <a:r>
              <a:rPr lang="en-US" sz="1200" dirty="0" err="1"/>
              <a:t>SimpleStore</a:t>
            </a:r>
            <a:r>
              <a:rPr lang="en-US" sz="1200" dirty="0"/>
              <a:t> type. Primary constructor and no {} mean a class</a:t>
            </a:r>
          </a:p>
          <a:p>
            <a:pPr lvl="3"/>
            <a:r>
              <a:rPr lang="en-US" sz="1200" dirty="0"/>
              <a:t>We need to store instance data</a:t>
            </a:r>
          </a:p>
          <a:p>
            <a:pPr lvl="2"/>
            <a:r>
              <a:rPr lang="en-US" sz="1200" dirty="0"/>
              <a:t>Make store a normal let, and evolve to mutable syntax evolve to explicit Person list</a:t>
            </a:r>
          </a:p>
          <a:p>
            <a:pPr lvl="1"/>
            <a:r>
              <a:rPr lang="en-US" sz="1400" dirty="0"/>
              <a:t>Run, there are a few ways it could go wrong</a:t>
            </a:r>
          </a:p>
          <a:p>
            <a:pPr lvl="2"/>
            <a:r>
              <a:rPr lang="en-US" sz="1200" dirty="0"/>
              <a:t>Be sure you are using the same instance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Create a test for saving and loading Employees </a:t>
            </a:r>
            <a:r>
              <a:rPr lang="en-US" sz="1800" b="1" i="1" dirty="0"/>
              <a:t>Look at comments at top in ..mid</a:t>
            </a:r>
            <a:endParaRPr lang="en-US" sz="1800" dirty="0"/>
          </a:p>
          <a:p>
            <a:pPr lvl="1"/>
            <a:r>
              <a:rPr lang="en-US" sz="1600" dirty="0"/>
              <a:t>Oops. Our </a:t>
            </a:r>
            <a:r>
              <a:rPr lang="en-US" sz="1600" dirty="0" err="1"/>
              <a:t>SimpleStore</a:t>
            </a:r>
            <a:r>
              <a:rPr lang="en-US" sz="1600" dirty="0"/>
              <a:t> is only for Persons. Make it generic</a:t>
            </a:r>
          </a:p>
          <a:p>
            <a:pPr lvl="1"/>
            <a:r>
              <a:rPr lang="en-US" sz="1600" dirty="0"/>
              <a:t>Now the method definitions in the test module are wrong. Create a tuple returning method for save/load</a:t>
            </a:r>
          </a:p>
          <a:p>
            <a:pPr lvl="1"/>
            <a:r>
              <a:rPr lang="en-US" sz="1600" dirty="0"/>
              <a:t>Use let deconstruction in the test. Fix it first for the other tests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24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4EE8-C6DA-D0D5-49B0-9FD16C44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br>
              <a:rPr lang="en-US" dirty="0"/>
            </a:br>
            <a:r>
              <a:rPr lang="en-US" dirty="0"/>
              <a:t>A second storage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2FA2-EEE9-0AE3-4A3D-31C44C9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test for </a:t>
            </a:r>
            <a:r>
              <a:rPr lang="en-US" sz="2000" dirty="0" err="1"/>
              <a:t>Json</a:t>
            </a:r>
            <a:r>
              <a:rPr lang="en-US" sz="2000" dirty="0"/>
              <a:t> store</a:t>
            </a:r>
          </a:p>
          <a:p>
            <a:pPr lvl="1"/>
            <a:r>
              <a:rPr lang="en-US" sz="1800" dirty="0"/>
              <a:t>Copy </a:t>
            </a:r>
            <a:r>
              <a:rPr lang="en-US" sz="1800" dirty="0" err="1"/>
              <a:t>JsonStore</a:t>
            </a:r>
            <a:r>
              <a:rPr lang="en-US" sz="1800" dirty="0"/>
              <a:t> file</a:t>
            </a:r>
          </a:p>
          <a:p>
            <a:r>
              <a:rPr lang="en-US" sz="2000" dirty="0"/>
              <a:t>To fix the errors in tests, add the </a:t>
            </a:r>
            <a:r>
              <a:rPr lang="en-US" sz="2000" dirty="0" err="1"/>
              <a:t>StorageFactory</a:t>
            </a:r>
            <a:r>
              <a:rPr lang="en-US" sz="2000" dirty="0"/>
              <a:t> module</a:t>
            </a:r>
          </a:p>
          <a:p>
            <a:pPr lvl="1"/>
            <a:r>
              <a:rPr lang="en-US" sz="1800" dirty="0"/>
              <a:t>Create a discriminated union</a:t>
            </a:r>
          </a:p>
          <a:p>
            <a:pPr lvl="1"/>
            <a:r>
              <a:rPr lang="en-US" sz="1800" dirty="0"/>
              <a:t>Create a method with a match</a:t>
            </a:r>
          </a:p>
          <a:p>
            <a:pPr lvl="1"/>
            <a:r>
              <a:rPr lang="en-US" sz="1800" dirty="0"/>
              <a:t>Update the </a:t>
            </a:r>
            <a:r>
              <a:rPr lang="en-US" sz="1800" dirty="0" err="1"/>
              <a:t>SimpleStore</a:t>
            </a:r>
            <a:r>
              <a:rPr lang="en-US" sz="1800" dirty="0"/>
              <a:t> and </a:t>
            </a:r>
            <a:r>
              <a:rPr lang="en-US" sz="1800" dirty="0" err="1"/>
              <a:t>JsonStore</a:t>
            </a:r>
            <a:r>
              <a:rPr lang="en-US" sz="1800" dirty="0"/>
              <a:t> tests to use this method</a:t>
            </a:r>
          </a:p>
          <a:p>
            <a:pPr lvl="1"/>
            <a:r>
              <a:rPr lang="en-US" sz="1800" dirty="0"/>
              <a:t>This is correct by design, it cannot fail at runtime unless illegal chars in filename</a:t>
            </a:r>
          </a:p>
          <a:p>
            <a:pPr lvl="1"/>
            <a:r>
              <a:rPr lang="en-US" sz="1800" dirty="0"/>
              <a:t>The filename or connection string or whatever is created at an appropriate location</a:t>
            </a:r>
          </a:p>
          <a:p>
            <a:pPr lvl="1"/>
            <a:r>
              <a:rPr lang="en-US" sz="1800" dirty="0"/>
              <a:t>The remaining warning illustrates that correctness is the only path here</a:t>
            </a:r>
          </a:p>
        </p:txBody>
      </p:sp>
    </p:spTree>
    <p:extLst>
      <p:ext uri="{BB962C8B-B14F-4D97-AF65-F5344CB8AC3E}">
        <p14:creationId xmlns:p14="http://schemas.microsoft.com/office/powerpoint/2010/main" val="402891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C6FE-4B76-C573-88AA-A22F0806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“on the side” in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3-A2D2-44C2-CBAD-990AD711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Equality example</a:t>
            </a:r>
          </a:p>
          <a:p>
            <a:r>
              <a:rPr lang="en-US" dirty="0"/>
              <a:t>List comprehensions</a:t>
            </a:r>
          </a:p>
          <a:p>
            <a:r>
              <a:rPr lang="en-US" dirty="0"/>
              <a:t>Computation expression consumption</a:t>
            </a:r>
          </a:p>
          <a:p>
            <a:r>
              <a:rPr lang="en-US" dirty="0"/>
              <a:t>Type provider consumption</a:t>
            </a:r>
          </a:p>
          <a:p>
            <a:endParaRPr lang="en-US" dirty="0"/>
          </a:p>
          <a:p>
            <a:r>
              <a:rPr lang="en-US" dirty="0"/>
              <a:t>Not shown, try on your own</a:t>
            </a:r>
          </a:p>
          <a:p>
            <a:pPr lvl="1"/>
            <a:r>
              <a:rPr lang="en-US" dirty="0"/>
              <a:t>Load by ID from JSON returning Option type </a:t>
            </a:r>
          </a:p>
          <a:p>
            <a:pPr lvl="1"/>
            <a:r>
              <a:rPr lang="en-US" dirty="0"/>
              <a:t>Managing the option type</a:t>
            </a:r>
          </a:p>
        </p:txBody>
      </p:sp>
    </p:spTree>
    <p:extLst>
      <p:ext uri="{BB962C8B-B14F-4D97-AF65-F5344CB8AC3E}">
        <p14:creationId xmlns:p14="http://schemas.microsoft.com/office/powerpoint/2010/main" val="17579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6787-D11C-4D03-B87D-B3C30B5F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 really wish I had time to show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149C-4B00-49E6-9167-DC987D33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r>
              <a:rPr lang="en-US" dirty="0"/>
              <a:t>Active patterns, and defining your own</a:t>
            </a:r>
          </a:p>
          <a:p>
            <a:r>
              <a:rPr lang="en-US" dirty="0"/>
              <a:t>Result type and pipelines over throwing exceptions </a:t>
            </a:r>
          </a:p>
          <a:p>
            <a:r>
              <a:rPr lang="en-US" dirty="0"/>
              <a:t>Task and async</a:t>
            </a:r>
          </a:p>
          <a:p>
            <a:r>
              <a:rPr lang="en-US" dirty="0"/>
              <a:t>Power of the </a:t>
            </a:r>
            <a:r>
              <a:rPr lang="en-US" dirty="0" err="1"/>
              <a:t>FSharp</a:t>
            </a:r>
            <a:r>
              <a:rPr lang="en-US" dirty="0"/>
              <a:t> libraries with features like `pairwise` and `window`</a:t>
            </a:r>
          </a:p>
          <a:p>
            <a:r>
              <a:rPr lang="en-US" dirty="0"/>
              <a:t>Returning to the demo and making Id an option-like with `new` member</a:t>
            </a:r>
          </a:p>
          <a:p>
            <a:r>
              <a:rPr lang="en-US" dirty="0"/>
              <a:t>More about types as tiny lightweight data focused classes</a:t>
            </a:r>
          </a:p>
          <a:p>
            <a:r>
              <a:rPr lang="en-US" dirty="0"/>
              <a:t>More on structural (records, unions and structs) vs reference (classes) equality and on F# specific equality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19425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6C7D-FD42-446E-A2BF-CB17A0C7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F4-B607-49F9-AFC9-F9B08E96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 about functions and data which lie at the heart of all programming and alternatives to how you think about programming. You’ll leave ready to experiment with F# and to apply the universal lessons exposed by F# to programming in any language. </a:t>
            </a:r>
          </a:p>
        </p:txBody>
      </p:sp>
    </p:spTree>
    <p:extLst>
      <p:ext uri="{BB962C8B-B14F-4D97-AF65-F5344CB8AC3E}">
        <p14:creationId xmlns:p14="http://schemas.microsoft.com/office/powerpoint/2010/main" val="387950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766" y="2807893"/>
            <a:ext cx="11176000" cy="553998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Deconstructing Object Programming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9D922-9C48-12C3-02EE-ACC7CF45D777}"/>
              </a:ext>
            </a:extLst>
          </p:cNvPr>
          <p:cNvSpPr txBox="1"/>
          <p:nvPr/>
        </p:nvSpPr>
        <p:spPr>
          <a:xfrm>
            <a:off x="3031510" y="3763023"/>
            <a:ext cx="594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Slides in this section from Don Symes 2019 NDC, Sydney talk: </a:t>
            </a:r>
          </a:p>
          <a:p>
            <a:pPr algn="ctr"/>
            <a:r>
              <a:rPr lang="en-US" dirty="0"/>
              <a:t>https://aka.ms/don-syme-ndc-sydney-2019</a:t>
            </a:r>
          </a:p>
        </p:txBody>
      </p:sp>
    </p:spTree>
    <p:extLst>
      <p:ext uri="{BB962C8B-B14F-4D97-AF65-F5344CB8AC3E}">
        <p14:creationId xmlns:p14="http://schemas.microsoft.com/office/powerpoint/2010/main" val="10603503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13714D5-14FE-4A5E-B2D0-5FF8A7C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0" y="298157"/>
            <a:ext cx="1117600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20+ features of OO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8EBC4-E98F-40AC-9D53-3DF319EE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10" y="1108952"/>
            <a:ext cx="11167353" cy="5622587"/>
          </a:xfrm>
        </p:spPr>
        <p:txBody>
          <a:bodyPr numCol="2">
            <a:normAutofit fontScale="92500" lnSpcReduction="10000"/>
          </a:bodyPr>
          <a:lstStyle/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dot notation (</a:t>
            </a:r>
            <a:r>
              <a:rPr lang="en-GB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x.Length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instance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type-directed name resolution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implicit constructors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static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indexer notation arr.[x]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named arguments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optional arguments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 types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data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defining events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defining operators on types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 properties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IDisposable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IEnumerable</a:t>
            </a: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 extensions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enums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 inheritance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nulls and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Unchecked.defaultof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&lt;_&gt;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overloading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curried method overloads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protected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 types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wildcard types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aspect oriented programming …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E4856-6F37-4FA5-BE40-F278BFB9FC95}"/>
              </a:ext>
            </a:extLst>
          </p:cNvPr>
          <p:cNvSpPr txBox="1"/>
          <p:nvPr/>
        </p:nvSpPr>
        <p:spPr>
          <a:xfrm>
            <a:off x="3648269" y="1950098"/>
            <a:ext cx="3294172" cy="306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99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05219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948" y="862361"/>
            <a:ext cx="11176000" cy="3877985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make F# a better </a:t>
            </a:r>
            <a:r>
              <a:rPr lang="en-GB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language</a:t>
            </a: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make F# a better </a:t>
            </a:r>
            <a:r>
              <a:rPr lang="en-GB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language</a:t>
            </a: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are part of an </a:t>
            </a:r>
            <a:r>
              <a:rPr lang="en-GB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interop</a:t>
            </a: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standard</a:t>
            </a: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are </a:t>
            </a:r>
            <a:r>
              <a:rPr lang="en-GB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not needed</a:t>
            </a:r>
            <a:endParaRPr lang="en-GB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804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13714D5-14FE-4A5E-B2D0-5FF8A7C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0" y="298157"/>
            <a:ext cx="11176000" cy="62324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Where do we stand?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8EBC4-E98F-40AC-9D53-3DF319EE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10" y="1108952"/>
            <a:ext cx="11167353" cy="5622587"/>
          </a:xfrm>
        </p:spPr>
        <p:txBody>
          <a:bodyPr numCol="2">
            <a:normAutofit fontScale="92500" lnSpcReduction="20000"/>
          </a:bodyPr>
          <a:lstStyle/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dot notation </a:t>
            </a:r>
            <a:r>
              <a:rPr lang="en-GB" sz="2400" dirty="0">
                <a:solidFill>
                  <a:srgbClr val="429A16"/>
                </a:solidFill>
                <a:latin typeface="Segoe UI Light" panose="020B0502040204020203" pitchFamily="34" charset="0"/>
              </a:rPr>
              <a:t>(</a:t>
            </a:r>
            <a:r>
              <a:rPr lang="en-GB" sz="1500" dirty="0" err="1">
                <a:solidFill>
                  <a:srgbClr val="429A16"/>
                </a:solidFill>
                <a:latin typeface="Consolas" panose="020B0609020204030204" pitchFamily="49" charset="0"/>
              </a:rPr>
              <a:t>x.Length</a:t>
            </a:r>
            <a:r>
              <a:rPr lang="en-GB" sz="2400" dirty="0">
                <a:solidFill>
                  <a:srgbClr val="429A16"/>
                </a:solidFill>
                <a:latin typeface="Segoe UI Light" panose="020B0502040204020203" pitchFamily="34" charset="0"/>
              </a:rPr>
              <a:t>)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instance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type-directed name resolution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implicit constructors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static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indexer notation arr.[x]</a:t>
            </a:r>
            <a:endParaRPr lang="en-GB" sz="2400" dirty="0">
              <a:solidFill>
                <a:srgbClr val="429A16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named arguments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optional arguments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interface types and implementations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mutable data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operators on types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auto properties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IDisposable</a:t>
            </a: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, </a:t>
            </a:r>
            <a:r>
              <a:rPr lang="en-GB" sz="2400" b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IEnumerable</a:t>
            </a:r>
            <a:endParaRPr lang="en-GB" sz="2400" dirty="0">
              <a:solidFill>
                <a:schemeClr val="accent1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type extensions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events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structs</a:t>
            </a:r>
            <a:endParaRPr lang="en-GB" sz="2400" dirty="0">
              <a:solidFill>
                <a:schemeClr val="accent1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delegates</a:t>
            </a:r>
            <a:r>
              <a:rPr lang="en-GB" sz="2400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enums</a:t>
            </a:r>
            <a:endParaRPr lang="en-GB" sz="2400" b="1" dirty="0">
              <a:solidFill>
                <a:schemeClr val="accent1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type casting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large type hierarchies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implementation inheritance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nulls</a:t>
            </a:r>
            <a:r>
              <a:rPr lang="en-GB" sz="2400" dirty="0">
                <a:solidFill>
                  <a:srgbClr val="FF0000"/>
                </a:solidFill>
                <a:latin typeface="Segoe UI Light" panose="020B0502040204020203" pitchFamily="34" charset="0"/>
              </a:rPr>
              <a:t> and </a:t>
            </a:r>
            <a:r>
              <a:rPr lang="en-GB" sz="2400" b="1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Unchecked.defaultof</a:t>
            </a: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&lt;_&gt;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pervasive method overloading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curried method overloads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protected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self types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wildcard types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aspect oriented programming </a:t>
            </a: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…</a:t>
            </a:r>
            <a:endParaRPr lang="en-GB" sz="2400" dirty="0">
              <a:solidFill>
                <a:srgbClr val="FF0000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</a:rPr>
              <a:t>…</a:t>
            </a:r>
            <a:endParaRPr lang="en-GB" sz="2400" dirty="0"/>
          </a:p>
        </p:txBody>
      </p:sp>
      <p:sp>
        <p:nvSpPr>
          <p:cNvPr id="4" name="Rectangular Callout 5">
            <a:extLst>
              <a:ext uri="{FF2B5EF4-FFF2-40B4-BE49-F238E27FC236}">
                <a16:creationId xmlns:a16="http://schemas.microsoft.com/office/drawing/2014/main" id="{B2CFC6E8-A1D3-471B-9689-F0E99F095D13}"/>
              </a:ext>
            </a:extLst>
          </p:cNvPr>
          <p:cNvSpPr/>
          <p:nvPr/>
        </p:nvSpPr>
        <p:spPr>
          <a:xfrm>
            <a:off x="9676130" y="1541746"/>
            <a:ext cx="1987333" cy="584775"/>
          </a:xfrm>
          <a:prstGeom prst="wedgeRectCallout">
            <a:avLst>
              <a:gd name="adj1" fmla="val -55206"/>
              <a:gd name="adj2" fmla="val 98408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Down the object rabbit hole</a:t>
            </a:r>
          </a:p>
        </p:txBody>
      </p:sp>
      <p:sp>
        <p:nvSpPr>
          <p:cNvPr id="7" name="Rectangular Callout 5">
            <a:extLst>
              <a:ext uri="{FF2B5EF4-FFF2-40B4-BE49-F238E27FC236}">
                <a16:creationId xmlns:a16="http://schemas.microsoft.com/office/drawing/2014/main" id="{EDA324C6-F2FE-49E9-AB7B-6FA089B8C883}"/>
              </a:ext>
            </a:extLst>
          </p:cNvPr>
          <p:cNvSpPr/>
          <p:nvPr/>
        </p:nvSpPr>
        <p:spPr>
          <a:xfrm>
            <a:off x="4200624" y="3095250"/>
            <a:ext cx="1987333" cy="1323439"/>
          </a:xfrm>
          <a:prstGeom prst="wedgeRectCallout">
            <a:avLst>
              <a:gd name="adj1" fmla="val -84085"/>
              <a:gd name="adj2" fmla="val 55531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Use where necessary, use tastefully, use respectfully, use sparingly</a:t>
            </a:r>
          </a:p>
        </p:txBody>
      </p:sp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1E1BD509-2DD1-4772-A75F-62254790DEF6}"/>
              </a:ext>
            </a:extLst>
          </p:cNvPr>
          <p:cNvSpPr/>
          <p:nvPr/>
        </p:nvSpPr>
        <p:spPr>
          <a:xfrm>
            <a:off x="3934734" y="939675"/>
            <a:ext cx="1987333" cy="338554"/>
          </a:xfrm>
          <a:prstGeom prst="wedgeRectCallout">
            <a:avLst>
              <a:gd name="adj1" fmla="val -55206"/>
              <a:gd name="adj2" fmla="val 98408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Embrace</a:t>
            </a:r>
          </a:p>
        </p:txBody>
      </p:sp>
      <p:sp>
        <p:nvSpPr>
          <p:cNvPr id="9" name="Rectangular Callout 5">
            <a:extLst>
              <a:ext uri="{FF2B5EF4-FFF2-40B4-BE49-F238E27FC236}">
                <a16:creationId xmlns:a16="http://schemas.microsoft.com/office/drawing/2014/main" id="{10337417-628D-4DAC-AD1B-6B634FD1EFEE}"/>
              </a:ext>
            </a:extLst>
          </p:cNvPr>
          <p:cNvSpPr/>
          <p:nvPr/>
        </p:nvSpPr>
        <p:spPr>
          <a:xfrm>
            <a:off x="9964718" y="3880079"/>
            <a:ext cx="1987333" cy="338554"/>
          </a:xfrm>
          <a:prstGeom prst="wedgeRectCallout">
            <a:avLst>
              <a:gd name="adj1" fmla="val -56185"/>
              <a:gd name="adj2" fmla="val 29449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1707063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13714D5-14FE-4A5E-B2D0-5FF8A7C1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0" y="298157"/>
            <a:ext cx="1117600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20+ features of OO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8EBC4-E98F-40AC-9D53-3DF319EE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110" y="1108952"/>
            <a:ext cx="11167353" cy="5622587"/>
          </a:xfrm>
        </p:spPr>
        <p:txBody>
          <a:bodyPr numCol="2">
            <a:normAutofit fontScale="92500" lnSpcReduction="20000"/>
          </a:bodyPr>
          <a:lstStyle/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dot notation </a:t>
            </a:r>
            <a:r>
              <a:rPr lang="en-GB" sz="2400" dirty="0">
                <a:solidFill>
                  <a:srgbClr val="429A16"/>
                </a:solidFill>
                <a:latin typeface="Segoe UI Light" panose="020B0502040204020203" pitchFamily="34" charset="0"/>
              </a:rPr>
              <a:t>(</a:t>
            </a:r>
            <a:r>
              <a:rPr lang="en-GB" sz="1500" dirty="0" err="1">
                <a:solidFill>
                  <a:srgbClr val="429A16"/>
                </a:solidFill>
                <a:latin typeface="Consolas" panose="020B0609020204030204" pitchFamily="49" charset="0"/>
              </a:rPr>
              <a:t>x.Length</a:t>
            </a:r>
            <a:r>
              <a:rPr lang="en-GB" sz="2400" dirty="0">
                <a:solidFill>
                  <a:srgbClr val="429A16"/>
                </a:solidFill>
                <a:latin typeface="Segoe UI Light" panose="020B0502040204020203" pitchFamily="34" charset="0"/>
              </a:rPr>
              <a:t>)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instance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type-directed name resolution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implicit constructors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static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indexer notation arr.[x]</a:t>
            </a:r>
            <a:endParaRPr lang="en-GB" sz="2400" dirty="0">
              <a:solidFill>
                <a:srgbClr val="429A16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named arguments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optional arguments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429A16"/>
                </a:solidFill>
                <a:latin typeface="Segoe UI Light" panose="020B0502040204020203" pitchFamily="34" charset="0"/>
              </a:rPr>
              <a:t>interface types and implementations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mutable data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operators on types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auto properties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IDisposable</a:t>
            </a: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, </a:t>
            </a:r>
            <a:r>
              <a:rPr lang="en-GB" sz="2400" b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IEnumerable</a:t>
            </a:r>
            <a:endParaRPr lang="en-GB" sz="2400" dirty="0">
              <a:solidFill>
                <a:schemeClr val="accent1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type extensions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events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structs</a:t>
            </a:r>
            <a:endParaRPr lang="en-GB" sz="2400" dirty="0">
              <a:solidFill>
                <a:schemeClr val="accent1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delegates</a:t>
            </a:r>
            <a:r>
              <a:rPr lang="en-GB" sz="2400" dirty="0">
                <a:solidFill>
                  <a:schemeClr val="accent1"/>
                </a:solidFill>
                <a:latin typeface="Segoe UI Light" panose="020B0502040204020203" pitchFamily="34" charset="0"/>
              </a:rPr>
              <a:t>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 err="1">
                <a:solidFill>
                  <a:schemeClr val="accent1"/>
                </a:solidFill>
                <a:latin typeface="Segoe UI Light" panose="020B0502040204020203" pitchFamily="34" charset="0"/>
              </a:rPr>
              <a:t>enums</a:t>
            </a:r>
            <a:endParaRPr lang="en-GB" sz="2400" b="1" dirty="0">
              <a:solidFill>
                <a:schemeClr val="accent1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accent1"/>
                </a:solidFill>
                <a:latin typeface="Segoe UI Light" panose="020B0502040204020203" pitchFamily="34" charset="0"/>
              </a:rPr>
              <a:t>type casting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large type hierarchies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implementation inheritance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nulls</a:t>
            </a:r>
            <a:r>
              <a:rPr lang="en-GB" sz="2400" dirty="0">
                <a:solidFill>
                  <a:srgbClr val="FF0000"/>
                </a:solidFill>
                <a:latin typeface="Segoe UI Light" panose="020B0502040204020203" pitchFamily="34" charset="0"/>
              </a:rPr>
              <a:t> and </a:t>
            </a:r>
            <a:r>
              <a:rPr lang="en-GB" sz="2400" b="1" dirty="0" err="1">
                <a:solidFill>
                  <a:srgbClr val="FF0000"/>
                </a:solidFill>
                <a:latin typeface="Segoe UI Light" panose="020B0502040204020203" pitchFamily="34" charset="0"/>
              </a:rPr>
              <a:t>Unchecked.defaultof</a:t>
            </a: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&lt;_&gt;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pervasive method overloading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curried method overloads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protected members 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self types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wildcard types</a:t>
            </a:r>
          </a:p>
          <a:p>
            <a:pPr marL="382588" indent="-382588"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</a:rPr>
              <a:t>aspect oriented programming </a:t>
            </a:r>
            <a:r>
              <a:rPr lang="en-GB" sz="2400" b="1" dirty="0">
                <a:solidFill>
                  <a:srgbClr val="FF0000"/>
                </a:solidFill>
                <a:latin typeface="Segoe UI Light" panose="020B0502040204020203" pitchFamily="34" charset="0"/>
              </a:rPr>
              <a:t>…</a:t>
            </a:r>
            <a:endParaRPr lang="en-GB" sz="2400" dirty="0">
              <a:solidFill>
                <a:srgbClr val="FF0000"/>
              </a:solidFill>
              <a:latin typeface="Segoe UI Light" panose="020B0502040204020203" pitchFamily="34" charset="0"/>
            </a:endParaRPr>
          </a:p>
          <a:p>
            <a:pPr marL="382588" indent="-382588">
              <a:buFont typeface="+mj-lt"/>
              <a:buAutoNum type="arabicPeriod"/>
            </a:pPr>
            <a:r>
              <a:rPr lang="en-GB" sz="2400" dirty="0">
                <a:latin typeface="Segoe UI Light" panose="020B0502040204020203" pitchFamily="34" charset="0"/>
              </a:rPr>
              <a:t>…</a:t>
            </a:r>
            <a:endParaRPr lang="en-GB" sz="2400" dirty="0"/>
          </a:p>
        </p:txBody>
      </p:sp>
      <p:sp>
        <p:nvSpPr>
          <p:cNvPr id="4" name="Rectangular Callout 5">
            <a:extLst>
              <a:ext uri="{FF2B5EF4-FFF2-40B4-BE49-F238E27FC236}">
                <a16:creationId xmlns:a16="http://schemas.microsoft.com/office/drawing/2014/main" id="{B2CFC6E8-A1D3-471B-9689-F0E99F095D13}"/>
              </a:ext>
            </a:extLst>
          </p:cNvPr>
          <p:cNvSpPr/>
          <p:nvPr/>
        </p:nvSpPr>
        <p:spPr>
          <a:xfrm>
            <a:off x="9676130" y="1664856"/>
            <a:ext cx="1987333" cy="338554"/>
          </a:xfrm>
          <a:prstGeom prst="wedgeRectCallout">
            <a:avLst>
              <a:gd name="adj1" fmla="val -55206"/>
              <a:gd name="adj2" fmla="val 98408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Mostly Avoid</a:t>
            </a:r>
          </a:p>
        </p:txBody>
      </p:sp>
      <p:sp>
        <p:nvSpPr>
          <p:cNvPr id="7" name="Rectangular Callout 5">
            <a:extLst>
              <a:ext uri="{FF2B5EF4-FFF2-40B4-BE49-F238E27FC236}">
                <a16:creationId xmlns:a16="http://schemas.microsoft.com/office/drawing/2014/main" id="{EDA324C6-F2FE-49E9-AB7B-6FA089B8C883}"/>
              </a:ext>
            </a:extLst>
          </p:cNvPr>
          <p:cNvSpPr/>
          <p:nvPr/>
        </p:nvSpPr>
        <p:spPr>
          <a:xfrm>
            <a:off x="4200624" y="3587692"/>
            <a:ext cx="1987333" cy="338554"/>
          </a:xfrm>
          <a:prstGeom prst="wedgeRectCallout">
            <a:avLst>
              <a:gd name="adj1" fmla="val -90938"/>
              <a:gd name="adj2" fmla="val 213562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Tolerate</a:t>
            </a:r>
          </a:p>
        </p:txBody>
      </p:sp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1E1BD509-2DD1-4772-A75F-62254790DEF6}"/>
              </a:ext>
            </a:extLst>
          </p:cNvPr>
          <p:cNvSpPr/>
          <p:nvPr/>
        </p:nvSpPr>
        <p:spPr>
          <a:xfrm>
            <a:off x="3934734" y="939675"/>
            <a:ext cx="1987333" cy="338554"/>
          </a:xfrm>
          <a:prstGeom prst="wedgeRectCallout">
            <a:avLst>
              <a:gd name="adj1" fmla="val -55206"/>
              <a:gd name="adj2" fmla="val 98408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Love</a:t>
            </a:r>
          </a:p>
        </p:txBody>
      </p:sp>
      <p:sp>
        <p:nvSpPr>
          <p:cNvPr id="9" name="Rectangular Callout 5">
            <a:extLst>
              <a:ext uri="{FF2B5EF4-FFF2-40B4-BE49-F238E27FC236}">
                <a16:creationId xmlns:a16="http://schemas.microsoft.com/office/drawing/2014/main" id="{10337417-628D-4DAC-AD1B-6B634FD1EFEE}"/>
              </a:ext>
            </a:extLst>
          </p:cNvPr>
          <p:cNvSpPr/>
          <p:nvPr/>
        </p:nvSpPr>
        <p:spPr>
          <a:xfrm>
            <a:off x="9964718" y="3880079"/>
            <a:ext cx="1987333" cy="338554"/>
          </a:xfrm>
          <a:prstGeom prst="wedgeRectCallout">
            <a:avLst>
              <a:gd name="adj1" fmla="val -68422"/>
              <a:gd name="adj2" fmla="val 98408"/>
            </a:avLst>
          </a:prstGeom>
          <a:solidFill>
            <a:srgbClr val="ACE58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sz="1600" dirty="0"/>
              <a:t>Forget</a:t>
            </a:r>
          </a:p>
        </p:txBody>
      </p:sp>
    </p:spTree>
    <p:extLst>
      <p:ext uri="{BB962C8B-B14F-4D97-AF65-F5344CB8AC3E}">
        <p14:creationId xmlns:p14="http://schemas.microsoft.com/office/powerpoint/2010/main" val="39600159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754" y="1770944"/>
            <a:ext cx="11176000" cy="1661993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Programming</a:t>
            </a: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v.</a:t>
            </a:r>
            <a:b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Object-Oriented Programming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137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994" y="540157"/>
            <a:ext cx="11176000" cy="4771306"/>
          </a:xfrm>
        </p:spPr>
        <p:txBody>
          <a:bodyPr>
            <a:normAutofit/>
          </a:bodyPr>
          <a:lstStyle/>
          <a:p>
            <a:r>
              <a:rPr lang="en-GB" sz="4000" u="sng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 Programming </a:t>
            </a:r>
            <a: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focuses on …</a:t>
            </a:r>
            <a:b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succinct coding, notational convenience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105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ergonomics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1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good naming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9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practical encapsulation 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9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sensible, small, composable abstractions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1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expression-oriented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1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simple things out of (potentially complex) foundations</a:t>
            </a:r>
            <a:endParaRPr lang="en-GB" spc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186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672" y="810745"/>
            <a:ext cx="11176000" cy="6163226"/>
          </a:xfrm>
        </p:spPr>
        <p:txBody>
          <a:bodyPr>
            <a:normAutofit fontScale="90000"/>
          </a:bodyPr>
          <a:lstStyle/>
          <a:p>
            <a: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extreme </a:t>
            </a:r>
            <a:r>
              <a:rPr lang="en-GB" sz="4000" u="sng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Object-</a:t>
            </a:r>
            <a:r>
              <a:rPr lang="en-GB" sz="4000" b="1" u="sng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Oriented</a:t>
            </a:r>
            <a:r>
              <a:rPr lang="en-GB" sz="4000" u="sng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Programming </a:t>
            </a:r>
            <a: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be…</a:t>
            </a:r>
            <a:b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4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objects as a single paradigm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hierarchical classification (Animal, Cat, Dog, </a:t>
            </a:r>
            <a:r>
              <a:rPr lang="en-GB" sz="2800" spc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AbstractJellyBeanFactoryDelegator</a:t>
            </a: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large abstractions with many holes and failure points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declarations not expressions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composition through… more hierarchies</a:t>
            </a:r>
            <a:br>
              <a:rPr lang="en-GB" sz="2800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pc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51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1772793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The F# approach is to </a:t>
            </a:r>
            <a:r>
              <a:rPr lang="en-GB" sz="3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embrace object programming</a:t>
            </a:r>
            <a:r>
              <a:rPr lang="en-GB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, make it fit with the expression-oriented typed functional paradigm</a:t>
            </a:r>
            <a:br>
              <a:rPr lang="en-GB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GB" sz="3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20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but not embrace full “object-</a:t>
            </a:r>
            <a:r>
              <a:rPr lang="en-GB" sz="20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orientation</a:t>
            </a:r>
            <a:r>
              <a:rPr lang="en-GB" sz="20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” (unless you happen to be in a project using that technique) </a:t>
            </a:r>
            <a:endParaRPr lang="en-GB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979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315B-68DD-8908-557E-EE5381F2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892-4590-9193-CAD0-818577B5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@KathleenDollard on Twitter</a:t>
            </a:r>
          </a:p>
          <a:p>
            <a:r>
              <a:rPr lang="en-US" dirty="0">
                <a:hlinkClick r:id="rId2"/>
              </a:rPr>
              <a:t>https://github.com/KathleenDollard/DevIntersection2022</a:t>
            </a:r>
            <a:endParaRPr lang="en-US" dirty="0"/>
          </a:p>
          <a:p>
            <a:pPr lvl="1"/>
            <a:r>
              <a:rPr lang="en-US" dirty="0"/>
              <a:t>For slides, materials and links</a:t>
            </a:r>
          </a:p>
          <a:p>
            <a:r>
              <a:rPr lang="en-US" dirty="0">
                <a:hlinkClick r:id="rId3"/>
              </a:rPr>
              <a:t>https://github.com/KathleenDollard/fsharp-demo</a:t>
            </a:r>
            <a:endParaRPr lang="en-US" dirty="0"/>
          </a:p>
          <a:p>
            <a:pPr lvl="1"/>
            <a:r>
              <a:rPr lang="en-US"/>
              <a:t>For demo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ypebar ready to print a question mark">
            <a:extLst>
              <a:ext uri="{FF2B5EF4-FFF2-40B4-BE49-F238E27FC236}">
                <a16:creationId xmlns:a16="http://schemas.microsoft.com/office/drawing/2014/main" id="{9323F31D-D18F-4A34-B920-7EEEA5C9A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533" cy="81310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AFE1D-E028-40F3-ACD5-9CAD12DF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27" y="1119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learn about F#?</a:t>
            </a:r>
          </a:p>
        </p:txBody>
      </p:sp>
    </p:spTree>
    <p:extLst>
      <p:ext uri="{BB962C8B-B14F-4D97-AF65-F5344CB8AC3E}">
        <p14:creationId xmlns:p14="http://schemas.microsoft.com/office/powerpoint/2010/main" val="2389610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315B-68DD-8908-557E-EE5381F2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5</a:t>
            </a:r>
            <a:br>
              <a:rPr lang="en-US" dirty="0"/>
            </a:br>
            <a:r>
              <a:rPr lang="en-US" dirty="0"/>
              <a:t>A parse tree from a computation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E892-4590-9193-CAD0-818577B5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82A-441D-447A-9EBB-59F27859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04CE-AE65-4FC6-BADA-3063DAA2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 scope</a:t>
            </a:r>
          </a:p>
          <a:p>
            <a:r>
              <a:rPr lang="en-US" dirty="0"/>
              <a:t>File and code ordering</a:t>
            </a:r>
          </a:p>
          <a:p>
            <a:r>
              <a:rPr lang="en-US" dirty="0"/>
              <a:t>Compiler error messages (so sorry, they used to be worse)</a:t>
            </a:r>
          </a:p>
          <a:p>
            <a:pPr lvl="1"/>
            <a:r>
              <a:rPr lang="en-US" dirty="0"/>
              <a:t>CE errors are a disaster</a:t>
            </a:r>
          </a:p>
          <a:p>
            <a:r>
              <a:rPr lang="en-US" dirty="0"/>
              <a:t>Parentheses for grouping, sometimes where you don’t expect it</a:t>
            </a:r>
          </a:p>
          <a:p>
            <a:r>
              <a:rPr lang="en-US" dirty="0"/>
              <a:t>Watch the squiggles, like in “Not a </a:t>
            </a:r>
            <a:r>
              <a:rPr lang="en-US" dirty="0" err="1"/>
              <a:t>function..cannot</a:t>
            </a:r>
            <a:r>
              <a:rPr lang="en-US" dirty="0"/>
              <a:t> be applied”</a:t>
            </a:r>
          </a:p>
          <a:p>
            <a:r>
              <a:rPr lang="en-US" dirty="0"/>
              <a:t>Visual Studio debugging is with C# syntax – watch `=`, for example</a:t>
            </a:r>
          </a:p>
          <a:p>
            <a:r>
              <a:rPr lang="en-US" dirty="0"/>
              <a:t>Hover to check types, or specify them at least temporarily</a:t>
            </a:r>
          </a:p>
        </p:txBody>
      </p:sp>
    </p:spTree>
    <p:extLst>
      <p:ext uri="{BB962C8B-B14F-4D97-AF65-F5344CB8AC3E}">
        <p14:creationId xmlns:p14="http://schemas.microsoft.com/office/powerpoint/2010/main" val="2563357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AEE57D-BA0C-4E9A-9DC8-B52DA6C63D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Records vs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B831FD-8BC3-47D5-AC59-1385760F86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you want structural or reference equality?	</a:t>
            </a:r>
          </a:p>
          <a:p>
            <a:pPr lvl="1"/>
            <a:r>
              <a:rPr lang="en-US" dirty="0"/>
              <a:t>Manually adding structural equality is prone to errors, unless just an ID</a:t>
            </a:r>
          </a:p>
          <a:p>
            <a:pPr lvl="1"/>
            <a:r>
              <a:rPr lang="en-US" dirty="0"/>
              <a:t>Mixing structural and reference equality may give headaches</a:t>
            </a:r>
          </a:p>
          <a:p>
            <a:r>
              <a:rPr lang="en-US" dirty="0"/>
              <a:t>When do you use a record?</a:t>
            </a:r>
          </a:p>
          <a:p>
            <a:pPr lvl="1"/>
            <a:r>
              <a:rPr lang="en-US" dirty="0"/>
              <a:t>Is the internal representation = external representation</a:t>
            </a:r>
          </a:p>
          <a:p>
            <a:pPr lvl="1"/>
            <a:r>
              <a:rPr lang="en-US" dirty="0"/>
              <a:t>If your records adds many properties, then maybe not a record</a:t>
            </a:r>
          </a:p>
          <a:p>
            <a:r>
              <a:rPr lang="en-US" dirty="0"/>
              <a:t>In both F# and C#, storage is a separate concept than equality </a:t>
            </a:r>
          </a:p>
          <a:p>
            <a:pPr lvl="1"/>
            <a:r>
              <a:rPr lang="en-US" dirty="0"/>
              <a:t>Struct vs classes generally requires profiling</a:t>
            </a:r>
          </a:p>
          <a:p>
            <a:pPr lvl="1"/>
            <a:r>
              <a:rPr lang="en-US" dirty="0"/>
              <a:t>For most code, most of the time, classes are fine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8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1A226D-84E2-4C09-B999-0803E60D0E1A}"/>
              </a:ext>
            </a:extLst>
          </p:cNvPr>
          <p:cNvGrpSpPr/>
          <p:nvPr/>
        </p:nvGrpSpPr>
        <p:grpSpPr>
          <a:xfrm>
            <a:off x="838200" y="365125"/>
            <a:ext cx="10515600" cy="5811838"/>
            <a:chOff x="838200" y="365125"/>
            <a:chExt cx="10515600" cy="5811838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8AEE57D-BA0C-4E9A-9DC8-B52DA6C63D5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Records vs classes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CFB831FD-8BC3-47D5-AC59-1385760F866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Do you want structural or reference equality?	</a:t>
              </a:r>
            </a:p>
            <a:p>
              <a:pPr lvl="1"/>
              <a:r>
                <a:rPr lang="en-US" dirty="0"/>
                <a:t>Manually adding structural equality is prone to errors, unless just an ID</a:t>
              </a:r>
            </a:p>
            <a:p>
              <a:pPr lvl="1"/>
              <a:r>
                <a:rPr lang="en-US" dirty="0"/>
                <a:t>Mixing structural and reference equality may give headaches</a:t>
              </a:r>
            </a:p>
            <a:p>
              <a:r>
                <a:rPr lang="en-US" dirty="0"/>
                <a:t>When do you use a record?</a:t>
              </a:r>
            </a:p>
            <a:p>
              <a:pPr lvl="1"/>
              <a:r>
                <a:rPr lang="en-US" dirty="0"/>
                <a:t>Is the internal representation = external representation</a:t>
              </a:r>
            </a:p>
            <a:p>
              <a:pPr lvl="1"/>
              <a:r>
                <a:rPr lang="en-US" dirty="0"/>
                <a:t>If your records adds many properties, then maybe not a record</a:t>
              </a:r>
            </a:p>
            <a:p>
              <a:r>
                <a:rPr lang="en-US" dirty="0"/>
                <a:t>In both F# and C#, storage is a separate concept than equality </a:t>
              </a:r>
            </a:p>
            <a:p>
              <a:pPr lvl="1"/>
              <a:r>
                <a:rPr lang="en-US" dirty="0"/>
                <a:t>Struct vs classes generally requires profiling</a:t>
              </a:r>
            </a:p>
            <a:p>
              <a:pPr lvl="1"/>
              <a:r>
                <a:rPr lang="en-US" dirty="0"/>
                <a:t>For most code, most of the time, classes are fine</a:t>
              </a:r>
            </a:p>
            <a:p>
              <a:pPr lvl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09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phic 98" descr="Badge Question Mark with solid fill">
            <a:extLst>
              <a:ext uri="{FF2B5EF4-FFF2-40B4-BE49-F238E27FC236}">
                <a16:creationId xmlns:a16="http://schemas.microsoft.com/office/drawing/2014/main" id="{0D3CD9A9-C59A-4A11-9609-D15612F0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313" y="4390885"/>
            <a:ext cx="1775235" cy="177523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4DAE3A-5BE3-415D-AB55-016CBC3CE478}"/>
              </a:ext>
            </a:extLst>
          </p:cNvPr>
          <p:cNvGrpSpPr/>
          <p:nvPr/>
        </p:nvGrpSpPr>
        <p:grpSpPr>
          <a:xfrm>
            <a:off x="683029" y="1262899"/>
            <a:ext cx="5412971" cy="3317413"/>
            <a:chOff x="838200" y="365125"/>
            <a:chExt cx="10515600" cy="5811838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8AEE57D-BA0C-4E9A-9DC8-B52DA6C63D5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/>
                <a:t>Records vs classes</a:t>
              </a: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CFB831FD-8BC3-47D5-AC59-1385760F866B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Do you want structural or reference equality?	</a:t>
              </a:r>
            </a:p>
            <a:p>
              <a:pPr lvl="1"/>
              <a:r>
                <a:rPr lang="en-US" sz="1200" dirty="0"/>
                <a:t>Manually adding structural equality is prone to errors, unless just an ID</a:t>
              </a:r>
            </a:p>
            <a:p>
              <a:pPr lvl="1"/>
              <a:r>
                <a:rPr lang="en-US" sz="1200" dirty="0"/>
                <a:t>Mixing structural and reference equality may give headaches</a:t>
              </a:r>
            </a:p>
            <a:p>
              <a:r>
                <a:rPr lang="en-US" sz="1400" dirty="0"/>
                <a:t>When do you use a record?</a:t>
              </a:r>
            </a:p>
            <a:p>
              <a:pPr lvl="1"/>
              <a:r>
                <a:rPr lang="en-US" sz="1200" dirty="0"/>
                <a:t>Is the internal representation = external representation</a:t>
              </a:r>
            </a:p>
            <a:p>
              <a:pPr lvl="1"/>
              <a:r>
                <a:rPr lang="en-US" sz="1200" dirty="0"/>
                <a:t>If your records adds many properties, then maybe not a record</a:t>
              </a:r>
            </a:p>
            <a:p>
              <a:r>
                <a:rPr lang="en-US" sz="1400" b="1" dirty="0"/>
                <a:t>In both F# and C#, storage is a separate concept than equality </a:t>
              </a:r>
            </a:p>
            <a:p>
              <a:pPr lvl="1"/>
              <a:r>
                <a:rPr lang="en-US" sz="1200" dirty="0"/>
                <a:t>Struct vs classes generally requires profiling</a:t>
              </a:r>
            </a:p>
            <a:p>
              <a:pPr lvl="1"/>
              <a:r>
                <a:rPr lang="en-US" sz="1200" dirty="0"/>
                <a:t>For most code, most of the time, classes are fine</a:t>
              </a:r>
            </a:p>
            <a:p>
              <a:pPr lvl="1"/>
              <a:endParaRPr lang="en-US" sz="1200" dirty="0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CF56F3-02D7-4232-9FD6-A7283D457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624264"/>
              </p:ext>
            </p:extLst>
          </p:nvPr>
        </p:nvGraphicFramePr>
        <p:xfrm>
          <a:off x="6263286" y="952018"/>
          <a:ext cx="4882418" cy="4561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B130A81-AAFF-4771-A24C-6C41D2282CBD}"/>
              </a:ext>
            </a:extLst>
          </p:cNvPr>
          <p:cNvSpPr/>
          <p:nvPr/>
        </p:nvSpPr>
        <p:spPr>
          <a:xfrm>
            <a:off x="9560104" y="1082990"/>
            <a:ext cx="2134212" cy="51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Consider using only when there is special equality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07BBCD-A9A4-47CF-BCB8-0638491859D7}"/>
              </a:ext>
            </a:extLst>
          </p:cNvPr>
          <p:cNvGrpSpPr/>
          <p:nvPr/>
        </p:nvGrpSpPr>
        <p:grpSpPr>
          <a:xfrm>
            <a:off x="6793168" y="2560766"/>
            <a:ext cx="878363" cy="509720"/>
            <a:chOff x="4545289" y="5559134"/>
            <a:chExt cx="878363" cy="509720"/>
          </a:xfrm>
        </p:grpSpPr>
        <p:pic>
          <p:nvPicPr>
            <p:cNvPr id="59" name="Graphic 58" descr="Coffee with solid fill">
              <a:extLst>
                <a:ext uri="{FF2B5EF4-FFF2-40B4-BE49-F238E27FC236}">
                  <a16:creationId xmlns:a16="http://schemas.microsoft.com/office/drawing/2014/main" id="{AF97C1B4-CEDF-4A81-BE5C-A53E45FB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45289" y="5582539"/>
              <a:ext cx="422469" cy="430190"/>
            </a:xfrm>
            <a:prstGeom prst="rect">
              <a:avLst/>
            </a:prstGeom>
          </p:spPr>
        </p:pic>
        <p:pic>
          <p:nvPicPr>
            <p:cNvPr id="61" name="Graphic 60" descr="Coffee with solid fill">
              <a:extLst>
                <a:ext uri="{FF2B5EF4-FFF2-40B4-BE49-F238E27FC236}">
                  <a16:creationId xmlns:a16="http://schemas.microsoft.com/office/drawing/2014/main" id="{8D5BDE69-FDBD-44FC-9CE0-6E37A8FF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01183" y="5578685"/>
              <a:ext cx="422469" cy="430190"/>
            </a:xfrm>
            <a:prstGeom prst="rect">
              <a:avLst/>
            </a:prstGeom>
          </p:spPr>
        </p:pic>
        <p:pic>
          <p:nvPicPr>
            <p:cNvPr id="11" name="Graphic 10" descr="No sign with solid fill">
              <a:extLst>
                <a:ext uri="{FF2B5EF4-FFF2-40B4-BE49-F238E27FC236}">
                  <a16:creationId xmlns:a16="http://schemas.microsoft.com/office/drawing/2014/main" id="{EE43B16F-BBF2-4132-8684-3AD553B6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09892" y="5559134"/>
              <a:ext cx="509720" cy="50972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C99C5EC-AA82-4B0F-B96E-1605A421F6B0}"/>
              </a:ext>
            </a:extLst>
          </p:cNvPr>
          <p:cNvGrpSpPr/>
          <p:nvPr/>
        </p:nvGrpSpPr>
        <p:grpSpPr>
          <a:xfrm>
            <a:off x="9713930" y="2451371"/>
            <a:ext cx="913199" cy="557005"/>
            <a:chOff x="6513429" y="2521724"/>
            <a:chExt cx="913199" cy="55700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6B54AA-17D4-43D5-B4E9-B60DCC072D9C}"/>
                </a:ext>
              </a:extLst>
            </p:cNvPr>
            <p:cNvSpPr/>
            <p:nvPr/>
          </p:nvSpPr>
          <p:spPr>
            <a:xfrm>
              <a:off x="6799097" y="2603787"/>
              <a:ext cx="324173" cy="326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DA49CD-96C1-41CE-8ED6-3EBA8689D2F3}"/>
                </a:ext>
              </a:extLst>
            </p:cNvPr>
            <p:cNvGrpSpPr/>
            <p:nvPr/>
          </p:nvGrpSpPr>
          <p:grpSpPr>
            <a:xfrm>
              <a:off x="6513429" y="2521724"/>
              <a:ext cx="913199" cy="557005"/>
              <a:chOff x="3300522" y="5578684"/>
              <a:chExt cx="913199" cy="557005"/>
            </a:xfrm>
          </p:grpSpPr>
          <p:pic>
            <p:nvPicPr>
              <p:cNvPr id="52" name="Graphic 51" descr="Badge Tick1 with solid fill">
                <a:extLst>
                  <a:ext uri="{FF2B5EF4-FFF2-40B4-BE49-F238E27FC236}">
                    <a16:creationId xmlns:a16="http://schemas.microsoft.com/office/drawing/2014/main" id="{16CD7E50-9720-4558-AB7A-16F3649E4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487894" y="5578684"/>
                <a:ext cx="516107" cy="516107"/>
              </a:xfrm>
              <a:prstGeom prst="rect">
                <a:avLst/>
              </a:prstGeom>
            </p:spPr>
          </p:pic>
          <p:pic>
            <p:nvPicPr>
              <p:cNvPr id="54" name="Graphic 53" descr="Coffee with solid fill">
                <a:extLst>
                  <a:ext uri="{FF2B5EF4-FFF2-40B4-BE49-F238E27FC236}">
                    <a16:creationId xmlns:a16="http://schemas.microsoft.com/office/drawing/2014/main" id="{707098AE-4F20-424E-99AA-F89C72C54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00522" y="5705499"/>
                <a:ext cx="422469" cy="430190"/>
              </a:xfrm>
              <a:prstGeom prst="rect">
                <a:avLst/>
              </a:prstGeom>
            </p:spPr>
          </p:pic>
          <p:pic>
            <p:nvPicPr>
              <p:cNvPr id="56" name="Graphic 55" descr="Coffee with solid fill">
                <a:extLst>
                  <a:ext uri="{FF2B5EF4-FFF2-40B4-BE49-F238E27FC236}">
                    <a16:creationId xmlns:a16="http://schemas.microsoft.com/office/drawing/2014/main" id="{B69A45D1-1438-4AE0-87A0-FBB5C43F3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91252" y="5701645"/>
                <a:ext cx="422469" cy="430190"/>
              </a:xfrm>
              <a:prstGeom prst="rect">
                <a:avLst/>
              </a:prstGeom>
            </p:spPr>
          </p:pic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E16179-7BFB-4BB8-AB39-E38832D3661D}"/>
              </a:ext>
            </a:extLst>
          </p:cNvPr>
          <p:cNvGrpSpPr/>
          <p:nvPr/>
        </p:nvGrpSpPr>
        <p:grpSpPr>
          <a:xfrm>
            <a:off x="9725960" y="3389781"/>
            <a:ext cx="913199" cy="557005"/>
            <a:chOff x="6513429" y="2521724"/>
            <a:chExt cx="913199" cy="55700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06BA3B1-9B50-4AC1-9E0F-3F714B06BAD9}"/>
                </a:ext>
              </a:extLst>
            </p:cNvPr>
            <p:cNvSpPr/>
            <p:nvPr/>
          </p:nvSpPr>
          <p:spPr>
            <a:xfrm>
              <a:off x="6799097" y="2603787"/>
              <a:ext cx="324173" cy="326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92E501-8C9B-42FF-A489-73FF17AA3AF7}"/>
                </a:ext>
              </a:extLst>
            </p:cNvPr>
            <p:cNvGrpSpPr/>
            <p:nvPr/>
          </p:nvGrpSpPr>
          <p:grpSpPr>
            <a:xfrm>
              <a:off x="6513429" y="2521724"/>
              <a:ext cx="913199" cy="557005"/>
              <a:chOff x="3300522" y="5578684"/>
              <a:chExt cx="913199" cy="557005"/>
            </a:xfrm>
          </p:grpSpPr>
          <p:pic>
            <p:nvPicPr>
              <p:cNvPr id="78" name="Graphic 77" descr="Badge Tick1 with solid fill">
                <a:extLst>
                  <a:ext uri="{FF2B5EF4-FFF2-40B4-BE49-F238E27FC236}">
                    <a16:creationId xmlns:a16="http://schemas.microsoft.com/office/drawing/2014/main" id="{2EDC016D-5120-48DA-81E3-13233A546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487894" y="5578684"/>
                <a:ext cx="516107" cy="516107"/>
              </a:xfrm>
              <a:prstGeom prst="rect">
                <a:avLst/>
              </a:prstGeom>
            </p:spPr>
          </p:pic>
          <p:pic>
            <p:nvPicPr>
              <p:cNvPr id="79" name="Graphic 78" descr="Coffee with solid fill">
                <a:extLst>
                  <a:ext uri="{FF2B5EF4-FFF2-40B4-BE49-F238E27FC236}">
                    <a16:creationId xmlns:a16="http://schemas.microsoft.com/office/drawing/2014/main" id="{1A7B46A3-13AC-4EF5-A5C3-BC3BF9805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00522" y="5705499"/>
                <a:ext cx="422469" cy="430190"/>
              </a:xfrm>
              <a:prstGeom prst="rect">
                <a:avLst/>
              </a:prstGeom>
            </p:spPr>
          </p:pic>
          <p:pic>
            <p:nvPicPr>
              <p:cNvPr id="80" name="Graphic 79" descr="Coffee with solid fill">
                <a:extLst>
                  <a:ext uri="{FF2B5EF4-FFF2-40B4-BE49-F238E27FC236}">
                    <a16:creationId xmlns:a16="http://schemas.microsoft.com/office/drawing/2014/main" id="{E1BA98EC-4699-40FA-87F6-AD997E12B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91252" y="5701645"/>
                <a:ext cx="422469" cy="430190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CA4606-FADD-4E9B-A080-C51E6F983D8E}"/>
              </a:ext>
            </a:extLst>
          </p:cNvPr>
          <p:cNvGrpSpPr/>
          <p:nvPr/>
        </p:nvGrpSpPr>
        <p:grpSpPr>
          <a:xfrm>
            <a:off x="6801714" y="3418090"/>
            <a:ext cx="913199" cy="557005"/>
            <a:chOff x="6513429" y="2521724"/>
            <a:chExt cx="913199" cy="55700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B62B955-61A4-4F69-8B24-94580F1AA264}"/>
                </a:ext>
              </a:extLst>
            </p:cNvPr>
            <p:cNvSpPr/>
            <p:nvPr/>
          </p:nvSpPr>
          <p:spPr>
            <a:xfrm>
              <a:off x="6799097" y="2603787"/>
              <a:ext cx="324173" cy="326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1833E20-52AD-4DB2-A299-F9CEFEFAA77E}"/>
                </a:ext>
              </a:extLst>
            </p:cNvPr>
            <p:cNvGrpSpPr/>
            <p:nvPr/>
          </p:nvGrpSpPr>
          <p:grpSpPr>
            <a:xfrm>
              <a:off x="6513429" y="2521724"/>
              <a:ext cx="913199" cy="557005"/>
              <a:chOff x="3300522" y="5578684"/>
              <a:chExt cx="913199" cy="557005"/>
            </a:xfrm>
          </p:grpSpPr>
          <p:pic>
            <p:nvPicPr>
              <p:cNvPr id="84" name="Graphic 83" descr="Badge Tick1 with solid fill">
                <a:extLst>
                  <a:ext uri="{FF2B5EF4-FFF2-40B4-BE49-F238E27FC236}">
                    <a16:creationId xmlns:a16="http://schemas.microsoft.com/office/drawing/2014/main" id="{9F6D4428-EFE9-4ADC-94E9-FB2AF48E6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487894" y="5578684"/>
                <a:ext cx="516107" cy="516107"/>
              </a:xfrm>
              <a:prstGeom prst="rect">
                <a:avLst/>
              </a:prstGeom>
            </p:spPr>
          </p:pic>
          <p:pic>
            <p:nvPicPr>
              <p:cNvPr id="85" name="Graphic 84" descr="Coffee with solid fill">
                <a:extLst>
                  <a:ext uri="{FF2B5EF4-FFF2-40B4-BE49-F238E27FC236}">
                    <a16:creationId xmlns:a16="http://schemas.microsoft.com/office/drawing/2014/main" id="{0DFAD85D-57FB-4E0D-94E0-1935ABA70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00522" y="5705499"/>
                <a:ext cx="422469" cy="430190"/>
              </a:xfrm>
              <a:prstGeom prst="rect">
                <a:avLst/>
              </a:prstGeom>
            </p:spPr>
          </p:pic>
          <p:pic>
            <p:nvPicPr>
              <p:cNvPr id="86" name="Graphic 85" descr="Coffee with solid fill">
                <a:extLst>
                  <a:ext uri="{FF2B5EF4-FFF2-40B4-BE49-F238E27FC236}">
                    <a16:creationId xmlns:a16="http://schemas.microsoft.com/office/drawing/2014/main" id="{44CCA0A1-EDAA-4B6C-8648-84AC8D21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91252" y="5701645"/>
                <a:ext cx="422469" cy="430190"/>
              </a:xfrm>
              <a:prstGeom prst="rect">
                <a:avLst/>
              </a:prstGeom>
            </p:spPr>
          </p:pic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B36A92DC-21D9-4AE5-BD9F-1D3E8D7C1F47}"/>
              </a:ext>
            </a:extLst>
          </p:cNvPr>
          <p:cNvSpPr txBox="1"/>
          <p:nvPr/>
        </p:nvSpPr>
        <p:spPr>
          <a:xfrm>
            <a:off x="5825867" y="302661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A3A345-BFC5-4871-80CE-9880DB82ABA9}"/>
              </a:ext>
            </a:extLst>
          </p:cNvPr>
          <p:cNvSpPr txBox="1"/>
          <p:nvPr/>
        </p:nvSpPr>
        <p:spPr>
          <a:xfrm>
            <a:off x="10901636" y="3026618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EF92AD-DD22-4F16-A475-7D6764E20004}"/>
              </a:ext>
            </a:extLst>
          </p:cNvPr>
          <p:cNvGrpSpPr/>
          <p:nvPr/>
        </p:nvGrpSpPr>
        <p:grpSpPr>
          <a:xfrm>
            <a:off x="1570264" y="4694183"/>
            <a:ext cx="3488846" cy="1997174"/>
            <a:chOff x="3300522" y="5701645"/>
            <a:chExt cx="913199" cy="434044"/>
          </a:xfrm>
        </p:grpSpPr>
        <p:pic>
          <p:nvPicPr>
            <p:cNvPr id="96" name="Graphic 95" descr="Coffee with solid fill">
              <a:extLst>
                <a:ext uri="{FF2B5EF4-FFF2-40B4-BE49-F238E27FC236}">
                  <a16:creationId xmlns:a16="http://schemas.microsoft.com/office/drawing/2014/main" id="{251C4CC4-4A8E-4541-865B-1F2F06D77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0522" y="5705499"/>
              <a:ext cx="422469" cy="430190"/>
            </a:xfrm>
            <a:prstGeom prst="rect">
              <a:avLst/>
            </a:prstGeom>
          </p:spPr>
        </p:pic>
        <p:pic>
          <p:nvPicPr>
            <p:cNvPr id="97" name="Graphic 96" descr="Coffee with solid fill">
              <a:extLst>
                <a:ext uri="{FF2B5EF4-FFF2-40B4-BE49-F238E27FC236}">
                  <a16:creationId xmlns:a16="http://schemas.microsoft.com/office/drawing/2014/main" id="{F87CB264-7366-438F-9017-060CC714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91252" y="5701645"/>
              <a:ext cx="422469" cy="430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20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D9C0DE-27CC-F941-A2E6-8B978F436E03}"/>
              </a:ext>
            </a:extLst>
          </p:cNvPr>
          <p:cNvSpPr txBox="1">
            <a:spLocks/>
          </p:cNvSpPr>
          <p:nvPr/>
        </p:nvSpPr>
        <p:spPr bwMode="auto">
          <a:xfrm>
            <a:off x="2946400" y="889001"/>
            <a:ext cx="6400800" cy="362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9" rIns="121917" bIns="6095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 defTabSz="-18496626"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Don’t forget to complete an online</a:t>
            </a:r>
          </a:p>
          <a:p>
            <a:pPr algn="ctr" defTabSz="-18496626">
              <a:lnSpc>
                <a:spcPct val="90000"/>
              </a:lnSpc>
              <a:defRPr/>
            </a:pPr>
            <a:endParaRPr lang="en-US" sz="16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algn="ctr" defTabSz="-1849662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733" kern="0" dirty="0">
                <a:solidFill>
                  <a:schemeClr val="accent1"/>
                </a:solidFill>
                <a:latin typeface="Calibri"/>
              </a:rPr>
              <a:t>Session Name</a:t>
            </a:r>
          </a:p>
          <a:p>
            <a:pPr algn="ctr" defTabSz="-18496626">
              <a:lnSpc>
                <a:spcPct val="90000"/>
              </a:lnSpc>
              <a:spcBef>
                <a:spcPts val="0"/>
              </a:spcBef>
              <a:defRPr/>
            </a:pP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  <a:p>
            <a:pPr algn="ctr" defTabSz="-18496626"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Your evaluation helps organizers build better conferences </a:t>
            </a:r>
            <a:b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</a:b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86303D0-3B72-3E44-8486-7565572C4F32}"/>
              </a:ext>
            </a:extLst>
          </p:cNvPr>
          <p:cNvSpPr txBox="1">
            <a:spLocks/>
          </p:cNvSpPr>
          <p:nvPr/>
        </p:nvSpPr>
        <p:spPr bwMode="auto">
          <a:xfrm>
            <a:off x="4165600" y="4140200"/>
            <a:ext cx="3962400" cy="1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9" rIns="121917" bIns="6095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2667" kern="0" dirty="0">
                <a:latin typeface="Calibri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BE6A70-76A3-2740-B0AF-17F9F5241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64"/>
          <a:stretch/>
        </p:blipFill>
        <p:spPr>
          <a:xfrm>
            <a:off x="-508000" y="177800"/>
            <a:ext cx="12888536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75510-DD29-664F-BDB6-2A8103C0A4BA}"/>
              </a:ext>
            </a:extLst>
          </p:cNvPr>
          <p:cNvSpPr txBox="1"/>
          <p:nvPr/>
        </p:nvSpPr>
        <p:spPr bwMode="auto">
          <a:xfrm>
            <a:off x="1080942" y="787400"/>
            <a:ext cx="5283199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  <a:latin typeface="Tekton Pro" pitchFamily="34" charset="0"/>
              </a:rPr>
              <a:t>FOR INFORMATION ABOUT OUR NEXT IN PERSON EVENT, VISIT OUR WEBSITE 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5AA95-860D-5449-9ACF-42DB0375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1" y="755716"/>
            <a:ext cx="2801932" cy="126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94938C-EB96-4844-BC82-62B29B9A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02943"/>
            <a:ext cx="2743200" cy="2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8772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F540-B3AC-430F-9F0E-4E48E3C6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0CE28B-D8C0-46BC-BB19-67FDF0F2462A}"/>
              </a:ext>
            </a:extLst>
          </p:cNvPr>
          <p:cNvGrpSpPr/>
          <p:nvPr/>
        </p:nvGrpSpPr>
        <p:grpSpPr>
          <a:xfrm>
            <a:off x="322263" y="2232685"/>
            <a:ext cx="2871787" cy="2535081"/>
            <a:chOff x="322263" y="2232685"/>
            <a:chExt cx="2871787" cy="2535081"/>
          </a:xfrm>
        </p:grpSpPr>
        <p:pic>
          <p:nvPicPr>
            <p:cNvPr id="5" name="Picture 2" descr="See the source image">
              <a:extLst>
                <a:ext uri="{FF2B5EF4-FFF2-40B4-BE49-F238E27FC236}">
                  <a16:creationId xmlns:a16="http://schemas.microsoft.com/office/drawing/2014/main" id="{143025EA-7216-46F3-930D-3692C46AF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6" y="2232685"/>
              <a:ext cx="1418324" cy="159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ee the source image">
              <a:extLst>
                <a:ext uri="{FF2B5EF4-FFF2-40B4-BE49-F238E27FC236}">
                  <a16:creationId xmlns:a16="http://schemas.microsoft.com/office/drawing/2014/main" id="{97356EF9-8512-4D04-A235-566129AA9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63" y="3970337"/>
              <a:ext cx="2871787" cy="79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B10C64-CC19-473C-99B0-22635854773B}"/>
              </a:ext>
            </a:extLst>
          </p:cNvPr>
          <p:cNvGrpSpPr/>
          <p:nvPr/>
        </p:nvGrpSpPr>
        <p:grpSpPr>
          <a:xfrm>
            <a:off x="5267677" y="1888792"/>
            <a:ext cx="2453124" cy="3485732"/>
            <a:chOff x="5267677" y="1888792"/>
            <a:chExt cx="2453124" cy="3485732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36AE741B-9F9F-4E97-B500-AF57C28A9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677" y="415532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CB1713-7F43-456B-BF7A-BDB73C137554}"/>
                </a:ext>
              </a:extLst>
            </p:cNvPr>
            <p:cNvGrpSpPr/>
            <p:nvPr/>
          </p:nvGrpSpPr>
          <p:grpSpPr>
            <a:xfrm>
              <a:off x="5486400" y="1888792"/>
              <a:ext cx="2234401" cy="2266532"/>
              <a:chOff x="5486400" y="1888792"/>
              <a:chExt cx="2234401" cy="2266532"/>
            </a:xfrm>
          </p:grpSpPr>
          <p:pic>
            <p:nvPicPr>
              <p:cNvPr id="1028" name="Picture 4" descr="Image result for C# Logo">
                <a:extLst>
                  <a:ext uri="{FF2B5EF4-FFF2-40B4-BE49-F238E27FC236}">
                    <a16:creationId xmlns:a16="http://schemas.microsoft.com/office/drawing/2014/main" id="{5D0A0956-592A-4EEA-8F86-E7B45308D2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400" y="1888792"/>
                <a:ext cx="1444577" cy="1452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ee the source image">
                <a:extLst>
                  <a:ext uri="{FF2B5EF4-FFF2-40B4-BE49-F238E27FC236}">
                    <a16:creationId xmlns:a16="http://schemas.microsoft.com/office/drawing/2014/main" id="{D1CCBEF3-F365-44F6-8914-DE4BAA729D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8153" y="2702676"/>
                <a:ext cx="1452648" cy="14526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146548-7FB5-4CDE-8C07-A57DE99A3DEC}"/>
              </a:ext>
            </a:extLst>
          </p:cNvPr>
          <p:cNvGrpSpPr/>
          <p:nvPr/>
        </p:nvGrpSpPr>
        <p:grpSpPr>
          <a:xfrm>
            <a:off x="9067800" y="1953282"/>
            <a:ext cx="2276356" cy="3443432"/>
            <a:chOff x="9067800" y="1953282"/>
            <a:chExt cx="2276356" cy="3443432"/>
          </a:xfrm>
        </p:grpSpPr>
        <p:pic>
          <p:nvPicPr>
            <p:cNvPr id="1036" name="Picture 12" descr="F# Logo">
              <a:extLst>
                <a:ext uri="{FF2B5EF4-FFF2-40B4-BE49-F238E27FC236}">
                  <a16:creationId xmlns:a16="http://schemas.microsoft.com/office/drawing/2014/main" id="{93750FE7-EE96-4D0E-95CD-FC9F6B5C9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0" y="1953282"/>
              <a:ext cx="2276356" cy="2276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840E9C-1929-41D7-812C-351276682E61}"/>
                </a:ext>
              </a:extLst>
            </p:cNvPr>
            <p:cNvSpPr txBox="1"/>
            <p:nvPr/>
          </p:nvSpPr>
          <p:spPr>
            <a:xfrm>
              <a:off x="9508450" y="3827054"/>
              <a:ext cx="136447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F#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45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8931-1D75-491B-A08D-EB96776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2811D-9FF6-4935-B738-53B5F7613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138297"/>
              </p:ext>
            </p:extLst>
          </p:nvPr>
        </p:nvGraphicFramePr>
        <p:xfrm>
          <a:off x="1291374" y="0"/>
          <a:ext cx="9138286" cy="6781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012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CFC1-280A-4C54-AE85-35E6985C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92"/>
            <a:ext cx="10515600" cy="6187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F# is based on decades of how programming works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OO is based on how people work. F# has both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Along with .NET runtime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 evolving tools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32057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434D1-ACF9-45E2-1C40-E7253209A14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numCol="4">
            <a:noAutofit/>
          </a:bodyPr>
          <a:lstStyle/>
          <a:p>
            <a:r>
              <a:rPr lang="en-US" sz="1600" dirty="0"/>
              <a:t>.NET Interoperability</a:t>
            </a:r>
          </a:p>
          <a:p>
            <a:r>
              <a:rPr lang="en-US" sz="1600" dirty="0"/>
              <a:t>“as” patterns</a:t>
            </a:r>
          </a:p>
          <a:p>
            <a:r>
              <a:rPr lang="en-US" sz="1600" dirty="0"/>
              <a:t>Active patterns</a:t>
            </a:r>
          </a:p>
          <a:p>
            <a:r>
              <a:rPr lang="en-US" sz="1600" dirty="0"/>
              <a:t>Additional numeric types with unit annotations</a:t>
            </a:r>
          </a:p>
          <a:p>
            <a:r>
              <a:rPr lang="en-US" sz="1600" dirty="0"/>
              <a:t>Agent programming</a:t>
            </a:r>
          </a:p>
          <a:p>
            <a:r>
              <a:rPr lang="en-US" sz="1600" dirty="0"/>
              <a:t>Anonymous types</a:t>
            </a:r>
          </a:p>
          <a:p>
            <a:r>
              <a:rPr lang="en-US" sz="1600" dirty="0"/>
              <a:t>Applicative Computation Expressions</a:t>
            </a:r>
          </a:p>
          <a:p>
            <a:r>
              <a:rPr lang="en-US" sz="1600" dirty="0"/>
              <a:t>Array slicing</a:t>
            </a:r>
          </a:p>
          <a:p>
            <a:r>
              <a:rPr lang="en-US" sz="1600" dirty="0"/>
              <a:t>Asynchronous programming</a:t>
            </a:r>
          </a:p>
          <a:p>
            <a:r>
              <a:rPr lang="en-US" sz="1600" dirty="0"/>
              <a:t>Auto-properties</a:t>
            </a:r>
          </a:p>
          <a:p>
            <a:r>
              <a:rPr lang="en-US" sz="1600" dirty="0" err="1"/>
              <a:t>Byref</a:t>
            </a:r>
            <a:r>
              <a:rPr lang="en-US" sz="1600" dirty="0"/>
              <a:t> returns, consuming C# uses and producing</a:t>
            </a:r>
          </a:p>
          <a:p>
            <a:r>
              <a:rPr lang="en-US" sz="1600" dirty="0"/>
              <a:t>Caller info argument attributes</a:t>
            </a:r>
          </a:p>
          <a:p>
            <a:r>
              <a:rPr lang="en-US" sz="1600" dirty="0" err="1"/>
              <a:t>CLIMutable</a:t>
            </a:r>
            <a:r>
              <a:rPr lang="en-US" sz="1600" dirty="0"/>
              <a:t> attribute</a:t>
            </a:r>
          </a:p>
          <a:p>
            <a:r>
              <a:rPr lang="en-US" sz="1600" dirty="0"/>
              <a:t>Collection functions</a:t>
            </a:r>
          </a:p>
          <a:p>
            <a:r>
              <a:rPr lang="en-US" sz="1600" dirty="0"/>
              <a:t>Computation expressions (both yield and custom operations)</a:t>
            </a:r>
          </a:p>
          <a:p>
            <a:r>
              <a:rPr lang="en-US" sz="1600" dirty="0"/>
              <a:t>Discards on use bindings</a:t>
            </a:r>
          </a:p>
          <a:p>
            <a:r>
              <a:rPr lang="en-US" sz="1600" dirty="0"/>
              <a:t>Discriminated unions</a:t>
            </a:r>
          </a:p>
          <a:p>
            <a:r>
              <a:rPr lang="en-US" sz="1600" dirty="0"/>
              <a:t>Enhanced Slicing</a:t>
            </a:r>
          </a:p>
          <a:p>
            <a:r>
              <a:rPr lang="en-US" sz="1600" dirty="0"/>
              <a:t>Enumeration cases emitted as public</a:t>
            </a:r>
          </a:p>
          <a:p>
            <a:r>
              <a:rPr lang="en-US" sz="1600" dirty="0"/>
              <a:t>Extended #if grammar</a:t>
            </a:r>
          </a:p>
          <a:p>
            <a:r>
              <a:rPr lang="en-US" sz="1600" dirty="0"/>
              <a:t>Extension members</a:t>
            </a:r>
          </a:p>
          <a:p>
            <a:r>
              <a:rPr lang="en-US" sz="1600" dirty="0"/>
              <a:t>Extension method support for '</a:t>
            </a:r>
            <a:r>
              <a:rPr lang="en-US" sz="1600" dirty="0" err="1"/>
              <a:t>byref</a:t>
            </a:r>
            <a:r>
              <a:rPr lang="en-US" sz="1600" dirty="0"/>
              <a:t>&lt;'T&gt;'/'</a:t>
            </a:r>
            <a:r>
              <a:rPr lang="en-US" sz="1600" dirty="0" err="1"/>
              <a:t>inref</a:t>
            </a:r>
            <a:r>
              <a:rPr lang="en-US" sz="1600" dirty="0"/>
              <a:t>&lt;'T&gt;'/'</a:t>
            </a:r>
            <a:r>
              <a:rPr lang="en-US" sz="1600" dirty="0" err="1"/>
              <a:t>outref</a:t>
            </a:r>
            <a:r>
              <a:rPr lang="en-US" sz="1600" dirty="0"/>
              <a:t>&lt;'T&gt;'</a:t>
            </a:r>
          </a:p>
          <a:p>
            <a:r>
              <a:rPr lang="en-US" sz="1600" dirty="0"/>
              <a:t>Extension property initializers</a:t>
            </a:r>
          </a:p>
          <a:p>
            <a:r>
              <a:rPr lang="en-US" sz="1600" dirty="0"/>
              <a:t>Extensions to array slicing</a:t>
            </a:r>
          </a:p>
          <a:p>
            <a:r>
              <a:rPr lang="en-US" sz="1600" dirty="0"/>
              <a:t>F# quotations improvements</a:t>
            </a:r>
          </a:p>
          <a:p>
            <a:r>
              <a:rPr lang="en-US" sz="1600" dirty="0"/>
              <a:t>Formatting for binary numbers</a:t>
            </a:r>
          </a:p>
          <a:p>
            <a:r>
              <a:rPr lang="en-US" sz="1600" dirty="0"/>
              <a:t>Imperative programming</a:t>
            </a:r>
          </a:p>
          <a:p>
            <a:r>
              <a:rPr lang="en-US" sz="1600" dirty="0"/>
              <a:t>Implicit conversions, consuming (from C#) and creating (with optional warnings)</a:t>
            </a:r>
          </a:p>
          <a:p>
            <a:r>
              <a:rPr lang="en-US" sz="1600" dirty="0"/>
              <a:t>Implicit "Module" syntax on modules with shared name as type</a:t>
            </a:r>
          </a:p>
          <a:p>
            <a:r>
              <a:rPr lang="en-US" sz="1600" dirty="0"/>
              <a:t>Implicit integer conversions</a:t>
            </a:r>
          </a:p>
          <a:p>
            <a:r>
              <a:rPr lang="en-US" sz="1600" dirty="0"/>
              <a:t>Implicit upcasts</a:t>
            </a:r>
          </a:p>
          <a:p>
            <a:r>
              <a:rPr lang="en-US" sz="1600" dirty="0"/>
              <a:t>Implicit yields</a:t>
            </a:r>
          </a:p>
          <a:p>
            <a:r>
              <a:rPr lang="en-US" sz="1600" dirty="0"/>
              <a:t>Improved compiler analysis for library authors</a:t>
            </a:r>
          </a:p>
          <a:p>
            <a:r>
              <a:rPr lang="en-US" sz="1600" dirty="0"/>
              <a:t>Improved Map and Set performance in </a:t>
            </a:r>
            <a:r>
              <a:rPr lang="en-US" sz="1600" dirty="0" err="1"/>
              <a:t>FSharp.Core</a:t>
            </a:r>
            <a:endParaRPr lang="en-US" sz="1600" dirty="0"/>
          </a:p>
          <a:p>
            <a:r>
              <a:rPr lang="en-US" sz="1600" dirty="0" err="1"/>
              <a:t>InlineIfLambda</a:t>
            </a:r>
            <a:r>
              <a:rPr lang="en-US" sz="1600" dirty="0"/>
              <a:t> optimizer directive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IsByRefLike</a:t>
            </a:r>
            <a:r>
              <a:rPr lang="en-US" sz="1600" dirty="0"/>
              <a:t>' structs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IsReadOnly</a:t>
            </a:r>
            <a:r>
              <a:rPr lang="en-US" sz="1600" dirty="0"/>
              <a:t>' structs</a:t>
            </a:r>
          </a:p>
          <a:p>
            <a:r>
              <a:rPr lang="en-US" sz="1600" dirty="0"/>
              <a:t>LINQ query expressions</a:t>
            </a:r>
          </a:p>
          <a:p>
            <a:r>
              <a:rPr lang="en-US" sz="1600" dirty="0"/>
              <a:t>Map has Keys and Values</a:t>
            </a:r>
          </a:p>
          <a:p>
            <a:r>
              <a:rPr lang="en-US" sz="1600" dirty="0"/>
              <a:t>'match!' keyword in computation expressions</a:t>
            </a:r>
          </a:p>
          <a:p>
            <a:r>
              <a:rPr lang="en-US" sz="1600" dirty="0"/>
              <a:t>Modules </a:t>
            </a:r>
          </a:p>
          <a:p>
            <a:r>
              <a:rPr lang="en-US" sz="1600" dirty="0"/>
              <a:t>Multiple interface implementation</a:t>
            </a:r>
          </a:p>
          <a:p>
            <a:r>
              <a:rPr lang="en-US" sz="1600" dirty="0"/>
              <a:t>Mutually referential types and modules within the same file</a:t>
            </a:r>
          </a:p>
          <a:p>
            <a:r>
              <a:rPr lang="en-US" sz="1600" dirty="0"/>
              <a:t>Named arguments</a:t>
            </a:r>
          </a:p>
          <a:p>
            <a:r>
              <a:rPr lang="en-US" sz="1600" dirty="0"/>
              <a:t>Named union type fields</a:t>
            </a:r>
          </a:p>
          <a:p>
            <a:r>
              <a:rPr lang="en-US" sz="1600" dirty="0"/>
              <a:t>'</a:t>
            </a:r>
            <a:r>
              <a:rPr lang="en-US" sz="1600" dirty="0" err="1"/>
              <a:t>nameof</a:t>
            </a:r>
            <a:r>
              <a:rPr lang="en-US" sz="1600" dirty="0"/>
              <a:t>' function</a:t>
            </a:r>
          </a:p>
          <a:p>
            <a:r>
              <a:rPr lang="en-US" sz="1600" dirty="0"/>
              <a:t>Native interoperability</a:t>
            </a:r>
          </a:p>
          <a:p>
            <a:r>
              <a:rPr lang="en-US" sz="1600" dirty="0" err="1"/>
              <a:t>NativePtr</a:t>
            </a:r>
            <a:r>
              <a:rPr lang="en-US" sz="1600" dirty="0"/>
              <a:t> </a:t>
            </a:r>
            <a:r>
              <a:rPr lang="en-US" sz="1600" dirty="0" err="1"/>
              <a:t>intrinsics</a:t>
            </a:r>
            <a:endParaRPr lang="en-US" sz="1600" dirty="0"/>
          </a:p>
          <a:p>
            <a:r>
              <a:rPr lang="en-US" sz="1600" dirty="0"/>
              <a:t>Nested modules</a:t>
            </a:r>
          </a:p>
          <a:p>
            <a:r>
              <a:rPr lang="en-US" sz="1600" dirty="0"/>
              <a:t>Non-null provided types</a:t>
            </a:r>
          </a:p>
          <a:p>
            <a:r>
              <a:rPr lang="en-US" sz="1600" dirty="0"/>
              <a:t>Object-oriented programming</a:t>
            </a:r>
          </a:p>
          <a:p>
            <a:r>
              <a:rPr lang="en-US" sz="1600" dirty="0"/>
              <a:t>Open static classes</a:t>
            </a:r>
          </a:p>
          <a:p>
            <a:r>
              <a:rPr lang="en-US" sz="1600" dirty="0"/>
              <a:t>Open Type declarations</a:t>
            </a:r>
          </a:p>
          <a:p>
            <a:r>
              <a:rPr lang="en-US" sz="1600" dirty="0"/>
              <a:t>Option type</a:t>
            </a:r>
          </a:p>
          <a:p>
            <a:r>
              <a:rPr lang="en-US" sz="1600" dirty="0"/>
              <a:t>Optional arguments</a:t>
            </a:r>
          </a:p>
          <a:p>
            <a:r>
              <a:rPr lang="en-US" sz="1600" dirty="0"/>
              <a:t>Optional type </a:t>
            </a:r>
            <a:r>
              <a:rPr lang="en-US" sz="1600" dirty="0" err="1"/>
              <a:t>args</a:t>
            </a:r>
            <a:endParaRPr lang="en-US" sz="1600" dirty="0"/>
          </a:p>
          <a:p>
            <a:r>
              <a:rPr lang="en-US" sz="1600" dirty="0"/>
              <a:t>Package references in F# scripts</a:t>
            </a:r>
          </a:p>
          <a:p>
            <a:r>
              <a:rPr lang="en-US" sz="1600" dirty="0"/>
              <a:t>Params dictionaries</a:t>
            </a:r>
          </a:p>
          <a:p>
            <a:r>
              <a:rPr lang="en-US" sz="1600" dirty="0"/>
              <a:t>Pattern matching</a:t>
            </a:r>
          </a:p>
          <a:p>
            <a:r>
              <a:rPr lang="en-US" sz="1600" dirty="0"/>
              <a:t>Primary constructors as functions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 interpolation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 on unitized values</a:t>
            </a:r>
          </a:p>
          <a:p>
            <a:r>
              <a:rPr lang="en-US" sz="1600" dirty="0"/>
              <a:t>Quotations</a:t>
            </a:r>
          </a:p>
          <a:p>
            <a:r>
              <a:rPr lang="en-US" sz="1600" dirty="0"/>
              <a:t>Records (and record structs)</a:t>
            </a:r>
          </a:p>
          <a:p>
            <a:r>
              <a:rPr lang="en-US" sz="1600" dirty="0"/>
              <a:t>Result type and  basic Result functions</a:t>
            </a:r>
          </a:p>
          <a:p>
            <a:r>
              <a:rPr lang="en-US" sz="1600" dirty="0"/>
              <a:t>Resumable code</a:t>
            </a:r>
          </a:p>
          <a:p>
            <a:r>
              <a:rPr lang="en-US" sz="1600" dirty="0"/>
              <a:t>Scripting files</a:t>
            </a:r>
          </a:p>
          <a:p>
            <a:r>
              <a:rPr lang="en-US" sz="1600" dirty="0"/>
              <a:t>Sequence expressions</a:t>
            </a:r>
          </a:p>
          <a:p>
            <a:r>
              <a:rPr lang="en-US" sz="1600" dirty="0"/>
              <a:t>Signature files</a:t>
            </a:r>
          </a:p>
          <a:p>
            <a:r>
              <a:rPr lang="en-US" sz="1600" dirty="0"/>
              <a:t>Static parameters for provided methods</a:t>
            </a:r>
          </a:p>
          <a:p>
            <a:r>
              <a:rPr lang="en-US" sz="1600" dirty="0"/>
              <a:t>String Interpolation</a:t>
            </a:r>
          </a:p>
          <a:p>
            <a:r>
              <a:rPr lang="en-US" sz="1600" dirty="0"/>
              <a:t>Struct annotations for Single-case Discriminated Unions</a:t>
            </a:r>
          </a:p>
          <a:p>
            <a:r>
              <a:rPr lang="en-US" sz="1600" dirty="0"/>
              <a:t>Struct tuples which inter-operate with C# tuples</a:t>
            </a:r>
          </a:p>
          <a:p>
            <a:r>
              <a:rPr lang="en-US" sz="1600" dirty="0"/>
              <a:t>Structs</a:t>
            </a:r>
          </a:p>
          <a:p>
            <a:r>
              <a:rPr lang="en-US" sz="1600" dirty="0"/>
              <a:t>Support for 'fixed'</a:t>
            </a:r>
          </a:p>
          <a:p>
            <a:r>
              <a:rPr lang="en-US" sz="1600" dirty="0"/>
              <a:t>Support for </a:t>
            </a:r>
            <a:r>
              <a:rPr lang="en-US" sz="1600" dirty="0" err="1"/>
              <a:t>Jupyter</a:t>
            </a:r>
            <a:r>
              <a:rPr lang="en-US" sz="1600" dirty="0"/>
              <a:t>, </a:t>
            </a:r>
            <a:r>
              <a:rPr lang="en-US" sz="1600" dirty="0" err="1"/>
              <a:t>nteract</a:t>
            </a:r>
            <a:r>
              <a:rPr lang="en-US" sz="1600" dirty="0"/>
              <a:t>, and VSCode Notebooks</a:t>
            </a:r>
          </a:p>
          <a:p>
            <a:r>
              <a:rPr lang="en-US" sz="1600" dirty="0"/>
              <a:t>Support for </a:t>
            </a:r>
            <a:r>
              <a:rPr lang="en-US" sz="1600" dirty="0" err="1"/>
              <a:t>nameof</a:t>
            </a:r>
            <a:endParaRPr lang="en-US" sz="1600" dirty="0"/>
          </a:p>
          <a:p>
            <a:r>
              <a:rPr lang="en-US" sz="1600" dirty="0"/>
              <a:t>Support for 'Span&lt;T&gt;' and related types</a:t>
            </a:r>
          </a:p>
          <a:p>
            <a:r>
              <a:rPr lang="en-US" sz="1600" dirty="0" err="1"/>
              <a:t>Tailcall</a:t>
            </a:r>
            <a:r>
              <a:rPr lang="en-US" sz="1600" dirty="0"/>
              <a:t> attribute</a:t>
            </a:r>
          </a:p>
          <a:p>
            <a:r>
              <a:rPr lang="en-US" sz="1600" dirty="0"/>
              <a:t>Tasks</a:t>
            </a:r>
          </a:p>
          <a:p>
            <a:r>
              <a:rPr lang="en-US" sz="1600" dirty="0"/>
              <a:t>The '</a:t>
            </a:r>
            <a:r>
              <a:rPr lang="en-US" sz="1600" dirty="0" err="1"/>
              <a:t>inref</a:t>
            </a:r>
            <a:r>
              <a:rPr lang="en-US" sz="1600" dirty="0"/>
              <a:t>&lt;'T&gt;' and '</a:t>
            </a:r>
            <a:r>
              <a:rPr lang="en-US" sz="1600" dirty="0" err="1"/>
              <a:t>outref</a:t>
            </a:r>
            <a:r>
              <a:rPr lang="en-US" sz="1600" dirty="0"/>
              <a:t>&lt;'T&gt;' types to represent </a:t>
            </a:r>
            <a:r>
              <a:rPr lang="en-US" sz="1600" dirty="0" err="1"/>
              <a:t>readonly</a:t>
            </a:r>
            <a:r>
              <a:rPr lang="en-US" sz="1600" dirty="0"/>
              <a:t> and write-only '</a:t>
            </a:r>
            <a:r>
              <a:rPr lang="en-US" sz="1600" dirty="0" err="1"/>
              <a:t>byref's</a:t>
            </a:r>
            <a:endParaRPr lang="en-US" sz="1600" dirty="0"/>
          </a:p>
          <a:p>
            <a:r>
              <a:rPr lang="en-US" sz="1600" dirty="0"/>
              <a:t>The '</a:t>
            </a:r>
            <a:r>
              <a:rPr lang="en-US" sz="1600" dirty="0" err="1"/>
              <a:t>voidptr</a:t>
            </a:r>
            <a:r>
              <a:rPr lang="en-US" sz="1600" dirty="0"/>
              <a:t>' type</a:t>
            </a:r>
          </a:p>
          <a:p>
            <a:r>
              <a:rPr lang="en-US" sz="1600" dirty="0"/>
              <a:t>Triple-quoted strings that can contain most characters (punctuation,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r>
              <a:rPr lang="en-US" sz="1600" dirty="0"/>
              <a:t>Tuples</a:t>
            </a:r>
          </a:p>
          <a:p>
            <a:r>
              <a:rPr lang="en-US" sz="1600" dirty="0"/>
              <a:t>Type abbreviations</a:t>
            </a:r>
          </a:p>
          <a:p>
            <a:r>
              <a:rPr lang="en-US" sz="1600" dirty="0"/>
              <a:t>Type inference </a:t>
            </a:r>
          </a:p>
          <a:p>
            <a:r>
              <a:rPr lang="en-US" sz="1600" dirty="0"/>
              <a:t>Type providers</a:t>
            </a:r>
          </a:p>
          <a:p>
            <a:r>
              <a:rPr lang="en-US" sz="1600" dirty="0"/>
              <a:t>Underscores in numeric literals</a:t>
            </a:r>
          </a:p>
          <a:p>
            <a:r>
              <a:rPr lang="en-US" sz="1600" dirty="0"/>
              <a:t>Units of measure</a:t>
            </a:r>
          </a:p>
        </p:txBody>
      </p:sp>
    </p:spTree>
    <p:extLst>
      <p:ext uri="{BB962C8B-B14F-4D97-AF65-F5344CB8AC3E}">
        <p14:creationId xmlns:p14="http://schemas.microsoft.com/office/powerpoint/2010/main" val="14271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CFC1-280A-4C54-AE85-35E6985C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92"/>
            <a:ext cx="10515600" cy="6187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F# is based on decades of how programming works</a:t>
            </a:r>
          </a:p>
          <a:p>
            <a:pPr marL="457200" lvl="1" indent="0" algn="ctr">
              <a:buNone/>
            </a:pPr>
            <a:r>
              <a:rPr lang="en-US" dirty="0"/>
              <a:t>The basic shape of the language is stable</a:t>
            </a:r>
          </a:p>
          <a:p>
            <a:pPr marL="457200" lvl="1" indent="0" algn="ctr">
              <a:buNone/>
            </a:pPr>
            <a:r>
              <a:rPr lang="en-US" dirty="0"/>
              <a:t>across re-platforming and many new features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OO is based on how people work. F# has both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Along with .NET runtime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 evolving tools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And…</a:t>
            </a:r>
          </a:p>
        </p:txBody>
      </p:sp>
    </p:spTree>
    <p:extLst>
      <p:ext uri="{BB962C8B-B14F-4D97-AF65-F5344CB8AC3E}">
        <p14:creationId xmlns:p14="http://schemas.microsoft.com/office/powerpoint/2010/main" val="161595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CFC1-280A-4C54-AE85-35E6985C4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92"/>
            <a:ext cx="10515600" cy="6187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F# is based on decades of how programming works</a:t>
            </a:r>
          </a:p>
          <a:p>
            <a:pPr marL="457200" lvl="1" indent="0" algn="ctr">
              <a:buNone/>
            </a:pPr>
            <a:r>
              <a:rPr lang="en-US" dirty="0"/>
              <a:t>The basic shape of the language is stable</a:t>
            </a:r>
          </a:p>
          <a:p>
            <a:pPr marL="457200" lvl="1" indent="0" algn="ctr">
              <a:buNone/>
            </a:pPr>
            <a:r>
              <a:rPr lang="en-US" dirty="0"/>
              <a:t>across re-platforming and many new features</a:t>
            </a:r>
          </a:p>
          <a:p>
            <a:pPr marL="457200" lvl="1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OO is based on how people work. F# has both</a:t>
            </a:r>
          </a:p>
          <a:p>
            <a:pPr marL="0" indent="0" algn="ctr">
              <a:buNone/>
            </a:pPr>
            <a:r>
              <a:rPr lang="en-US" dirty="0"/>
              <a:t>Along with .NET runtime</a:t>
            </a:r>
          </a:p>
          <a:p>
            <a:pPr marL="0" indent="0" algn="ctr">
              <a:buNone/>
            </a:pPr>
            <a:r>
              <a:rPr lang="en-US" dirty="0"/>
              <a:t>And evolving tools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F# is function based, there are no statements</a:t>
            </a:r>
          </a:p>
        </p:txBody>
      </p:sp>
    </p:spTree>
    <p:extLst>
      <p:ext uri="{BB962C8B-B14F-4D97-AF65-F5344CB8AC3E}">
        <p14:creationId xmlns:p14="http://schemas.microsoft.com/office/powerpoint/2010/main" val="30541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A6F6C-2C3C-D30B-3D61-007F764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525546"/>
            <a:ext cx="2129589" cy="1325563"/>
          </a:xfrm>
        </p:spPr>
        <p:txBody>
          <a:bodyPr/>
          <a:lstStyle/>
          <a:p>
            <a:r>
              <a:rPr lang="en-US" dirty="0"/>
              <a:t>F# 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E1D41-E8AE-F30F-04A5-DD24EE9AE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4" y="834189"/>
            <a:ext cx="9188115" cy="5342774"/>
          </a:xfrm>
        </p:spPr>
        <p:txBody>
          <a:bodyPr/>
          <a:lstStyle/>
          <a:p>
            <a:r>
              <a:rPr lang="en-US" dirty="0"/>
              <a:t>Succinct, robust, performant</a:t>
            </a:r>
          </a:p>
          <a:p>
            <a:r>
              <a:rPr lang="en-US" dirty="0"/>
              <a:t>Leverages the power of .NET</a:t>
            </a:r>
          </a:p>
          <a:p>
            <a:r>
              <a:rPr lang="en-US" dirty="0"/>
              <a:t>Pragmatic</a:t>
            </a:r>
          </a:p>
          <a:p>
            <a:r>
              <a:rPr lang="en-US" dirty="0"/>
              <a:t>Multi-paradigm: functional, OO and imperative </a:t>
            </a:r>
          </a:p>
          <a:p>
            <a:r>
              <a:rPr lang="en-US" dirty="0"/>
              <a:t>Supported on FSI, .NET Interactive, and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A few special features</a:t>
            </a:r>
          </a:p>
          <a:p>
            <a:pPr lvl="1"/>
            <a:r>
              <a:rPr lang="en-US" dirty="0"/>
              <a:t>Range of functional programming support</a:t>
            </a:r>
          </a:p>
          <a:p>
            <a:pPr lvl="1"/>
            <a:r>
              <a:rPr lang="en-US" dirty="0"/>
              <a:t>Computation expressions </a:t>
            </a:r>
          </a:p>
          <a:p>
            <a:pPr lvl="1"/>
            <a:r>
              <a:rPr lang="en-US" dirty="0"/>
              <a:t>In-lining for high performance</a:t>
            </a:r>
          </a:p>
          <a:p>
            <a:pPr lvl="1"/>
            <a:r>
              <a:rPr lang="en-US" dirty="0"/>
              <a:t>Units of measure</a:t>
            </a:r>
          </a:p>
          <a:p>
            <a:r>
              <a:rPr lang="en-US" sz="2800" dirty="0"/>
              <a:t>For testimonials, see </a:t>
            </a:r>
            <a:r>
              <a:rPr lang="en-US" sz="2800" dirty="0">
                <a:hlinkClick r:id="rId2"/>
              </a:rPr>
              <a:t>https://fsharp.org/testimonials/</a:t>
            </a:r>
            <a:r>
              <a:rPr lang="en-US" sz="2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6400-61F3-4D2F-A095-21FB72CB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619DAB-2848-4696-9319-50787D7B6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668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5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921173-4CEE-4098-B222-3C7E9782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5921173-4CEE-4098-B222-3C7E9782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5921173-4CEE-4098-B222-3C7E9782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95921173-4CEE-4098-B222-3C7E9782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graphicEl>
                                              <a:dgm id="{95921173-4CEE-4098-B222-3C7E9782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B5917-783C-4E44-8E3A-92CEAE1CE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E2FB5917-783C-4E44-8E3A-92CEAE1CE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E2FB5917-783C-4E44-8E3A-92CEAE1CE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E2FB5917-783C-4E44-8E3A-92CEAE1CE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E2FB5917-783C-4E44-8E3A-92CEAE1CE6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583C57-2E9F-40D3-9038-ABCB64B5E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CD583C57-2E9F-40D3-9038-ABCB64B5E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CD583C57-2E9F-40D3-9038-ABCB64B5E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D583C57-2E9F-40D3-9038-ABCB64B5E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D583C57-2E9F-40D3-9038-ABCB64B5E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E911F9-F8BC-4D3C-A71D-E95C94388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91E911F9-F8BC-4D3C-A71D-E95C94388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91E911F9-F8BC-4D3C-A71D-E95C94388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1E911F9-F8BC-4D3C-A71D-E95C94388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1E911F9-F8BC-4D3C-A71D-E95C943880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ec_x0020_Status xmlns="569b343d-e775-480b-9b2b-6a6986deb9b0">Draft</Spec_x0020_Status>
    <_ip_UnifiedCompliancePolicyUIAction xmlns="http://schemas.microsoft.com/sharepoint/v3" xsi:nil="true"/>
    <lcf76f155ced4ddcb4097134ff3c332f xmlns="569b343d-e775-480b-9b2b-6a6986deb9b0">
      <Terms xmlns="http://schemas.microsoft.com/office/infopath/2007/PartnerControls"/>
    </lcf76f155ced4ddcb4097134ff3c332f>
    <_ip_UnifiedCompliancePolicyProperties xmlns="http://schemas.microsoft.com/sharepoint/v3" xsi:nil="true"/>
    <TaxCatchAll xmlns="230e9df3-be65-4c73-a93b-d1236ebd677e" xsi:nil="true"/>
    <OneNoteFluid_FileOrder xmlns="569b343d-e775-480b-9b2b-6a6986deb9b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4" ma:contentTypeDescription="Create a new document." ma:contentTypeScope="" ma:versionID="a371c3e07fd14f1ba0a617d3586c8009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81e40b61239b54c7990dee7214467b83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9" nillable="true" ma:displayName="OneNoteFluid_FileOrder" ma:internalName="OneNoteFluid_FileOrd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2C96D7-BB82-4421-8DD4-915DF64A863D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http://schemas.microsoft.com/office/2006/metadata/properties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EB9394-8F7C-4CA2-AE9B-C93E4CAA6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42778F-6C85-4B1D-9F8F-5EA9A0DB27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10116</TotalTime>
  <Words>2431</Words>
  <Application>Microsoft Office PowerPoint</Application>
  <PresentationFormat>Widescreen</PresentationFormat>
  <Paragraphs>454</Paragraphs>
  <Slides>38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Segoe Light</vt:lpstr>
      <vt:lpstr>Segoe UI</vt:lpstr>
      <vt:lpstr>Segoe UI Light</vt:lpstr>
      <vt:lpstr>Tekton Pro</vt:lpstr>
      <vt:lpstr>Tw Cen MT</vt:lpstr>
      <vt:lpstr>Wingdings</vt:lpstr>
      <vt:lpstr>Office Theme</vt:lpstr>
      <vt:lpstr>What Every Developer Should Know about F#</vt:lpstr>
      <vt:lpstr>PowerPoint Presentation</vt:lpstr>
      <vt:lpstr>Why learn about F#?</vt:lpstr>
      <vt:lpstr>PowerPoint Presentation</vt:lpstr>
      <vt:lpstr>PowerPoint Presentation</vt:lpstr>
      <vt:lpstr>PowerPoint Presentation</vt:lpstr>
      <vt:lpstr>PowerPoint Presentation</vt:lpstr>
      <vt:lpstr>F# is</vt:lpstr>
      <vt:lpstr>A little history</vt:lpstr>
      <vt:lpstr>A little history</vt:lpstr>
      <vt:lpstr>Languages are a little of this and a little of that</vt:lpstr>
      <vt:lpstr>PowerPoint Presentation</vt:lpstr>
      <vt:lpstr>PowerPoint Presentation</vt:lpstr>
      <vt:lpstr>Demo 1 Person record</vt:lpstr>
      <vt:lpstr>Demo 2 Employees that could be a manager</vt:lpstr>
      <vt:lpstr>Demo 3  Loading and saving data</vt:lpstr>
      <vt:lpstr>Demo 4 A second storage type</vt:lpstr>
      <vt:lpstr>Stuff “on the side” in demo</vt:lpstr>
      <vt:lpstr>Stuff I really wish I had time to show you</vt:lpstr>
      <vt:lpstr>Deconstructing Object Programming</vt:lpstr>
      <vt:lpstr>The 20+ features of OO</vt:lpstr>
      <vt:lpstr>Some make F# a better API language  Some make F# a better implementation language  Some are part of an interop standard  Some are not needed</vt:lpstr>
      <vt:lpstr>Where do we stand?</vt:lpstr>
      <vt:lpstr>The 20+ features of OO</vt:lpstr>
      <vt:lpstr>Object Programming v. Object-Oriented Programming</vt:lpstr>
      <vt:lpstr>Object Programming focuses on …  succinct coding, notational convenience  API ergonomics  good naming  practical encapsulation   sensible, small, composable abstractions  expression-oriented  making simple things out of (potentially complex) foundations</vt:lpstr>
      <vt:lpstr>In the extreme Object-Oriented Programming can be…  objects as a single paradigm  hierarchical classification (Animal, Cat, Dog, AbstractJellyBeanFactoryDelegator)  large abstractions with many holes and failure points  declarations not expressions  composition through… more hierarchies </vt:lpstr>
      <vt:lpstr>The F# approach is to embrace object programming, make it fit with the expression-oriented typed functional paradigm  but not embrace full “object-orientation” (unless you happen to be in a project using that technique) </vt:lpstr>
      <vt:lpstr>Resources</vt:lpstr>
      <vt:lpstr>Demo 5 A parse tree from a computation expression</vt:lpstr>
      <vt:lpstr>Pain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Dollard</dc:creator>
  <cp:lastModifiedBy>Kathleen Dollard</cp:lastModifiedBy>
  <cp:revision>79</cp:revision>
  <dcterms:created xsi:type="dcterms:W3CDTF">2022-03-25T16:16:22Z</dcterms:created>
  <dcterms:modified xsi:type="dcterms:W3CDTF">2022-04-11T16:29:09Z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ediaServiceImageTags">
    <vt:lpwstr/>
  </property>
</Properties>
</file>