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81" r:id="rId5"/>
    <p:sldId id="279" r:id="rId6"/>
    <p:sldId id="282" r:id="rId7"/>
    <p:sldId id="283" r:id="rId8"/>
    <p:sldId id="284" r:id="rId9"/>
    <p:sldId id="276" r:id="rId10"/>
    <p:sldId id="257" r:id="rId11"/>
    <p:sldId id="278" r:id="rId12"/>
    <p:sldId id="258" r:id="rId13"/>
    <p:sldId id="275" r:id="rId14"/>
    <p:sldId id="277" r:id="rId15"/>
    <p:sldId id="286" r:id="rId16"/>
    <p:sldId id="288" r:id="rId17"/>
    <p:sldId id="289" r:id="rId18"/>
    <p:sldId id="290" r:id="rId19"/>
    <p:sldId id="28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78380C-3AA0-47D8-83EA-991DBE6449B1}">
          <p14:sldIdLst>
            <p14:sldId id="256"/>
            <p14:sldId id="281"/>
            <p14:sldId id="279"/>
            <p14:sldId id="282"/>
            <p14:sldId id="283"/>
            <p14:sldId id="284"/>
            <p14:sldId id="276"/>
            <p14:sldId id="257"/>
            <p14:sldId id="278"/>
            <p14:sldId id="258"/>
            <p14:sldId id="275"/>
            <p14:sldId id="277"/>
            <p14:sldId id="286"/>
            <p14:sldId id="288"/>
            <p14:sldId id="289"/>
            <p14:sldId id="290"/>
            <p14:sldId id="28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EEC46-D3F9-49A4-A7C5-27F5F45F1102}" v="16" dt="2024-09-12T13:34:37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3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4:17:28.23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63 102 456 0 0,'-23'13'705'0'0,"17"-11"-339"0"0,1 1 1 0 0,0 0-1 0 0,0 0 1 0 0,0 0-1 0 0,-6 6 0 0 0,10-8-360 0 0,1-1 0 0 0,0 0 0 0 0,0 0 0 0 0,0 0 0 0 0,0 0 0 0 0,-1 1 0 0 0,1-1 0 0 0,0 0 0 0 0,0 0 0 0 0,0 1 0 0 0,0-1 0 0 0,0 0 0 0 0,0 0 0 0 0,0 0 0 0 0,0 1-1 0 0,0-1 1 0 0,0 0 0 0 0,0 0 0 0 0,0 1 0 0 0,0-1 0 0 0,0 0 0 0 0,0 0 0 0 0,0 1 0 0 0,0-1 0 0 0,0 0 0 0 0,0 0 0 0 0,0 0 0 0 0,0 1 0 0 0,0-1 0 0 0,1 0 0 0 0,-1 0 0 0 0,0 0-1 0 0,0 1 1 0 0,9 7 52 0 0,12 2-6 0 0,-21-10-46 0 0,10 3 173 0 0,-1-1 0 0 0,1 0 0 0 0,-1-1-1 0 0,1 0 1 0 0,0 0 0 0 0,0-1 0 0 0,13-2 0 0 0,6 2 74 0 0,-23 0-209 0 0,41 2 546 0 0,-43-1-502 0 0,0-1 0 0 0,0 1 0 0 0,-1 0 0 0 0,1 1 0 0 0,0-1 0 0 0,-1 1 0 0 0,1-1 0 0 0,-1 1 0 0 0,7 5 0 0 0,34 22 615 0 0,-41-27-697 0 0,0 0 0 0 0,1 0 1 0 0,-1-1-1 0 0,0 1 1 0 0,1-1-1 0 0,0 0 1 0 0,-1 0-1 0 0,1-1 0 0 0,0 1 1 0 0,-1-1-1 0 0,1 1 1 0 0,0-1-1 0 0,0 0 1 0 0,-1-1-1 0 0,1 1 0 0 0,0-1 1 0 0,7-1-1 0 0,3-3 22 0 0,0 0-1 0 0,0-1 0 0 0,17-10 1 0 0,16-6 221 0 0,1 4-203 0 0,-1 0-42 0 0,97-24 0 0 0,-134 41-4 0 0,129-20 0 0 0,-86 17-16 0 0,0 3 0 0 0,0 1 0 0 0,62 10 0 0 0,123 18 189 0 0,-195-27 89 0 0,1-3 0 0 0,43-7 1 0 0,-29 3-146 0 0,67-9-3 0 0,41-3 4 0 0,82-12 51 0 0,-127 12-143 0 0,88 5 102 0 0,-186 13-26 0 0,1 1 1 0 0,-1 2-1 0 0,0 0 1 0 0,0 1-1 0 0,-1 1 1 0 0,1 1-1 0 0,-1 1 0 0 0,-1 1 1 0 0,41 21-1 0 0,-47-21-102 0 0,27 17 0 0 0,-38-22 40 0 0,0-1 0 0 0,-1 1-1 0 0,2-1 1 0 0,-1-1-1 0 0,0 1 1 0 0,0 0 0 0 0,1-1-1 0 0,7 2 1 0 0,39 1 409 0 0,-5-1-230 0 0,-29-3-141 0 0,6 1-1844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4:17:33.7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80 132 1840 0 0,'-30'-12'111'0'0,"23"10"-72"0"0,0-1 0 0 0,0 0 1 0 0,0 0-1 0 0,-14-18 1115 0 0,21 20-1116 0 0,0 0-3 0 0,1 0 0 0 0,0 0 0 0 0,0 0 0 0 0,-1-1 0 0 0,1 1 1 0 0,0 1-1 0 0,0-1 0 0 0,0 0 0 0 0,0 0 0 0 0,1-1 0 0 0,2 0 8 0 0,-1-1 0 0 0,1 1 1 0 0,0 0-1 0 0,-1 0 0 0 0,7-1 0 0 0,-9 2-30 0 0,0 1 0 0 0,0 0 1 0 0,0 0-1 0 0,0 0 0 0 0,0 0 1 0 0,0 0-1 0 0,0 0 0 0 0,0 0 0 0 0,0 0 1 0 0,0 1-1 0 0,0-1 0 0 0,0 0 0 0 0,0 0 1 0 0,0 1-1 0 0,0-1 0 0 0,0 1 1 0 0,0-1-1 0 0,0 1 0 0 0,-1-1 0 0 0,1 1 1 0 0,0 0-1 0 0,0-1 0 0 0,-1 1 0 0 0,1 0 1 0 0,0-1-1 0 0,0 2 0 0 0,2 3 35 0 0,0 0-1 0 0,0-1 1 0 0,3 11-1 0 0,5 5 45 0 0,-10-19-89 0 0,0 1 1 0 0,0-1-1 0 0,0 0 1 0 0,1 0-1 0 0,-1 0 1 0 0,1 0-1 0 0,-1 0 1 0 0,1 0-1 0 0,-1-1 1 0 0,1 1 0 0 0,-1 0-1 0 0,1-1 1 0 0,0 1-1 0 0,-1-1 1 0 0,1 0-1 0 0,0 1 1 0 0,2-1-1 0 0,34-1 137 0 0,-17-1 177 0 0,31 0 171 0 0,80-14 0 0 0,-43 3-128 0 0,79-1 461 0 0,-83 8-377 0 0,-67 5-374 0 0,0 0 0 0 0,0 2 0 0 0,0 0 0 0 0,-1 1 0 0 0,33 8 0 0 0,-25-2-67 0 0,0 0 0 0 0,0 2 0 0 0,28 16 0 0 0,-19-8-3 0 0,105 52 0 0 0,-128-66 36 0 0,1-1 0 0 0,-1 0 0 0 0,1 0 0 0 0,-1-1 0 0 0,1-1 0 0 0,16 0 1 0 0,-3 1 230 0 0,2-1 141 0 0,0-1-1 0 0,45-5 1 0 0,55-17 44 0 0,-43 7-420 0 0,-32 5-5 0 0,53-18-1 0 0,-83 23-32 0 0,0 0 1 0 0,0 1-1 0 0,34 0 0 0 0,67 5 29 0 0,-68 5 2 0 0,76 18 1 0 0,-69-11 49 0 0,0-4-38 0 0,79 4 0 0 0,7-4 107 0 0,244-9-10 0 0,-275-9-191 0 0,104-4 60 0 0,86 5-3 0 0,-136 1 0 0 0,146 2 0 0 0,-51-3 0 0 0,64-8 0 0 0,-33-12 447 0 0,-181 14 194 0 0,208 2 0 0 0,-86 34-497 0 0,115 15 200 0 0,-245-33-20 0 0,190-17 0 0 0,-169-6-325 0 0,-71 9 28 0 0,99-4 0 0 0,14 22-15 0 0,-1-1-13 0 0,117-7 1 0 0,-201 3 32 0 0,169 27 0 0 0,-36 6 64 0 0,2-16 0 0 0,84 10-24 0 0,-253-24-59 0 0,245 18 403 0 0,-202-20-361 0 0,33-2-23 0 0,-63-5 42 0 0,113 0 40 0 0,-6 7 25 0 0,-102-5 13 0 0,-26 0-111 0 0,124-8 189 0 0,-49 1-181 0 0,262-22 422 0 0,-143 8-409 0 0,-56 16-2 0 0,-34 2-56 0 0,185-11-68 0 0,-263 13 43 0 0,0 3 0 0 0,116 15-1 0 0,-5 4 22 0 0,-30-16-104 0 0,-34-2 8 0 0,45 14 96 0 0,-118-10 0 0 0,122 7-400 0 0,-122-15 400 0 0,47-8 0 0 0,-58 6 0 0 0,81-10 0 0 0,76-10 64 0 0,-143 19-64 0 0,68-4 0 0 0,-68 8 22 0 0,-1-2-1 0 0,68-14 0 0 0,4-4 118 0 0,-78 19-109 0 0,-31 2-24 0 0,0 0 0 0 0,0 0 0 0 0,16-4-1 0 0,-18 3 19 0 0,0 1-1 0 0,0 0 0 0 0,0 0 1 0 0,12 2-1 0 0,-14-2-12 0 0,15 1-11 0 0,-1-2 0 0 0,1-1 0 0 0,0 0 0 0 0,-1-1 0 0 0,1-1 0 0 0,19-8 0 0 0,-16 6 0 0 0,333-69-61 0 0,-305 65 58 0 0,87-21-274 0 0,-132 29-74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4:17:36.75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134 151 3225 0 0,'-20'-18'867'0'0,"-29"-21"1"0"0,36 30-460 0 0,0 1 1 0 0,-24-12-1 0 0,35 19-418 0 0,4 5-176 0 0,8 13 209 0 0,1 0-1 0 0,0-1 1 0 0,1-1-1 0 0,0 0 1 0 0,1 0-1 0 0,1-1 1 0 0,1-1-1 0 0,0-1 1 0 0,25 18-1 0 0,-20-19 91 0 0,-1 0 1 0 0,1-1-1 0 0,1 0 0 0 0,0-2 0 0 0,0-1 1 0 0,0 0-1 0 0,1-2 0 0 0,30 4 1 0 0,-28-6-18 0 0,13 2 139 0 0,-1-1-1 0 0,64-3 1 0 0,-33-8 165 0 0,97-24 1 0 0,61-30 66 0 0,-128 33-319 0 0,201-47 141 0 0,-210 58-169 0 0,128-7-1 0 0,89-9 56 0 0,-93 7-32 0 0,2 16 99 0 0,166 7-50 0 0,-268 6 0 0 0,213 31 0 0 0,-225-23 413 0 0,138-2-1 0 0,-152-7-112 0 0,117 16 0 0 0,8 6-412 0 0,-96-13-80 0 0,10-5 32 0 0,-47-4-16 0 0,-53-1-16 0 0,293 9 0 0 0,-189-13 0 0 0,-44 0 0 0 0,89 9 0 0 0,-169-6 0 0 0,32 4 0 0 0,72 16 0 0 0,31 13 0 0 0,-9-5 0 0 0,-114-25 0 0 0,127 11 0 0 0,-101-11 0 0 0,12 0 0 0 0,60-5 0 0 0,199-12-125 0 0,-164 8 133 0 0,-98 2-27 0 0,275 4-45 0 0,-263 2 67 0 0,83-10 0 0 0,63-20-81 0 0,-98 16 112 0 0,126 4 0 0 0,-76 4-38 0 0,208 4 4 0 0,-153-4 58 0 0,-64-1-52 0 0,74-5-6 0 0,-184 7 0 0 0,-22 2 0 0 0,0 2 0 0 0,0 0 0 0 0,31 6 0 0 0,58 20 0 0 0,-70-10-31 0 0,-19-7-10 0 0,-9-6 41 0 0,0 0 0 0 0,0 0 0 0 0,0-2 0 0 0,0 1 0 0 0,20 0 0 0 0,-2-2 0 0 0,35-3 0 0 0,-3-5 21 0 0,-1-3 1 0 0,62-19-1 0 0,-4 7 53 0 0,-22 5-20 0 0,-65 12-76 0 0,-23 5 12 0 0,-1-1 0 0 0,0-1 1 0 0,0 1-1 0 0,0-1 1 0 0,12-5-1 0 0,-20 7 10 0 0,10-7-14 0 0,-15 0-124 0 0,5 6 131 0 0,-5-2-345 0 0,-1-1 161 0 0,0 0-1 0 0,0 0 1 0 0,-14-5-1 0 0,18 8 78 0 0,0 0 0 0 0,0 0 0 0 0,0 0-1 0 0,-1 1 1 0 0,1-1 0 0 0,0 1 0 0 0,0 0-1 0 0,-1 0 1 0 0,1 0 0 0 0,0 0 0 0 0,-1 0-1 0 0,1 0 1 0 0,0 0 0 0 0,0 1 0 0 0,-1-1 0 0 0,1 1-1 0 0,0 0 1 0 0,0 0 0 0 0,0 0 0 0 0,-3 1-1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3E03-6803-0D09-69D1-97407866C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50932-4588-54A0-F076-D04E6ED99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E534-2467-2BBC-F284-7768AF1A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4A95-D005-F3D1-4FBB-CBAFDB36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217E-A540-FAF2-2861-B2E1CC4C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A78B-308E-C220-9263-EA3DB447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12DCA-769C-3C03-8A6F-A7AB02906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3D4E-0536-4083-1844-E164BFDE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DBF0-C1DB-5AA5-2E83-B2418CF1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6123-7D32-7C91-1283-022D86EE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55BE0-04EC-09A3-B6D4-9892E05F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A57D-57ED-9A26-E56A-23DBB272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59A3-36AD-6DD7-1544-27FB97E9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6D6-E146-4214-9E9C-84E5F343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711A-9AFB-4E33-A4D4-DBECFC8F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2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DBD7-C693-1C23-3E8F-551A3414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57B3-D7F4-8666-9C06-9EF59B98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4F28-5978-4509-9953-62857DD9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FE02-A987-2859-17E5-B87C138C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55A2-8D30-9F75-975B-179C15CF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8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90A1-CA69-A194-D935-8FDD5FAF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753F9-78A6-4B9F-6E6D-0E7ABA3A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FD70-1FAD-17CA-7682-C8DBD11D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FC48-CA82-886C-3294-59AE322E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49A9-2272-76B5-6418-B9203D2F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4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7639-9A58-7CD3-A34B-F3F84B86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4841-B3C5-4A73-91AA-6047AE09B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F3720-43DA-31CF-CBA1-BEA361D6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1AC1-845E-00D7-DC0E-1C30D4A0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9D74A-FD07-9FBF-9831-EE0B1093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D3B76-676F-1A75-3BB0-F9BF032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F91E-9069-ED95-BE70-F0435F92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E02E-2929-8400-2464-E3FD47F68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4E96-FF10-072D-0BCE-C6C908EA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A3945-59F5-624B-AFC1-FA349DE14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78E35-CF30-47E7-DA6F-039EAE380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60D66-004C-446F-2440-A85BA5A0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ACE9F-26FA-7391-886A-00E6AB67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AAC91-1B1F-41ED-412F-85871A63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6704-0FB3-F05F-7CCA-85530CB4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072AE-34EE-CDFE-8B4A-E163CEFF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923F0-BAEB-E7AB-7CEF-434C9F87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E52DF-F13E-1378-5B9A-41F0384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09477-6D80-0436-2A20-A57D96CF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8EC71-1318-2E7E-99B3-EB38867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5E939-5880-7833-DFEF-D44FBB65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63C-6ABD-F0EF-E9FB-77C11E06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D4C3-046A-C841-4081-180C82C0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D24F2-AA1F-CA63-7375-E6569E1C7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05C1-4748-70EA-F108-6E8DF6E9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5FF51-51ED-F477-0E54-8EA5E0EF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D158-0172-07C2-D60A-8C707640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85CC-7B06-BBC3-5E2D-603A0E2C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F3757-0C0A-DBDE-38EE-7B423FD10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F1955-8F31-71C5-E77A-A0543B868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D5F01-7665-9CD5-9DAB-EB7EE60D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2B00-5D7B-11B5-1076-0345DF17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75366-D19F-5748-7E3D-C1E314CC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C55CC-9B7A-8FB4-616F-EF02641A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C6D4-68D7-08D1-A3F1-2D69957AC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D641-9773-5C77-7659-A2D4D7B72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5386A-046F-4C2B-960D-805BEAFB062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9E94-597B-881A-212A-33E60A639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91DC-942E-1B98-3626-49EB348D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A0D25-3873-424B-A790-9BD6EEA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issues/78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issues/54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in/proposals/field-keyword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hleenDollard/devintersection-2024-csharp13" TargetMode="External"/><Relationship Id="rId7" Type="http://schemas.openxmlformats.org/officeDocument/2006/relationships/hyperlink" Target="https://devblogs.microsoft.com/dotnet" TargetMode="External"/><Relationship Id="rId2" Type="http://schemas.openxmlformats.org/officeDocument/2006/relationships/hyperlink" Target="mailto:kdollard@microsof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csharp-feature-status" TargetMode="External"/><Relationship Id="rId5" Type="http://schemas.openxmlformats.org/officeDocument/2006/relationships/hyperlink" Target="https://github.com/dotnet/csharplang" TargetMode="External"/><Relationship Id="rId4" Type="http://schemas.openxmlformats.org/officeDocument/2006/relationships/hyperlink" Target="https://learn.microsoft.com/dotnet/csharp/whats-new/csharp-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csharplang/issues/7706" TargetMode="External"/><Relationship Id="rId3" Type="http://schemas.openxmlformats.org/officeDocument/2006/relationships/hyperlink" Target="https://github.com/dotnet/csharplang/blob/main/proposals/method-group-natural-type-improvements.md" TargetMode="External"/><Relationship Id="rId7" Type="http://schemas.openxmlformats.org/officeDocument/2006/relationships/hyperlink" Target="https://github.com/dotnet/csharplang/issues/7608" TargetMode="External"/><Relationship Id="rId2" Type="http://schemas.openxmlformats.org/officeDocument/2006/relationships/hyperlink" Target="https://github.com/dotnet/csharplang/issues/740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csharplang/blob/main/proposals/ref-unsafe-in-iterators-async.md" TargetMode="External"/><Relationship Id="rId5" Type="http://schemas.openxmlformats.org/officeDocument/2006/relationships/hyperlink" Target="https://github.com/dotnet/csharplang/issues/7700" TargetMode="External"/><Relationship Id="rId4" Type="http://schemas.openxmlformats.org/officeDocument/2006/relationships/hyperlink" Target="https://github.com/dotnet/csharplang/issues/7104" TargetMode="External"/><Relationship Id="rId9" Type="http://schemas.openxmlformats.org/officeDocument/2006/relationships/hyperlink" Target="https://github.com/dotnet/csharplang/issues/642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issues/1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D094-7048-9D54-8E3D-56BCE25D7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950" y="289948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dirty="0"/>
              <a:t>C# 13 and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F04E-33C1-C8BE-0AFC-A15C30C0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950" y="191099"/>
            <a:ext cx="9144000" cy="1655762"/>
          </a:xfrm>
        </p:spPr>
        <p:txBody>
          <a:bodyPr anchor="b"/>
          <a:lstStyle/>
          <a:p>
            <a:r>
              <a:rPr lang="en-US" i="1" dirty="0"/>
              <a:t>This talk is about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93C22E-72EB-D106-C5B0-E17F1D44117E}"/>
              </a:ext>
            </a:extLst>
          </p:cNvPr>
          <p:cNvSpPr txBox="1">
            <a:spLocks/>
          </p:cNvSpPr>
          <p:nvPr/>
        </p:nvSpPr>
        <p:spPr>
          <a:xfrm>
            <a:off x="1625950" y="447893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Kathleen Dollard</a:t>
            </a:r>
          </a:p>
          <a:p>
            <a:r>
              <a:rPr lang="en-US" dirty="0"/>
              <a:t>.NET Languages, Microsoft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B098CF3-BB24-0403-A7D3-F584741400E9}"/>
              </a:ext>
            </a:extLst>
          </p:cNvPr>
          <p:cNvSpPr txBox="1">
            <a:spLocks/>
          </p:cNvSpPr>
          <p:nvPr/>
        </p:nvSpPr>
        <p:spPr>
          <a:xfrm>
            <a:off x="1625950" y="300018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Tomorrow’s talk is how to effectively</a:t>
            </a:r>
            <a:br>
              <a:rPr lang="en-US" i="1" dirty="0"/>
            </a:br>
            <a:r>
              <a:rPr lang="en-US" i="1" dirty="0"/>
              <a:t>use C# today</a:t>
            </a:r>
            <a:br>
              <a:rPr lang="en-US" i="1" dirty="0"/>
            </a:br>
            <a:r>
              <a:rPr lang="en-US" i="1" dirty="0"/>
              <a:t>(C# 12 and below) </a:t>
            </a:r>
          </a:p>
        </p:txBody>
      </p:sp>
    </p:spTree>
    <p:extLst>
      <p:ext uri="{BB962C8B-B14F-4D97-AF65-F5344CB8AC3E}">
        <p14:creationId xmlns:p14="http://schemas.microsoft.com/office/powerpoint/2010/main" val="180064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798-5DAF-0941-E959-2CB9508E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expressions</a:t>
            </a:r>
            <a:br>
              <a:rPr lang="en-US" dirty="0"/>
            </a:br>
            <a:r>
              <a:rPr lang="en-US" sz="3200" i="1" dirty="0"/>
              <a:t>Like type expressions, but for dictionaries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298B-D63C-1681-9C24-DAE5554D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175687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Example()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folks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nameToAge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[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"Kathleen"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21,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"Dustin"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22,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"Mads"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23,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nameToAge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.Select(x =&gt;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703A7-6FAC-2B62-E923-312421038698}"/>
              </a:ext>
            </a:extLst>
          </p:cNvPr>
          <p:cNvSpPr txBox="1"/>
          <p:nvPr/>
        </p:nvSpPr>
        <p:spPr>
          <a:xfrm>
            <a:off x="748823" y="5989730"/>
            <a:ext cx="823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[Proposal]: Dictionary expressions · Issue #7822 · 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D2ADE-10A2-075F-AFCF-EAF77E3FB476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currently hoping to include in C# 14  (note that plans can change)</a:t>
            </a:r>
          </a:p>
        </p:txBody>
      </p:sp>
    </p:spTree>
    <p:extLst>
      <p:ext uri="{BB962C8B-B14F-4D97-AF65-F5344CB8AC3E}">
        <p14:creationId xmlns:p14="http://schemas.microsoft.com/office/powerpoint/2010/main" val="420304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305-AC6F-1928-31EF-F4E16AA3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types</a:t>
            </a:r>
            <a:br>
              <a:rPr lang="en-US" dirty="0"/>
            </a:br>
            <a:r>
              <a:rPr lang="en-US" sz="2800" i="1" dirty="0"/>
              <a:t>Like extension methods, they enhance the API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9ABF-0843-2514-B9B7-9C50C318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extension types</a:t>
            </a:r>
          </a:p>
          <a:p>
            <a:pPr lvl="1"/>
            <a:r>
              <a:rPr lang="en-US" dirty="0"/>
              <a:t>Do more with extensions, like extension methods, but more</a:t>
            </a:r>
          </a:p>
          <a:p>
            <a:pPr lvl="1"/>
            <a:r>
              <a:rPr lang="en-US" dirty="0"/>
              <a:t>Properties, static methods, and static properties</a:t>
            </a:r>
          </a:p>
          <a:p>
            <a:pPr lvl="1"/>
            <a:r>
              <a:rPr lang="en-US" dirty="0"/>
              <a:t>Perhaps, indexers and operators</a:t>
            </a:r>
          </a:p>
          <a:p>
            <a:pPr lvl="1"/>
            <a:r>
              <a:rPr lang="en-US" dirty="0"/>
              <a:t>Maybe, interfaces and inheritance for extension reuse</a:t>
            </a:r>
          </a:p>
          <a:p>
            <a:r>
              <a:rPr lang="en-US" dirty="0"/>
              <a:t>Explicit extension types – </a:t>
            </a:r>
            <a:r>
              <a:rPr lang="en-US" i="1" dirty="0"/>
              <a:t>aka Roles</a:t>
            </a:r>
          </a:p>
          <a:p>
            <a:pPr lvl="1"/>
            <a:r>
              <a:rPr lang="en-US" dirty="0"/>
              <a:t>Disambiguation (resolve naming collisions)</a:t>
            </a:r>
          </a:p>
          <a:p>
            <a:pPr lvl="1"/>
            <a:r>
              <a:rPr lang="en-US" dirty="0"/>
              <a:t>Roles – only when requested to include the extensions</a:t>
            </a:r>
          </a:p>
          <a:p>
            <a:pPr lvl="2"/>
            <a:r>
              <a:rPr lang="en-US" dirty="0"/>
              <a:t>Key point of the demo is that not all options are </a:t>
            </a:r>
            <a:r>
              <a:rPr lang="en-US" dirty="0" err="1"/>
              <a:t>ComparableSymbols</a:t>
            </a:r>
            <a:r>
              <a:rPr lang="en-US" dirty="0"/>
              <a:t>, but if they are declared to be, they get extra methods and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67299-EA9E-1BE8-25CA-3E48C201CA2F}"/>
              </a:ext>
            </a:extLst>
          </p:cNvPr>
          <p:cNvSpPr txBox="1"/>
          <p:nvPr/>
        </p:nvSpPr>
        <p:spPr>
          <a:xfrm>
            <a:off x="741947" y="5871411"/>
            <a:ext cx="705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[Proposal]: Extensions · Issue #5497 · 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D5E04-27DE-51A3-939B-6782618CCD40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29052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A976-5B99-E2B2-CF86-93ACC156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Discriminated Unions</a:t>
            </a:r>
            <a:br>
              <a:rPr lang="en-US" dirty="0"/>
            </a:br>
            <a:r>
              <a:rPr lang="en-US" sz="2800" i="1" dirty="0"/>
              <a:t>Yes, we are working on designs, but it will take a while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EBB1-176E-ED75-82E6-6886863B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types</a:t>
            </a:r>
          </a:p>
          <a:p>
            <a:pPr lvl="1"/>
            <a:r>
              <a:rPr lang="en-US" dirty="0"/>
              <a:t>Standard or class union (F# like)</a:t>
            </a:r>
          </a:p>
          <a:p>
            <a:pPr lvl="1"/>
            <a:r>
              <a:rPr lang="en-US" dirty="0"/>
              <a:t>Special or struct union</a:t>
            </a:r>
          </a:p>
          <a:p>
            <a:pPr lvl="1"/>
            <a:r>
              <a:rPr lang="en-US" dirty="0"/>
              <a:t>Ad hoc or anonymous (TypeScript like)</a:t>
            </a:r>
          </a:p>
          <a:p>
            <a:pPr lvl="1"/>
            <a:r>
              <a:rPr lang="en-US" dirty="0"/>
              <a:t>Custom unions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It has to </a:t>
            </a:r>
            <a:r>
              <a:rPr lang="en-US" i="1" dirty="0"/>
              <a:t>feel</a:t>
            </a:r>
            <a:r>
              <a:rPr lang="en-US" dirty="0"/>
              <a:t> like C# (not feel bolted on)</a:t>
            </a:r>
          </a:p>
          <a:p>
            <a:pPr lvl="1"/>
            <a:r>
              <a:rPr lang="en-US" dirty="0"/>
              <a:t>We want it to be performant with good memory usage</a:t>
            </a:r>
          </a:p>
          <a:p>
            <a:pPr lvl="1"/>
            <a:r>
              <a:rPr lang="en-US" dirty="0"/>
              <a:t>Anonymous unions are challenging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1328-9878-3A13-6360-10582BA2A7E8}"/>
              </a:ext>
            </a:extLst>
          </p:cNvPr>
          <p:cNvSpPr txBox="1"/>
          <p:nvPr/>
        </p:nvSpPr>
        <p:spPr>
          <a:xfrm>
            <a:off x="838200" y="5807631"/>
            <a:ext cx="826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csharplang/proposals/field-keyword.md at main · 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DF53C-6E8A-C53B-D847-67367A3FD568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968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D0CB-F26C-33C5-5D09-5F835086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or class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647C-1F24-E5CD-6770-57DA9940FE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union U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A(int x, string y);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B(int z);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C;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07FC2-5740-9029-7D92-A0F58946FF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  <a:p>
            <a:pPr marL="0" indent="0">
              <a:buNone/>
            </a:pPr>
            <a:r>
              <a:rPr lang="pl-PL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 u = new A(10, "ten");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Deconstruction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(u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 a) { ... }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(u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A(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x,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y)) 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 ... }</a:t>
            </a:r>
          </a:p>
          <a:p>
            <a:pPr marL="0" indent="0">
              <a:buNone/>
            </a:pP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(u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 { y: </a:t>
            </a:r>
            <a:r>
              <a:rPr lang="es-E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y }) 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 ... }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9C172-2396-1C67-6661-E61F503E80AD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67497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D171-4E94-DD27-FC7A-490F4D98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or struct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E1FA-B38E-E0D1-89D5-6CDF691C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and used much like a class union</a:t>
            </a:r>
          </a:p>
          <a:p>
            <a:r>
              <a:rPr lang="en-US" dirty="0"/>
              <a:t>Declaration would include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struct</a:t>
            </a:r>
          </a:p>
          <a:p>
            <a:r>
              <a:rPr lang="en-US" dirty="0"/>
              <a:t>Memory footprint may be sum of members</a:t>
            </a:r>
          </a:p>
          <a:p>
            <a:r>
              <a:rPr lang="en-US" dirty="0"/>
              <a:t>Type test use special features </a:t>
            </a:r>
          </a:p>
          <a:p>
            <a:r>
              <a:rPr lang="en-US" dirty="0"/>
              <a:t>Boxing creates a boxed union, which must be unboxed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ref</a:t>
            </a:r>
            <a:r>
              <a:rPr lang="en-US" dirty="0"/>
              <a:t> unions may be allowed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C0E51-81DC-0E98-C213-57D3372074B9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79302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6595-C7C0-7515-4A3F-29B59432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hoc or anonymous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FA34-B2A6-1982-6441-15827AEE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0043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Declaration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 or C)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global using U = (A or B or C);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Construction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record A(int x, string y);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record B(int z);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record C() {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C Singleton =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new C(); };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 or C) u = new A(10, "ten");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EAFAAE-BFCE-9F87-D515-4DA08CD60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088" y="1406284"/>
            <a:ext cx="5211554" cy="48274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Deconstruction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(u is A a) {...}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Or may look just like standard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(u is A(var x, var y)) { ... }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Equivalence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B) x = new A(10, "ten");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(B or A) y = x;</a:t>
            </a:r>
          </a:p>
          <a:p>
            <a:pPr marL="0" indent="0">
              <a:buNone/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And possibly, assignability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B) x = new A(10, "ten");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 or B or C) y =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874C1-4939-C48D-E5BF-B682D0CAF636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might add to C#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4020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A989-CE12-CB29-135C-B9185081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unions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07DD9D-EEEF-557A-9882-5C54C3BF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</a:t>
            </a:r>
            <a:r>
              <a:rPr lang="en-US" sz="2400" dirty="0"/>
              <a:t>(note these are not nested, they could probably be records)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[Closed]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U { ...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A(int x, string y) : U { ...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B(int z) : U { ... }</a:t>
            </a:r>
          </a:p>
          <a:p>
            <a:pPr marL="0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What scope would you want: file or assembly?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F841B-925C-8573-435C-51F4021EE10E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thinking about, and may or may not implement</a:t>
            </a:r>
          </a:p>
        </p:txBody>
      </p:sp>
    </p:spTree>
    <p:extLst>
      <p:ext uri="{BB962C8B-B14F-4D97-AF65-F5344CB8AC3E}">
        <p14:creationId xmlns:p14="http://schemas.microsoft.com/office/powerpoint/2010/main" val="14003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5128-C686-9C5F-6800-A0D0F886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Discriminated Unions</a:t>
            </a:r>
            <a:br>
              <a:rPr lang="en-US" dirty="0"/>
            </a:br>
            <a:r>
              <a:rPr lang="en-US" sz="2700" dirty="0"/>
              <a:t>Email me, or even better discuss at </a:t>
            </a:r>
            <a:r>
              <a:rPr lang="en-US" sz="2700" dirty="0">
                <a:hlinkClick r:id="rId2"/>
              </a:rPr>
              <a:t>https://github.com/dotnet/csharplang/</a:t>
            </a: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2D90DC-C513-C302-28E7-6826BD76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What are your scenarios? </a:t>
            </a:r>
          </a:p>
          <a:p>
            <a:pPr lvl="1"/>
            <a:r>
              <a:rPr lang="en-US" dirty="0"/>
              <a:t>Feel free to send many or explain how they align with the four types</a:t>
            </a:r>
          </a:p>
          <a:p>
            <a:r>
              <a:rPr lang="en-US" dirty="0"/>
              <a:t>Do allocations matter more than usability in unions?</a:t>
            </a:r>
          </a:p>
          <a:p>
            <a:r>
              <a:rPr lang="en-US" dirty="0"/>
              <a:t>Does memory footprint matter more than usability in unions?</a:t>
            </a:r>
          </a:p>
          <a:p>
            <a:r>
              <a:rPr lang="en-US" dirty="0"/>
              <a:t>Does the deconstruction in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TollCalculator</a:t>
            </a:r>
            <a:r>
              <a:rPr lang="en-US" dirty="0"/>
              <a:t> make sense?</a:t>
            </a:r>
          </a:p>
          <a:p>
            <a:r>
              <a:rPr lang="en-US" dirty="0"/>
              <a:t>If you add a new member to your union, do you expect using code to break?</a:t>
            </a:r>
          </a:p>
          <a:p>
            <a:pPr lvl="1"/>
            <a:r>
              <a:rPr lang="en-US" dirty="0"/>
              <a:t>Example: Uncommenting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DeliveryTruck</a:t>
            </a:r>
            <a:r>
              <a:rPr lang="en-US" dirty="0"/>
              <a:t> would break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TollCalculator</a:t>
            </a:r>
            <a:r>
              <a:rPr lang="en-US" dirty="0"/>
              <a:t> if exhaustiveness was enforced</a:t>
            </a:r>
          </a:p>
          <a:p>
            <a:r>
              <a:rPr lang="en-US" dirty="0"/>
              <a:t>Are there other things –  maybe </a:t>
            </a:r>
            <a:r>
              <a:rPr lang="en-US" dirty="0" err="1"/>
              <a:t>enums</a:t>
            </a:r>
            <a:r>
              <a:rPr lang="en-US" dirty="0"/>
              <a:t> – that you wish were exhaustive?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6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9834-E777-9DD5-5004-27ACADDE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0D43-1498-CD18-775A-416A4A27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kdollard@microsoft.com</a:t>
            </a:r>
            <a:endParaRPr lang="en-US" dirty="0"/>
          </a:p>
          <a:p>
            <a:r>
              <a:rPr lang="en-US" dirty="0">
                <a:hlinkClick r:id="rId3"/>
              </a:rPr>
              <a:t>https://github.com/KathleenDollard/devintersection-2024-csharp13</a:t>
            </a:r>
            <a:r>
              <a:rPr lang="en-US" dirty="0"/>
              <a:t> </a:t>
            </a:r>
          </a:p>
          <a:p>
            <a:r>
              <a:rPr lang="en-US" dirty="0"/>
              <a:t>Docs: </a:t>
            </a:r>
          </a:p>
          <a:p>
            <a:pPr lvl="1"/>
            <a:r>
              <a:rPr lang="en-US" dirty="0">
                <a:hlinkClick r:id="rId4"/>
              </a:rPr>
              <a:t>https://learn.microsoft.com/dotnet/csharp/whats-new/csharp-13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Docs philosophy is to add new features in permanent location</a:t>
            </a:r>
          </a:p>
          <a:p>
            <a:r>
              <a:rPr lang="en-US" dirty="0"/>
              <a:t>C# design: </a:t>
            </a:r>
          </a:p>
          <a:p>
            <a:pPr lvl="1"/>
            <a:r>
              <a:rPr lang="en-US" dirty="0">
                <a:hlinkClick r:id="rId5"/>
              </a:rPr>
              <a:t>https://github.com/dotnet/csharplang</a:t>
            </a:r>
            <a:r>
              <a:rPr lang="en-US" dirty="0"/>
              <a:t> </a:t>
            </a:r>
          </a:p>
          <a:p>
            <a:r>
              <a:rPr lang="en-US" dirty="0"/>
              <a:t>Implementation: </a:t>
            </a:r>
          </a:p>
          <a:p>
            <a:pPr lvl="1"/>
            <a:r>
              <a:rPr lang="en-US" dirty="0">
                <a:hlinkClick r:id="rId6"/>
              </a:rPr>
              <a:t>https://aka.ms/csharp-feature-status</a:t>
            </a:r>
            <a:r>
              <a:rPr lang="en-US" dirty="0"/>
              <a:t>   </a:t>
            </a:r>
          </a:p>
          <a:p>
            <a:r>
              <a:rPr lang="en-US" dirty="0"/>
              <a:t>.NET blog</a:t>
            </a:r>
          </a:p>
          <a:p>
            <a:pPr lvl="1"/>
            <a:r>
              <a:rPr lang="en-US" dirty="0">
                <a:hlinkClick r:id="rId7"/>
              </a:rPr>
              <a:t>https://devblogs.microsoft.com/dotnet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488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E4BF-CF4E-EE75-D62E-94045672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communicating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078E-B2CC-0FD2-2CC6-9CE702FB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to docs over blogs for how to use new features</a:t>
            </a:r>
          </a:p>
          <a:p>
            <a:r>
              <a:rPr lang="en-US" dirty="0"/>
              <a:t>Docs pushes how to use new features to permanent location</a:t>
            </a:r>
          </a:p>
          <a:p>
            <a:r>
              <a:rPr lang="en-US" dirty="0"/>
              <a:t>What’s new is a reference to new features</a:t>
            </a:r>
          </a:p>
          <a:p>
            <a:r>
              <a:rPr lang="en-US" dirty="0"/>
              <a:t>Blogs advertise new features</a:t>
            </a:r>
          </a:p>
          <a:p>
            <a:r>
              <a:rPr lang="en-US" dirty="0"/>
              <a:t>Feature status is a more reliable source of truth</a:t>
            </a:r>
          </a:p>
          <a:p>
            <a:endParaRPr lang="en-US" dirty="0"/>
          </a:p>
          <a:p>
            <a:r>
              <a:rPr lang="en-US" dirty="0"/>
              <a:t>Similar changes happening for communicating new .NET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1577-B11F-7A01-4BC9-C368EABB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13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BDCEA-7A6E-7C0A-9DA9-D5D30C732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806460"/>
              </p:ext>
            </p:extLst>
          </p:nvPr>
        </p:nvGraphicFramePr>
        <p:xfrm>
          <a:off x="838200" y="1374429"/>
          <a:ext cx="9927724" cy="4414476"/>
        </p:xfrm>
        <a:graphic>
          <a:graphicData uri="http://schemas.openxmlformats.org/drawingml/2006/table">
            <a:tbl>
              <a:tblPr/>
              <a:tblGrid>
                <a:gridCol w="9927724">
                  <a:extLst>
                    <a:ext uri="{9D8B030D-6E8A-4147-A177-3AD203B41FA5}">
                      <a16:colId xmlns:a16="http://schemas.microsoft.com/office/drawing/2014/main" val="1419572907"/>
                    </a:ext>
                  </a:extLst>
                </a:gridCol>
              </a:tblGrid>
              <a:tr h="401316">
                <a:tc>
                  <a:txBody>
                    <a:bodyPr/>
                    <a:lstStyle/>
                    <a:p>
                      <a:endParaRPr lang="en-US" sz="2400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39003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2"/>
                        </a:rPr>
                        <a:t>Escape character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765883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u="none">
                          <a:effectLst/>
                          <a:hlinkClick r:id="rId3"/>
                        </a:rPr>
                        <a:t>Method group natural type improvements</a:t>
                      </a:r>
                      <a:endParaRPr lang="en-US" sz="2400" u="none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779455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4"/>
                        </a:rPr>
                        <a:t>Lock object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102927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u="none" dirty="0">
                          <a:effectLst/>
                        </a:rPr>
                        <a:t>Implicit indexer access in object initializers </a:t>
                      </a: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55928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5"/>
                        </a:rPr>
                        <a:t>Params-collections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97289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6"/>
                        </a:rPr>
                        <a:t>Ref/unsafe in iterators/async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39334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7"/>
                        </a:rPr>
                        <a:t>allows ref struct constraint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46800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u="none" dirty="0">
                          <a:effectLst/>
                          <a:hlinkClick r:id="rId8"/>
                        </a:rPr>
                        <a:t>Overload Resolution Priority</a:t>
                      </a:r>
                      <a:r>
                        <a:rPr lang="en-US" sz="2400" u="none" dirty="0">
                          <a:effectLst/>
                        </a:rPr>
                        <a:t> (for library authors and advanced scenarios)</a:t>
                      </a: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28631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9"/>
                        </a:rPr>
                        <a:t>Partial properties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134119"/>
                  </a:ext>
                </a:extLst>
              </a:tr>
              <a:tr h="401316">
                <a:tc>
                  <a:txBody>
                    <a:bodyPr/>
                    <a:lstStyle/>
                    <a:p>
                      <a:r>
                        <a:rPr lang="en-US" sz="2400" b="1" u="none" dirty="0">
                          <a:effectLst/>
                          <a:hlinkClick r:id="rId7"/>
                        </a:rPr>
                        <a:t>Ref Struct Interfaces</a:t>
                      </a:r>
                      <a:endParaRPr lang="en-US" sz="2400" b="1" u="none" dirty="0">
                        <a:effectLst/>
                      </a:endParaRPr>
                    </a:p>
                  </a:txBody>
                  <a:tcPr marL="30413" marR="30413" marT="14037" marB="140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4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6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3CDA-1DDB-260D-0205-32C08132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ref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616A-967E-C1AB-4955-924C5A43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are very happy the .NET Libraries (BCL) use them</a:t>
            </a:r>
          </a:p>
          <a:p>
            <a:r>
              <a:rPr lang="en-US" dirty="0"/>
              <a:t>Your app probably does not need them</a:t>
            </a:r>
          </a:p>
          <a:p>
            <a:r>
              <a:rPr lang="en-US" dirty="0"/>
              <a:t>They require an investment in understanding, and a commitment to resolving warnings</a:t>
            </a:r>
          </a:p>
          <a:p>
            <a:r>
              <a:rPr lang="en-US" dirty="0"/>
              <a:t>Mistakes can crash your app/make it unstable</a:t>
            </a:r>
          </a:p>
          <a:p>
            <a:r>
              <a:rPr lang="en-US" i="1" dirty="0"/>
              <a:t>But it’s awesome if you are using it to replace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unsafe</a:t>
            </a:r>
            <a:r>
              <a:rPr lang="en-US" i="1" dirty="0"/>
              <a:t> code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ea typeface="+mj-ea"/>
                <a:cs typeface="Cascadia Mono" panose="020B0609020000020004" pitchFamily="49" charset="0"/>
              </a:rPr>
              <a:t>Span&lt;T&gt;</a:t>
            </a:r>
            <a:r>
              <a:rPr lang="en-US" dirty="0"/>
              <a:t> is often a safer/better choice</a:t>
            </a:r>
          </a:p>
          <a:p>
            <a:endParaRPr lang="en-US" dirty="0"/>
          </a:p>
          <a:p>
            <a:r>
              <a:rPr lang="en-US" dirty="0"/>
              <a:t>We keep investing in it because this and similar work has contributed significantly to our ongoing performance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86089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7F4EED2-2178-5BA8-6C77-68130CAF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71" t="22253" r="5516" b="62759"/>
          <a:stretch/>
        </p:blipFill>
        <p:spPr>
          <a:xfrm>
            <a:off x="4492357" y="259357"/>
            <a:ext cx="7091372" cy="1968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3AED4-75AC-C71D-F627-38C7FBEC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103"/>
          <a:stretch/>
        </p:blipFill>
        <p:spPr>
          <a:xfrm>
            <a:off x="608271" y="3684715"/>
            <a:ext cx="11054051" cy="2408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F9770-65AA-7491-5C9B-D9B6633C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53" r="5516" b="62759"/>
          <a:stretch/>
        </p:blipFill>
        <p:spPr>
          <a:xfrm>
            <a:off x="608271" y="1785459"/>
            <a:ext cx="11054050" cy="1968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6982A2-CE74-4C0A-24CF-3492B80A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931"/>
          <a:stretch/>
        </p:blipFill>
        <p:spPr>
          <a:xfrm>
            <a:off x="608271" y="259357"/>
            <a:ext cx="5947395" cy="15134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3FF8289-4532-319C-2AA8-529DAEA10391}"/>
                  </a:ext>
                </a:extLst>
              </p14:cNvPr>
              <p14:cNvContentPartPr/>
              <p14:nvPr/>
            </p14:nvContentPartPr>
            <p14:xfrm>
              <a:off x="699803" y="1334135"/>
              <a:ext cx="1076400" cy="84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3FF8289-4532-319C-2AA8-529DAEA10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63" y="1154135"/>
                <a:ext cx="125604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DEE041-A1F0-BB2B-F46A-13BC1D79F4EF}"/>
                  </a:ext>
                </a:extLst>
              </p14:cNvPr>
              <p14:cNvContentPartPr/>
              <p14:nvPr/>
            </p14:nvContentPartPr>
            <p14:xfrm>
              <a:off x="4664483" y="4858895"/>
              <a:ext cx="5100480" cy="10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DEE041-A1F0-BB2B-F46A-13BC1D79F4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4843" y="4679255"/>
                <a:ext cx="52801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926837D-7ADB-A627-4AEA-904BDB42886C}"/>
                  </a:ext>
                </a:extLst>
              </p14:cNvPr>
              <p14:cNvContentPartPr/>
              <p14:nvPr/>
            </p14:nvContentPartPr>
            <p14:xfrm>
              <a:off x="3489803" y="5317535"/>
              <a:ext cx="3520800" cy="11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926837D-7ADB-A627-4AEA-904BDB4288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9803" y="5137535"/>
                <a:ext cx="3700440" cy="4730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383CF5E-08B4-802A-821D-F8FBAF20969F}"/>
              </a:ext>
            </a:extLst>
          </p:cNvPr>
          <p:cNvSpPr txBox="1"/>
          <p:nvPr/>
        </p:nvSpPr>
        <p:spPr>
          <a:xfrm rot="794865">
            <a:off x="7490457" y="1226517"/>
            <a:ext cx="298190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Just about </a:t>
            </a: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</a:b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rPr>
              <a:t>doubling perf!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1A37F-DDCA-BC61-857E-19222FEA8B9F}"/>
              </a:ext>
            </a:extLst>
          </p:cNvPr>
          <p:cNvSpPr txBox="1"/>
          <p:nvPr/>
        </p:nvSpPr>
        <p:spPr>
          <a:xfrm>
            <a:off x="568975" y="6046005"/>
            <a:ext cx="11054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- https://endjin.com/blog/2023/11/how-dotnet-8-boosted-ais-dotnet-performance-by-27-percent-for-free</a:t>
            </a:r>
          </a:p>
        </p:txBody>
      </p:sp>
    </p:spTree>
    <p:extLst>
      <p:ext uri="{BB962C8B-B14F-4D97-AF65-F5344CB8AC3E}">
        <p14:creationId xmlns:p14="http://schemas.microsoft.com/office/powerpoint/2010/main" val="385305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7C22-A0FE-AF7D-82B7-85314AAA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13 action items</a:t>
            </a:r>
            <a:br>
              <a:rPr lang="en-US" dirty="0"/>
            </a:br>
            <a:r>
              <a:rPr lang="en-US" sz="2800" dirty="0"/>
              <a:t>(current list, may be updated)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A4B4-7249-4B3B-83C6-087DFFC1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field </a:t>
            </a:r>
            <a:r>
              <a:rPr lang="en-US" dirty="0"/>
              <a:t>(case sensitive, whole word)</a:t>
            </a:r>
          </a:p>
          <a:p>
            <a:pPr lvl="1"/>
            <a:r>
              <a:rPr lang="en-US" dirty="0"/>
              <a:t>Consider renaming</a:t>
            </a:r>
          </a:p>
          <a:p>
            <a:r>
              <a:rPr lang="en-US" dirty="0"/>
              <a:t>Search 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lock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/>
            <a:r>
              <a:rPr lang="en-US" dirty="0"/>
              <a:t>Replace any lock on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object</a:t>
            </a:r>
            <a:r>
              <a:rPr lang="en-US" dirty="0"/>
              <a:t> with locks on the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System.Threading.Lock</a:t>
            </a:r>
            <a:endParaRPr lang="en-US" dirty="0"/>
          </a:p>
          <a:p>
            <a:r>
              <a:rPr lang="en-US" dirty="0"/>
              <a:t>Search 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ToArray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US" dirty="0"/>
              <a:t>being used to support params</a:t>
            </a:r>
          </a:p>
          <a:p>
            <a:pPr lvl="1"/>
            <a:r>
              <a:rPr lang="en-US" dirty="0"/>
              <a:t>Consider updating your API </a:t>
            </a:r>
          </a:p>
          <a:p>
            <a:r>
              <a:rPr lang="en-US" dirty="0"/>
              <a:t>Search for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\x001b </a:t>
            </a:r>
            <a:r>
              <a:rPr lang="en-US" dirty="0"/>
              <a:t>(with varying numbers of 0)</a:t>
            </a:r>
          </a:p>
          <a:p>
            <a:pPr lvl="1"/>
            <a:r>
              <a:rPr lang="en-US" dirty="0"/>
              <a:t>Replace with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\e</a:t>
            </a:r>
          </a:p>
          <a:p>
            <a:r>
              <a:rPr lang="en-US" dirty="0"/>
              <a:t>Explore replacing unsafe blocks with safer alternatives</a:t>
            </a:r>
          </a:p>
        </p:txBody>
      </p:sp>
    </p:spTree>
    <p:extLst>
      <p:ext uri="{BB962C8B-B14F-4D97-AF65-F5344CB8AC3E}">
        <p14:creationId xmlns:p14="http://schemas.microsoft.com/office/powerpoint/2010/main" val="134601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E7FD8-07EA-EBF5-A8B4-9CBF2674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beyond…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09757-0D15-AD58-AF76-3ED8F0672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AF53-E932-43C0-709D-997E3DA2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access in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6BB1D4-FEB0-0537-737B-D64557A0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field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.Trim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r>
              <a:rPr lang="en-US" dirty="0"/>
              <a:t>You can access the backing field of an auto-property</a:t>
            </a:r>
          </a:p>
          <a:p>
            <a:r>
              <a:rPr lang="en-US" dirty="0"/>
              <a:t>Can be multi-line</a:t>
            </a:r>
          </a:p>
          <a:p>
            <a:r>
              <a:rPr lang="en-US" dirty="0"/>
              <a:t>Useful for DI</a:t>
            </a:r>
          </a:p>
          <a:p>
            <a:r>
              <a:rPr lang="en-US" dirty="0"/>
              <a:t>Breaking change (next slide)</a:t>
            </a:r>
          </a:p>
          <a:p>
            <a:endParaRPr lang="en-US" dirty="0"/>
          </a:p>
          <a:p>
            <a:r>
              <a:rPr lang="en-US" dirty="0"/>
              <a:t>We anticipate releasing field access as a preview feature available within C# 13/.NET 8</a:t>
            </a:r>
          </a:p>
          <a:p>
            <a:r>
              <a:rPr lang="en-US" dirty="0"/>
              <a:t>Delay is to get the breaking change strategy correct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B5527-D4F0-9B32-BAD9-C78D3B8DC676}"/>
              </a:ext>
            </a:extLst>
          </p:cNvPr>
          <p:cNvSpPr txBox="1"/>
          <p:nvPr/>
        </p:nvSpPr>
        <p:spPr>
          <a:xfrm>
            <a:off x="6358920" y="2722260"/>
            <a:ext cx="392284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Xyz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(field ==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field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OnXyzChanged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C3669-2C41-41CA-BA6B-6F1BB4CF509B}"/>
              </a:ext>
            </a:extLst>
          </p:cNvPr>
          <p:cNvSpPr txBox="1"/>
          <p:nvPr/>
        </p:nvSpPr>
        <p:spPr>
          <a:xfrm>
            <a:off x="800787" y="6176963"/>
            <a:ext cx="1111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Proposal: `field` keyword in properties · Issue #140 · 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0772C-08A3-79DC-485D-0F0C01749BB3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currently planning for C# 14, possibly C# 13 (note that plans can change)</a:t>
            </a:r>
          </a:p>
        </p:txBody>
      </p:sp>
    </p:spTree>
    <p:extLst>
      <p:ext uri="{BB962C8B-B14F-4D97-AF65-F5344CB8AC3E}">
        <p14:creationId xmlns:p14="http://schemas.microsoft.com/office/powerpoint/2010/main" val="112009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6B59-F651-7A15-3C5A-AC639AB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access is a breaking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9D38-5D53-59BE-DF76-059EFBEF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change because within the code of a property, field means the backing field, even if there is another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field</a:t>
            </a:r>
            <a:r>
              <a:rPr lang="en-US" dirty="0"/>
              <a:t> in scope</a:t>
            </a:r>
          </a:p>
          <a:p>
            <a:pPr lvl="1"/>
            <a:r>
              <a:rPr lang="en-US" dirty="0"/>
              <a:t>Access the class field with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</a:t>
            </a:r>
            <a:r>
              <a:rPr lang="en-US" dirty="0"/>
              <a:t> or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@</a:t>
            </a:r>
          </a:p>
          <a:p>
            <a:r>
              <a:rPr lang="en-US" dirty="0"/>
              <a:t>We will introduce a breaking change system along with this feature</a:t>
            </a:r>
          </a:p>
          <a:p>
            <a:r>
              <a:rPr lang="en-US" dirty="0"/>
              <a:t>We anticipate you will get extra warning when you upgrade your SDK if you use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field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breaking change mechanism is to let you silence those warnings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97FBC-1786-C67F-2813-F52773CD95E4}"/>
              </a:ext>
            </a:extLst>
          </p:cNvPr>
          <p:cNvSpPr txBox="1"/>
          <p:nvPr/>
        </p:nvSpPr>
        <p:spPr>
          <a:xfrm>
            <a:off x="0" y="30133"/>
            <a:ext cx="12192000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 are currently planning for C# 14, possibly C# 13 (note that plans can change)</a:t>
            </a:r>
          </a:p>
        </p:txBody>
      </p:sp>
    </p:spTree>
    <p:extLst>
      <p:ext uri="{BB962C8B-B14F-4D97-AF65-F5344CB8AC3E}">
        <p14:creationId xmlns:p14="http://schemas.microsoft.com/office/powerpoint/2010/main" val="232709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27" ma:contentTypeDescription="Create a new document." ma:contentTypeScope="" ma:versionID="219a338b8493fe042b1e07be570143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xmlns:ns4="230e9df3-be65-4c73-a93b-d1236ebd677e" targetNamespace="http://schemas.microsoft.com/office/2006/metadata/properties" ma:root="true" ma:fieldsID="5063572a402c39a229534cae5511a78f" ns1:_="" ns2:_="" ns3:_="" ns4:_="">
    <xsd:import namespace="http://schemas.microsoft.com/sharepoint/v3"/>
    <xsd:import namespace="569b343d-e775-480b-9b2b-6a6986deb9b0"/>
    <xsd:import namespace="11245976-3b4d-4794-a754-317688483df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pec_x0020_Status" minOccurs="0"/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 ma:readOnly="false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Spec_x0020_Status" ma:index="2" nillable="true" ma:displayName="Status" ma:default="Draft" ma:format="Dropdown" ma:internalName="Spec_x0020_Status" ma:readOnly="false">
      <xsd:simpleType>
        <xsd:restriction base="dms:Choice">
          <xsd:enumeration value="Draft"/>
          <xsd:enumeration value="Reviewed"/>
        </xsd:restriction>
      </xsd:simpleType>
    </xsd:element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hidden="true" ma:internalName="MediaServiceOCR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hidden="true" ma:internalName="MediaServiceKeyPoints" ma:readOnly="true">
      <xsd:simpleType>
        <xsd:restriction base="dms:Note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9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1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hidden="true" ma:internalName="SharedWithDetails" ma:readOnly="true">
      <xsd:simpleType>
        <xsd:restriction base="dms:Note"/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9dd92c22-cae5-4046-bed8-b3b21d61b9fd}" ma:internalName="TaxCatchAll" ma:showField="CatchAllData" ma:web="11245976-3b4d-4794-a754-317688483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8FC4C6-E388-4672-A091-D255E0DD2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8186EC-794B-4B20-8A0C-5C516A85D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1499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Cascadia Mono</vt:lpstr>
      <vt:lpstr>Dreaming Outloud Pro</vt:lpstr>
      <vt:lpstr>Office Theme</vt:lpstr>
      <vt:lpstr>C# 13 and Beyond</vt:lpstr>
      <vt:lpstr>Changes in communicating new features</vt:lpstr>
      <vt:lpstr>C# 13 features</vt:lpstr>
      <vt:lpstr>ref struct</vt:lpstr>
      <vt:lpstr>PowerPoint Presentation</vt:lpstr>
      <vt:lpstr>C# 13 action items (current list, may be updated)</vt:lpstr>
      <vt:lpstr>And beyond…</vt:lpstr>
      <vt:lpstr>Field access in properties</vt:lpstr>
      <vt:lpstr>Field access is a breaking change</vt:lpstr>
      <vt:lpstr>Dictionary expressions Like type expressions, but for dictionaries</vt:lpstr>
      <vt:lpstr>Extensions types Like extension methods, they enhance the API</vt:lpstr>
      <vt:lpstr>Discriminated Unions Yes, we are working on designs, but it will take a while</vt:lpstr>
      <vt:lpstr>Standard or class union</vt:lpstr>
      <vt:lpstr>Special or struct union</vt:lpstr>
      <vt:lpstr>Ad hoc or anonymous unions</vt:lpstr>
      <vt:lpstr>Custom unions</vt:lpstr>
      <vt:lpstr>Questions on Discriminated Unions Email me, or even better discuss at https://github.com/dotnet/csharplang/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Kathleen Dollard</dc:creator>
  <cp:lastModifiedBy>Kathleen Dollard</cp:lastModifiedBy>
  <cp:revision>33</cp:revision>
  <dcterms:created xsi:type="dcterms:W3CDTF">2024-08-22T19:42:44Z</dcterms:created>
  <dcterms:modified xsi:type="dcterms:W3CDTF">2024-09-16T11:25:46Z</dcterms:modified>
</cp:coreProperties>
</file>