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9" r:id="rId17"/>
    <p:sldId id="280" r:id="rId18"/>
    <p:sldId id="281" r:id="rId19"/>
    <p:sldId id="282" r:id="rId20"/>
    <p:sldId id="300" r:id="rId21"/>
    <p:sldId id="283" r:id="rId22"/>
    <p:sldId id="284" r:id="rId23"/>
    <p:sldId id="302" r:id="rId24"/>
    <p:sldId id="303" r:id="rId25"/>
    <p:sldId id="304" r:id="rId26"/>
    <p:sldId id="305" r:id="rId27"/>
    <p:sldId id="307" r:id="rId28"/>
    <p:sldId id="308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2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6A75-239A-4169-9919-5040B9FC065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0CA6-059E-42A6-ADA9-403F0DD1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</a:t>
            </a:r>
            <a:r>
              <a:rPr lang="en-US" baseline="0" dirty="0"/>
              <a:t> upon a programmer was looking forward to the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I’m sorry to say he used bad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wondered why he thought programming was a good career</a:t>
            </a:r>
            <a:r>
              <a:rPr lang="en-US" baseline="0" dirty="0"/>
              <a:t>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mostly he didn’t know what to do because he could</a:t>
            </a:r>
            <a:r>
              <a:rPr lang="en-US" baseline="0" dirty="0"/>
              <a:t> not reproduce the bug in Visual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did</a:t>
            </a:r>
            <a:r>
              <a:rPr lang="en-US" baseline="0" dirty="0"/>
              <a:t> consider… running away, but he actually liked his job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had big plans and</a:t>
            </a:r>
            <a:r>
              <a:rPr lang="en-US" baseline="0" dirty="0"/>
              <a:t> all the applications he was responsible for were running smoothly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</a:t>
            </a:r>
            <a:r>
              <a:rPr lang="en-US" baseline="0" dirty="0"/>
              <a:t> the phone rang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</a:t>
            </a:r>
            <a:r>
              <a:rPr lang="en-US" baseline="0" dirty="0"/>
              <a:t> his great plans, were blown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very</a:t>
            </a:r>
            <a:r>
              <a:rPr lang="en-US" baseline="0" dirty="0"/>
              <a:t> 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didn’t matter whether he had been part of the initial design,</a:t>
            </a:r>
            <a:r>
              <a:rPr lang="en-US" baseline="0" dirty="0"/>
              <a:t> but statistically he wasn’t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frustrated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confused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was even rather angry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0A46B-3C71-454C-8FAC-940BE5FA0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1E9-6CA3-4771-8870-1CCEC574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85FFF-A2B6-47BE-9CFC-FE3554AC8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9437-477C-469A-AFD5-18CEB28F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B34A-978A-4BD7-8741-8DC06C99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64EB-DD96-4E2B-A449-DBC68D3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8514-7B9F-4B4D-8C54-46F0FB6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3806-2B1C-47DA-9F3C-74D6737A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469-C454-4826-9234-4D30CE0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9827-6993-4144-A978-4C1B5381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D8E7-3C3D-415B-8C07-1E9A5792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D110-A79C-449B-A826-FEF8700EC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4575-489B-4E8A-AB9F-1C31C0A3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E7D2-C057-48C9-8119-34E61614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D3F91-7284-48B0-9337-7F6D87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CC7F-C03B-4985-A2FC-2268D32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128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64323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A1DC-7055-4B61-8879-15BB216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2D89-F897-4863-88C1-AB698BB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432-3EEC-4BC9-8576-93DA8A7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6B26-22A9-42F6-8947-B729648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740-E056-41C2-BF4F-D836C341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778-0093-4080-BB6C-08390152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13C8-414B-4245-94D3-79CB0C4B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68B9-2493-41CA-8060-DDB646F8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7EC1-121F-4C3D-AA8A-E14BAFD8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BD95-35B3-482B-AE0E-0CEB8A3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771-B501-4DF6-BC2A-30C5D7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D807-5C83-4952-BFF0-DBA311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E1C1-8A16-4A1B-BF69-7B66C2F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26B-5711-4BEC-94AB-4A5FAE1B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DDC9-09D6-468E-AC99-A2C7BFF3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CB1A-4083-4C33-B86C-A6CDF42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0642-561E-4F29-8429-C991CF5A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E1C8-9FCF-4DE0-840E-376C8343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3BD3-CFA3-4AE2-B0AB-963E3926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40A46-565D-44EE-AAE6-DC96676CA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279C3-8DFB-4802-B2C2-BD57E738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C6F85-AB3D-4A1B-A1C6-AB465C37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473A-7540-4BC5-AD30-A576374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B3B3-7DD3-49F7-A6C9-2DD044A0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43F4-DD6C-4564-B5EE-B72055B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3B40-F477-4186-B642-9CF4F17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8702-29AE-4567-AE06-6013FD5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8D4B-33D3-48C3-921D-BB72351A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9D72-DD6F-4BC2-A765-85395C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E430-6422-4740-AD6A-7917D39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013-C0C2-4C19-8022-163D95D8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7190-FAC7-4509-A631-FD110090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09E6-B199-4797-A726-120CF145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562-759F-4CC4-A61E-7298C68A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4FF19-7A89-48C6-8815-D25F8EA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378F-96A7-4008-A5E0-C5B5CA8D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31A3-9181-44B6-AB20-83993114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CBF-F75A-4684-88BE-F710DE3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A200E-45E2-44F0-9A68-AA9FD772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EDB3A-B22D-4F56-8EE3-0F5FDA40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4D84-CE32-4B98-B548-1DC129AC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0EB1-0B74-4DEA-9A8E-F686B264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FF72-AE60-4FEA-B79D-4E68076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1C6D-96C5-4EA2-83C6-D296D0B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83FC-4F5F-4D0C-A883-E0796475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95A7-D407-42CC-980D-B078ED636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14CF-DF4C-4D13-9A8D-6EF1DD532F6A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F6B6-0D7B-40EB-8C45-6046C016F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BA12-D559-40A8-9B78-B44E93B8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6CD4-E9C2-466F-83A6-30594055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KathleenDollard/talks-debugg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802-F760-554D-AA58-0DD9F3AB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47" y="975627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/>
              <a:t>Debugging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42F1-1CDF-7C4D-ADA4-3E53682D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647" y="3634594"/>
            <a:ext cx="9144000" cy="2269845"/>
          </a:xfrm>
        </p:spPr>
        <p:txBody>
          <a:bodyPr>
            <a:normAutofit/>
          </a:bodyPr>
          <a:lstStyle/>
          <a:p>
            <a:r>
              <a:rPr lang="en-US" sz="2800" b="1" dirty="0"/>
              <a:t>Kathleen Dollard</a:t>
            </a:r>
          </a:p>
          <a:p>
            <a:r>
              <a:rPr lang="en-US" sz="2000" dirty="0"/>
              <a:t>Principal Program Manager, Microsoft</a:t>
            </a:r>
          </a:p>
          <a:p>
            <a:r>
              <a:rPr lang="en-US" sz="2000" dirty="0">
                <a:hlinkClick r:id="rId2"/>
              </a:rPr>
              <a:t>kdollard@microsoft</a:t>
            </a:r>
            <a:r>
              <a:rPr lang="en-US" sz="2000">
                <a:hlinkClick r:id="rId2"/>
              </a:rPr>
              <a:t>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2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1381127"/>
            <a:ext cx="3714750" cy="4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83" y="1428751"/>
            <a:ext cx="2504852" cy="43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4" y="1485901"/>
            <a:ext cx="2167789" cy="4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1" y="1428750"/>
            <a:ext cx="1987149" cy="42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51" y="1943104"/>
            <a:ext cx="2850501" cy="3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4497 0.09908 L 0.08802 -2.96296E-6 L 0.13299 0.09908 L 0.1783 -2.96296E-6 L 0.22083 0.09908 L 0.2658 -2.96296E-6 L 0.30885 0.09908 L 0.35417 -2.96296E-6 L 0.39913 0.09908 L 0.44219 -2.96296E-6 L 0.48715 0.09908 L 0.52969 -2.96296E-6 L 0.575 0.09908 L 0.61997 -2.96296E-6 L 0.66302 0.09908 L 0.70833 -2.96296E-6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214398" y="1534510"/>
            <a:ext cx="78394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latin typeface="+mj-lt"/>
              </a:rPr>
              <a:t>Bug?</a:t>
            </a:r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2832471" y="3303002"/>
            <a:ext cx="6603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Something you have to fix</a:t>
            </a:r>
            <a:br>
              <a:rPr lang="en-US" sz="4400" dirty="0">
                <a:solidFill>
                  <a:srgbClr val="002060"/>
                </a:solidFill>
                <a:latin typeface="+mj-lt"/>
              </a:rPr>
            </a:br>
            <a:r>
              <a:rPr lang="en-US" sz="4400" dirty="0">
                <a:solidFill>
                  <a:srgbClr val="002060"/>
                </a:solidFill>
                <a:latin typeface="+mj-lt"/>
              </a:rPr>
              <a:t>in existing code</a:t>
            </a:r>
          </a:p>
        </p:txBody>
      </p:sp>
    </p:spTree>
    <p:extLst>
      <p:ext uri="{BB962C8B-B14F-4D97-AF65-F5344CB8AC3E}">
        <p14:creationId xmlns:p14="http://schemas.microsoft.com/office/powerpoint/2010/main" val="326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58440" y="685800"/>
            <a:ext cx="8875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you can’t read the code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symptom (issue)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is distant from the problem (bug)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 time or space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the context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causing the bug is transitory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Code is hard to debug when someone gave you </a:t>
            </a:r>
            <a:br>
              <a:rPr lang="en-US" sz="3200" dirty="0">
                <a:solidFill>
                  <a:srgbClr val="002060"/>
                </a:solidFill>
                <a:latin typeface="+mj-lt"/>
              </a:rPr>
            </a:br>
            <a:r>
              <a:rPr lang="en-US" sz="3200" dirty="0">
                <a:solidFill>
                  <a:srgbClr val="002060"/>
                </a:solidFill>
                <a:latin typeface="+mj-lt"/>
              </a:rPr>
              <a:t>incorrect or misleading information</a:t>
            </a:r>
          </a:p>
          <a:p>
            <a:pPr algn="ctr"/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10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latin typeface="+mn-lt"/>
              </a:rPr>
              <a:t>Debugging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09768" y="2310938"/>
            <a:ext cx="7572462" cy="3818854"/>
          </a:xfrm>
        </p:spPr>
        <p:txBody>
          <a:bodyPr/>
          <a:lstStyle/>
          <a:p>
            <a:pPr algn="ctr"/>
            <a:r>
              <a:rPr lang="en-US" sz="2400" b="0" dirty="0"/>
              <a:t>Divide and Conquer</a:t>
            </a:r>
          </a:p>
          <a:p>
            <a:pPr algn="ctr"/>
            <a:r>
              <a:rPr lang="en-US" sz="2400" b="0" dirty="0"/>
              <a:t>Scientific Method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08237" y="4255076"/>
            <a:ext cx="9175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+mj-lt"/>
              </a:rPr>
              <a:t>A good debugging strategy is any strategy you can articulate and repeat</a:t>
            </a:r>
          </a:p>
        </p:txBody>
      </p:sp>
    </p:spTree>
    <p:extLst>
      <p:ext uri="{BB962C8B-B14F-4D97-AF65-F5344CB8AC3E}">
        <p14:creationId xmlns:p14="http://schemas.microsoft.com/office/powerpoint/2010/main" val="416683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8881535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Scientific Method Walkthrough</a:t>
            </a:r>
          </a:p>
        </p:txBody>
      </p:sp>
    </p:spTree>
    <p:extLst>
      <p:ext uri="{BB962C8B-B14F-4D97-AF65-F5344CB8AC3E}">
        <p14:creationId xmlns:p14="http://schemas.microsoft.com/office/powerpoint/2010/main" val="34027801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0250" y="1907385"/>
            <a:ext cx="1543050" cy="3579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700" y="1238739"/>
            <a:ext cx="2400300" cy="231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815612">
            <a:off x="3999251" y="1444122"/>
            <a:ext cx="1907381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fade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46167-DC52-B64B-8078-9B69B218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62"/>
          <a:stretch/>
        </p:blipFill>
        <p:spPr>
          <a:xfrm>
            <a:off x="1416049" y="1771650"/>
            <a:ext cx="9562021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0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Collaborative Debugging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One person imagines a bug. Be VERY specific. Know exactly the broken code and exactly what would happen	</a:t>
            </a:r>
          </a:p>
          <a:p>
            <a:pPr marL="400050" lvl="1" indent="0">
              <a:buNone/>
            </a:pPr>
            <a:r>
              <a:rPr lang="en-US" dirty="0"/>
              <a:t>Helps if it’s a bug you’ve stumbled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Everyone else works together to solve the bug by asking what would happen if they ran certain VERY specific tests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The person imagining the bug may well make mistakes. Be patient. You’ll also make mistakes and go down rabbit holes in the real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Take turns imagining the bug</a:t>
            </a:r>
          </a:p>
        </p:txBody>
      </p:sp>
    </p:spTree>
    <p:extLst>
      <p:ext uri="{BB962C8B-B14F-4D97-AF65-F5344CB8AC3E}">
        <p14:creationId xmlns:p14="http://schemas.microsoft.com/office/powerpoint/2010/main" val="1357159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687" y="337102"/>
            <a:ext cx="4730866" cy="7620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/>
              <a:t>A Debugging Strategy</a:t>
            </a:r>
            <a:br>
              <a:rPr lang="en-US" b="0" dirty="0"/>
            </a:br>
            <a:r>
              <a:rPr lang="en-US" i="1" dirty="0"/>
              <a:t>Scientific Method</a:t>
            </a:r>
          </a:p>
        </p:txBody>
      </p:sp>
      <p:sp>
        <p:nvSpPr>
          <p:cNvPr id="3" name="Flowchart: Data 2"/>
          <p:cNvSpPr/>
          <p:nvPr/>
        </p:nvSpPr>
        <p:spPr bwMode="auto">
          <a:xfrm>
            <a:off x="4699000" y="1464364"/>
            <a:ext cx="2882900" cy="520700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Something Happens</a:t>
            </a:r>
          </a:p>
        </p:txBody>
      </p:sp>
      <p:sp>
        <p:nvSpPr>
          <p:cNvPr id="5" name="Flowchart: Decision 4"/>
          <p:cNvSpPr/>
          <p:nvPr/>
        </p:nvSpPr>
        <p:spPr bwMode="auto">
          <a:xfrm>
            <a:off x="4921250" y="2175564"/>
            <a:ext cx="2457450" cy="12700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Can you repro in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Visual Studio?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8115300" y="2348602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Create several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hypotheses</a:t>
            </a:r>
          </a:p>
        </p:txBody>
      </p:sp>
      <p:sp>
        <p:nvSpPr>
          <p:cNvPr id="8" name="Flowchart: Process 7"/>
          <p:cNvSpPr/>
          <p:nvPr/>
        </p:nvSpPr>
        <p:spPr bwMode="auto">
          <a:xfrm>
            <a:off x="8115300" y="3385240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Select one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to </a:t>
            </a:r>
            <a:r>
              <a:rPr lang="en-US" b="1" i="1" dirty="0">
                <a:latin typeface="Tekton Pro" pitchFamily="34" charset="0"/>
              </a:rPr>
              <a:t>disprove</a:t>
            </a:r>
          </a:p>
        </p:txBody>
      </p:sp>
      <p:sp>
        <p:nvSpPr>
          <p:cNvPr id="9" name="Flowchart: Process 8"/>
          <p:cNvSpPr/>
          <p:nvPr/>
        </p:nvSpPr>
        <p:spPr bwMode="auto">
          <a:xfrm>
            <a:off x="8115300" y="4421878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Run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experiment</a:t>
            </a:r>
            <a:endParaRPr lang="en-US" b="1" i="1" dirty="0">
              <a:latin typeface="Tekton Pro" pitchFamily="34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115300" y="131196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Repro, think, </a:t>
            </a:r>
            <a:br>
              <a:rPr lang="en-US" dirty="0">
                <a:latin typeface="Tekton Pro" pitchFamily="34" charset="0"/>
              </a:rPr>
            </a:br>
            <a:r>
              <a:rPr lang="en-US" dirty="0">
                <a:latin typeface="Tekton Pro" pitchFamily="34" charset="0"/>
              </a:rPr>
              <a:t>write test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115300" y="5458514"/>
            <a:ext cx="1612900" cy="6731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Tekton Pro" pitchFamily="34" charset="0"/>
              </a:rPr>
              <a:t>Evaluate</a:t>
            </a:r>
            <a:endParaRPr lang="en-US" b="1" i="1" dirty="0">
              <a:latin typeface="Tekton Pro" pitchFamily="34" charset="0"/>
            </a:endParaRPr>
          </a:p>
        </p:txBody>
      </p:sp>
      <p:cxnSp>
        <p:nvCxnSpPr>
          <p:cNvPr id="13" name="Elbow Connector 12"/>
          <p:cNvCxnSpPr>
            <a:stCxn id="5" idx="3"/>
            <a:endCxn id="10" idx="1"/>
          </p:cNvCxnSpPr>
          <p:nvPr/>
        </p:nvCxnSpPr>
        <p:spPr bwMode="auto">
          <a:xfrm flipV="1">
            <a:off x="7378700" y="1648514"/>
            <a:ext cx="736600" cy="1162050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 bwMode="auto">
          <a:xfrm rot="5400000">
            <a:off x="8739981" y="2166833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1" idx="0"/>
          </p:cNvCxnSpPr>
          <p:nvPr/>
        </p:nvCxnSpPr>
        <p:spPr bwMode="auto">
          <a:xfrm rot="5400000">
            <a:off x="8739982" y="5276746"/>
            <a:ext cx="363536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0"/>
          </p:cNvCxnSpPr>
          <p:nvPr/>
        </p:nvCxnSpPr>
        <p:spPr bwMode="auto">
          <a:xfrm rot="5400000">
            <a:off x="8739981" y="4240109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8" idx="0"/>
          </p:cNvCxnSpPr>
          <p:nvPr/>
        </p:nvCxnSpPr>
        <p:spPr bwMode="auto">
          <a:xfrm rot="5400000">
            <a:off x="8739981" y="3203471"/>
            <a:ext cx="363538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0" idx="3"/>
          </p:cNvCxnSpPr>
          <p:nvPr/>
        </p:nvCxnSpPr>
        <p:spPr bwMode="auto">
          <a:xfrm flipV="1">
            <a:off x="9728200" y="1648514"/>
            <a:ext cx="12700" cy="4146550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4"/>
            <a:endCxn id="5" idx="0"/>
          </p:cNvCxnSpPr>
          <p:nvPr/>
        </p:nvCxnSpPr>
        <p:spPr bwMode="auto">
          <a:xfrm rot="16200000" flipH="1">
            <a:off x="6049962" y="2075552"/>
            <a:ext cx="190500" cy="95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7346818" y="2816915"/>
            <a:ext cx="5080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Yes</a:t>
            </a:r>
          </a:p>
        </p:txBody>
      </p:sp>
      <p:cxnSp>
        <p:nvCxnSpPr>
          <p:cNvPr id="34" name="Elbow Connector 33"/>
          <p:cNvCxnSpPr>
            <a:stCxn id="5" idx="1"/>
          </p:cNvCxnSpPr>
          <p:nvPr/>
        </p:nvCxnSpPr>
        <p:spPr bwMode="auto">
          <a:xfrm rot="10800000">
            <a:off x="4179356" y="2354952"/>
            <a:ext cx="741894" cy="4556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02" y="1099102"/>
            <a:ext cx="2054622" cy="498346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 bwMode="auto">
          <a:xfrm>
            <a:off x="4527418" y="2816914"/>
            <a:ext cx="508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ekton Pro" pitchFamily="34" charset="0"/>
              </a:rPr>
              <a:t>No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F74D051-DE90-4634-9C38-BC579300C8D3}"/>
              </a:ext>
            </a:extLst>
          </p:cNvPr>
          <p:cNvSpPr/>
          <p:nvPr/>
        </p:nvSpPr>
        <p:spPr>
          <a:xfrm>
            <a:off x="837818" y="106503"/>
            <a:ext cx="1823258" cy="1618211"/>
          </a:xfrm>
          <a:prstGeom prst="cloudCallout">
            <a:avLst>
              <a:gd name="adj1" fmla="val 92845"/>
              <a:gd name="adj2" fmla="val 3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Same thing?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0F061C92-DFA6-4E1C-8AB0-18D69C84DC68}"/>
              </a:ext>
            </a:extLst>
          </p:cNvPr>
          <p:cNvSpPr/>
          <p:nvPr/>
        </p:nvSpPr>
        <p:spPr>
          <a:xfrm>
            <a:off x="215744" y="1876046"/>
            <a:ext cx="1823258" cy="1618211"/>
          </a:xfrm>
          <a:prstGeom prst="cloudCallout">
            <a:avLst>
              <a:gd name="adj1" fmla="val 80991"/>
              <a:gd name="adj2" fmla="val -74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but harder</a:t>
            </a:r>
          </a:p>
        </p:txBody>
      </p:sp>
    </p:spTree>
    <p:extLst>
      <p:ext uri="{BB962C8B-B14F-4D97-AF65-F5344CB8AC3E}">
        <p14:creationId xmlns:p14="http://schemas.microsoft.com/office/powerpoint/2010/main" val="3196477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350DB2-173E-42F3-A463-15C8FCEF5A3A}"/>
              </a:ext>
            </a:extLst>
          </p:cNvPr>
          <p:cNvSpPr/>
          <p:nvPr/>
        </p:nvSpPr>
        <p:spPr>
          <a:xfrm>
            <a:off x="6096000" y="1690688"/>
            <a:ext cx="2949522" cy="2085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EBE48-AD05-4071-9EB3-958945C49A9E}"/>
              </a:ext>
            </a:extLst>
          </p:cNvPr>
          <p:cNvSpPr/>
          <p:nvPr/>
        </p:nvSpPr>
        <p:spPr>
          <a:xfrm>
            <a:off x="3107907" y="1690688"/>
            <a:ext cx="2949522" cy="4492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2CE431-C723-497B-8CB3-3F72E2E06BA9}"/>
              </a:ext>
            </a:extLst>
          </p:cNvPr>
          <p:cNvSpPr/>
          <p:nvPr/>
        </p:nvSpPr>
        <p:spPr>
          <a:xfrm>
            <a:off x="6096000" y="3811535"/>
            <a:ext cx="2949522" cy="2371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DA0DD-EE89-4B95-829C-38BE072A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skill keeps bug in correct quadrant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48483-C878-4568-9690-29FFB012812C}"/>
              </a:ext>
            </a:extLst>
          </p:cNvPr>
          <p:cNvCxnSpPr>
            <a:cxnSpLocks/>
          </p:cNvCxnSpPr>
          <p:nvPr/>
        </p:nvCxnSpPr>
        <p:spPr>
          <a:xfrm>
            <a:off x="6096000" y="1398101"/>
            <a:ext cx="0" cy="5052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B95D-994F-4B50-B343-490DD9CC1AE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729572" y="3796146"/>
            <a:ext cx="6752054" cy="1539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05E4BD-58F3-4311-B7BD-B98DB83020CD}"/>
              </a:ext>
            </a:extLst>
          </p:cNvPr>
          <p:cNvSpPr txBox="1"/>
          <p:nvPr/>
        </p:nvSpPr>
        <p:spPr>
          <a:xfrm>
            <a:off x="2076123" y="3596091"/>
            <a:ext cx="653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B12F-9D33-4A53-8DB5-F79CD4C013F8}"/>
              </a:ext>
            </a:extLst>
          </p:cNvPr>
          <p:cNvSpPr txBox="1"/>
          <p:nvPr/>
        </p:nvSpPr>
        <p:spPr>
          <a:xfrm>
            <a:off x="6202580" y="131119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OMG!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1BCD9-50DF-4EC2-93C7-B28E27DF417B}"/>
              </a:ext>
            </a:extLst>
          </p:cNvPr>
          <p:cNvSpPr txBox="1"/>
          <p:nvPr/>
        </p:nvSpPr>
        <p:spPr>
          <a:xfrm>
            <a:off x="6278887" y="6126314"/>
            <a:ext cx="99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Oh 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318B-3543-4E27-9A6A-AFCAF54B0048}"/>
              </a:ext>
            </a:extLst>
          </p:cNvPr>
          <p:cNvSpPr txBox="1"/>
          <p:nvPr/>
        </p:nvSpPr>
        <p:spPr>
          <a:xfrm>
            <a:off x="9600674" y="3611480"/>
            <a:ext cx="69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72B6A-E868-407B-A4C3-A6CB148150ED}"/>
              </a:ext>
            </a:extLst>
          </p:cNvPr>
          <p:cNvSpPr txBox="1"/>
          <p:nvPr/>
        </p:nvSpPr>
        <p:spPr>
          <a:xfrm>
            <a:off x="3843469" y="2374085"/>
            <a:ext cx="161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company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F260-EF4B-491D-8EB8-0EB072C44F5B}"/>
              </a:ext>
            </a:extLst>
          </p:cNvPr>
          <p:cNvSpPr txBox="1"/>
          <p:nvPr/>
        </p:nvSpPr>
        <p:spPr>
          <a:xfrm>
            <a:off x="3885176" y="484452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Typo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CA5A-E81B-46BD-A1B1-6C36D2A38633}"/>
              </a:ext>
            </a:extLst>
          </p:cNvPr>
          <p:cNvSpPr txBox="1"/>
          <p:nvPr/>
        </p:nvSpPr>
        <p:spPr>
          <a:xfrm>
            <a:off x="6857213" y="4507260"/>
            <a:ext cx="175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performance issues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B7CCF-0CB3-49C5-A914-3D38F81D524F}"/>
              </a:ext>
            </a:extLst>
          </p:cNvPr>
          <p:cNvSpPr/>
          <p:nvPr/>
        </p:nvSpPr>
        <p:spPr>
          <a:xfrm>
            <a:off x="8125706" y="3890415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6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C4CC0-4CC1-43FB-8BD7-3DF4F8C619A6}"/>
              </a:ext>
            </a:extLst>
          </p:cNvPr>
          <p:cNvSpPr txBox="1"/>
          <p:nvPr/>
        </p:nvSpPr>
        <p:spPr>
          <a:xfrm>
            <a:off x="6777389" y="2363926"/>
            <a:ext cx="175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Privacy or </a:t>
            </a:r>
            <a:br>
              <a:rPr lang="en-US" dirty="0"/>
            </a:br>
            <a:r>
              <a:rPr lang="en-US" dirty="0"/>
              <a:t>Data Loss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EDDB3232-61E7-49D9-8634-26A74FEA9ED5}"/>
              </a:ext>
            </a:extLst>
          </p:cNvPr>
          <p:cNvSpPr/>
          <p:nvPr/>
        </p:nvSpPr>
        <p:spPr>
          <a:xfrm>
            <a:off x="9481626" y="1448972"/>
            <a:ext cx="1596682" cy="832773"/>
          </a:xfrm>
          <a:prstGeom prst="borderCallout1">
            <a:avLst>
              <a:gd name="adj1" fmla="val 44089"/>
              <a:gd name="adj2" fmla="val 3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Value</a:t>
            </a: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E8AFB7F4-4856-4F27-AB45-CF29D98CDD25}"/>
              </a:ext>
            </a:extLst>
          </p:cNvPr>
          <p:cNvSpPr/>
          <p:nvPr/>
        </p:nvSpPr>
        <p:spPr>
          <a:xfrm>
            <a:off x="1079672" y="5430590"/>
            <a:ext cx="1596682" cy="832773"/>
          </a:xfrm>
          <a:prstGeom prst="borderCallout1">
            <a:avLst>
              <a:gd name="adj1" fmla="val 45778"/>
              <a:gd name="adj2" fmla="val 100478"/>
              <a:gd name="adj3" fmla="val -24330"/>
              <a:gd name="adj4" fmla="val 16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Value</a:t>
            </a:r>
          </a:p>
        </p:txBody>
      </p:sp>
    </p:spTree>
    <p:extLst>
      <p:ext uri="{BB962C8B-B14F-4D97-AF65-F5344CB8AC3E}">
        <p14:creationId xmlns:p14="http://schemas.microsoft.com/office/powerpoint/2010/main" val="2255127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FC5-AC11-42F7-9D1E-D700640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with high value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0131-B1B4-426E-9ABF-71983C3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was why you practiced!</a:t>
            </a:r>
          </a:p>
          <a:p>
            <a:r>
              <a:rPr lang="en-US" dirty="0"/>
              <a:t>Concentrate on hypotheses and work in parallel groups</a:t>
            </a:r>
          </a:p>
          <a:p>
            <a:r>
              <a:rPr lang="en-US" dirty="0"/>
              <a:t>If you’re stuck expand the circle</a:t>
            </a:r>
          </a:p>
          <a:p>
            <a:r>
              <a:rPr lang="en-US" dirty="0"/>
              <a:t>John Robbins consults</a:t>
            </a:r>
          </a:p>
        </p:txBody>
      </p:sp>
    </p:spTree>
    <p:extLst>
      <p:ext uri="{BB962C8B-B14F-4D97-AF65-F5344CB8AC3E}">
        <p14:creationId xmlns:p14="http://schemas.microsoft.com/office/powerpoint/2010/main" val="203530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59ADB-31C0-4B79-8B41-83D9F5D0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Profiling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5F277-CA4A-4EFF-8B22-80CA3695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Visual Studio Debugging/Profiling, download symbols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 err="1"/>
              <a:t>Ctl</a:t>
            </a:r>
            <a:r>
              <a:rPr lang="en-US" dirty="0"/>
              <a:t> Q and type “Symbol”</a:t>
            </a:r>
          </a:p>
          <a:p>
            <a:r>
              <a:rPr lang="en-US" dirty="0"/>
              <a:t>Set cache, hit load, and get some tea</a:t>
            </a:r>
          </a:p>
        </p:txBody>
      </p:sp>
    </p:spTree>
    <p:extLst>
      <p:ext uri="{BB962C8B-B14F-4D97-AF65-F5344CB8AC3E}">
        <p14:creationId xmlns:p14="http://schemas.microsoft.com/office/powerpoint/2010/main" val="318708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67D69-690C-4681-929C-BC39FE82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VS to debug a project, </a:t>
            </a:r>
            <a:br>
              <a:rPr lang="en-US" dirty="0"/>
            </a:br>
            <a:r>
              <a:rPr lang="en-US" dirty="0"/>
              <a:t>set Debugging Information to full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2420-460B-4D0D-9716-A08FF598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87"/>
            <a:ext cx="10515600" cy="3594476"/>
          </a:xfrm>
        </p:spPr>
        <p:txBody>
          <a:bodyPr/>
          <a:lstStyle/>
          <a:p>
            <a:r>
              <a:rPr lang="en-US" dirty="0"/>
              <a:t>Project Properties/Build/Advanced</a:t>
            </a:r>
          </a:p>
        </p:txBody>
      </p:sp>
    </p:spTree>
    <p:extLst>
      <p:ext uri="{BB962C8B-B14F-4D97-AF65-F5344CB8AC3E}">
        <p14:creationId xmlns:p14="http://schemas.microsoft.com/office/powerpoint/2010/main" val="356535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665" y="2059287"/>
            <a:ext cx="1075866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+mj-lt"/>
              </a:rPr>
              <a:t>Profiling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5059185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DC7F15-0E18-4901-9BB5-8A9E88E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sz="2800" dirty="0">
                <a:hlinkClick r:id="rId2"/>
              </a:rPr>
              <a:t>https://github.com/KathleenDollard/talks-debugging</a:t>
            </a:r>
            <a:br>
              <a:rPr lang="en-US" sz="2800" dirty="0"/>
            </a:br>
            <a:r>
              <a:rPr lang="en-US" sz="2800" dirty="0"/>
              <a:t>@</a:t>
            </a:r>
            <a:r>
              <a:rPr lang="en-US" sz="2800" dirty="0" err="1"/>
              <a:t>KathleenDollard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5D808-EED4-428E-B110-60C5BC00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Debugging is a game of strategy.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The rules are set by the computer, your debugger, and requirements or user expectations.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You may enter the contest expecting a trivial opponent, only to find it like Hydra with two new problems sprouting for each one you solve. </a:t>
            </a:r>
          </a:p>
          <a:p>
            <a:r>
              <a:rPr lang="en-US" dirty="0">
                <a:solidFill>
                  <a:srgbClr val="000000"/>
                </a:solidFill>
                <a:latin typeface="ff-dagny-web-pro"/>
              </a:rPr>
              <a:t>It’s a critical game because we fix bugs from the time we first check in code, and the cost of each bug tends to increase across the project lifecycle.</a:t>
            </a:r>
          </a:p>
          <a:p>
            <a:r>
              <a:rPr lang="en-US" dirty="0"/>
              <a:t>Practice profiling, it’s FUN!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twitter image">
            <a:extLst>
              <a:ext uri="{FF2B5EF4-FFF2-40B4-BE49-F238E27FC236}">
                <a16:creationId xmlns:a16="http://schemas.microsoft.com/office/drawing/2014/main" id="{1D842D76-B9C3-40CE-BD26-9814890A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87" y="1124989"/>
            <a:ext cx="792741" cy="7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9" b="45501"/>
          <a:stretch/>
        </p:blipFill>
        <p:spPr>
          <a:xfrm flipH="1">
            <a:off x="3824488" y="1991885"/>
            <a:ext cx="154836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33" y="1241209"/>
            <a:ext cx="6650717" cy="45880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2198365"/>
            <a:ext cx="1479093" cy="632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67" y="1969087"/>
            <a:ext cx="655148" cy="95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3475712"/>
            <a:ext cx="1307191" cy="1060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5" y="3592086"/>
            <a:ext cx="966677" cy="870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4" y="3015605"/>
            <a:ext cx="1171971" cy="6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1828801"/>
            <a:ext cx="3165336" cy="3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638303"/>
            <a:ext cx="5200650" cy="396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2565550"/>
            <a:ext cx="816665" cy="455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28" y="2450667"/>
            <a:ext cx="361733" cy="68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0" y="3486178"/>
            <a:ext cx="778901" cy="7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91" y="3570058"/>
            <a:ext cx="533740" cy="62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47" y="3154562"/>
            <a:ext cx="647090" cy="4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34289 -0.121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0.58785 -0.3319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16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33802 0.3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1545 0.584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2919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5.92593E-6 L -3.05556E-6 -5.92593E-6 C 0.00642 -0.00857 0.01875 -0.02802 0.02917 -0.03334 C 0.03663 -0.03704 0.04496 -0.03774 0.05278 -0.04075 C 0.05694 -0.04214 0.06111 -0.04445 0.06528 -0.04607 C 0.08837 -0.04306 0.08906 -0.05209 0.09722 -0.03519 C 0.09826 -0.03265 0.09896 -0.0301 0.1 -0.02779 C 0.10035 0.00555 0.09705 0.03958 0.10139 0.07221 C 0.10208 0.07823 0.10989 0.07638 0.11389 0.07962 C 0.14097 0.103 0.10555 0.07708 0.125 0.09629 C 0.13715 0.10856 0.14531 0.10809 0.16111 0.11296 C 0.15278 0.13842 0.14045 0.16203 0.13611 0.18888 C 0.13455 0.19768 0.1467 0.17846 0.15139 0.17221 C 0.15417 0.16851 0.15521 0.16296 0.15833 0.15925 C 0.16233 0.15462 0.16771 0.15231 0.17222 0.14814 C 0.20382 0.11828 0.17812 0.13495 0.2125 0.11666 C 0.21424 0.11434 0.2158 0.11134 0.21805 0.10925 C 0.22239 0.10509 0.22726 0.10208 0.23194 0.09814 C 0.23524 0.09536 0.23837 0.09212 0.24167 0.08888 C 0.24253 0.08703 0.24305 0.08495 0.24444 0.08333 C 0.25764 0.06897 0.25937 0.06596 0.27222 0.0611 C 0.2776 0.05925 0.28333 0.0574 0.28889 0.05555 C 0.29479 0.04884 0.29913 0.04212 0.30694 0.03888 C 0.3118 0.03703 0.31701 0.03657 0.32222 0.03518 C 0.33142 0.03888 0.34114 0.04096 0.35 0.04629 C 0.35174 0.04745 0.35208 0.05115 0.35278 0.0537 C 0.35434 0.06041 0.35555 0.06735 0.35694 0.07407 C 0.35712 0.08819 0.35729 0.16643 0.3625 0.18703 C 0.36337 0.19073 0.36805 0.18958 0.37083 0.19073 C 0.37674 0.18958 0.38299 0.18934 0.38889 0.18703 C 0.39184 0.18587 0.4 0.17384 0.40139 0.17221 C 0.41198 0.15971 0.40174 0.17522 0.41389 0.1574 C 0.41962 0.14884 0.42101 0.14444 0.42778 0.13703 C 0.43715 0.12661 0.44427 0.12268 0.45694 0.11666 C 0.46094 0.11481 0.46528 0.11434 0.46944 0.11296 C 0.47639 0.1155 0.48455 0.11434 0.49028 0.12036 C 0.4934 0.12407 0.49132 0.13147 0.49167 0.13703 C 0.49514 0.19999 0.48628 0.17823 0.5 0.20555 C 0.50139 0.22407 0.50104 0.24305 0.50417 0.2611 C 0.50486 0.26596 0.50885 0.26851 0.51111 0.27221 C 0.52413 0.29652 0.50278 0.26411 0.525 0.29073 C 0.52656 0.29282 0.52708 0.29652 0.52917 0.29814 C 0.53246 0.30115 0.53646 0.30208 0.54028 0.3037 C 0.54983 0.30833 0.55538 0.31041 0.56667 0.31296 C 0.57309 0.31458 0.57951 0.3155 0.58611 0.31666 L 0.63472 0.30184 C 0.65451 0.29606 0.63976 0.30069 0.65833 0.29444 C 0.66562 0.29583 0.67326 0.29559 0.68055 0.29814 C 0.68316 0.2993 0.6934 0.31041 0.69583 0.31296 C 0.69618 0.31851 0.69583 0.3243 0.69722 0.32962 C 0.69774 0.33263 0.70017 0.33448 0.70139 0.33703 C 0.70208 0.33888 0.70208 0.34096 0.70278 0.34259 C 0.70521 0.3493 0.70781 0.35184 0.71389 0.3537 C 0.72239 0.35647 0.73142 0.35671 0.74028 0.35925 L 0.75278 0.36296 C 0.75642 0.36434 0.76007 0.36596 0.76389 0.36666 C 0.76649 0.36735 0.76944 0.36666 0.77222 0.36666 " pathEditMode="relative" ptsTypes="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1" y="1657351"/>
            <a:ext cx="1860255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">
        <p14:gallery dir="l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43100"/>
            <a:ext cx="4286250" cy="3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0451" y="1405978"/>
            <a:ext cx="2211098" cy="40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ripple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3" y="1371601"/>
            <a:ext cx="1797100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gallery dir="l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462</Words>
  <Application>Microsoft Office PowerPoint</Application>
  <PresentationFormat>Widescreen</PresentationFormat>
  <Paragraphs>105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ff-dagny-web-pro</vt:lpstr>
      <vt:lpstr>Tekton Pro</vt:lpstr>
      <vt:lpstr>Wingdings</vt:lpstr>
      <vt:lpstr>Office Theme</vt:lpstr>
      <vt:lpstr>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 Strategies</vt:lpstr>
      <vt:lpstr>A Debugging Strategy Scientific Method</vt:lpstr>
      <vt:lpstr>PowerPoint Presentation</vt:lpstr>
      <vt:lpstr>PowerPoint Presentation</vt:lpstr>
      <vt:lpstr>Collaborative Debugging Game</vt:lpstr>
      <vt:lpstr>A Debugging Strategy Scientific Method</vt:lpstr>
      <vt:lpstr>Your skill keeps bug in correct quadrant</vt:lpstr>
      <vt:lpstr>Get help with high value bugs!</vt:lpstr>
      <vt:lpstr>Light Profiling</vt:lpstr>
      <vt:lpstr>Before you use Visual Studio Debugging/Profiling, download symbols </vt:lpstr>
      <vt:lpstr>Before using VS to debug a project,  set Debugging Information to full </vt:lpstr>
      <vt:lpstr>PowerPoint Presentation</vt:lpstr>
      <vt:lpstr>Thank you! https://github.com/KathleenDollard/talks-debugging @KathleenDollard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20</cp:revision>
  <dcterms:created xsi:type="dcterms:W3CDTF">2018-03-29T02:25:10Z</dcterms:created>
  <dcterms:modified xsi:type="dcterms:W3CDTF">2019-10-01T12:17:50Z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2019-10-01T12:17:49.9326392Z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9c11be44-3416-4bfb-be22-624fd2c6ee97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