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21"/>
  </p:notesMasterIdLst>
  <p:sldIdLst>
    <p:sldId id="256" r:id="rId3"/>
    <p:sldId id="261" r:id="rId4"/>
    <p:sldId id="273" r:id="rId5"/>
    <p:sldId id="276" r:id="rId6"/>
    <p:sldId id="277" r:id="rId7"/>
    <p:sldId id="272" r:id="rId8"/>
    <p:sldId id="263" r:id="rId9"/>
    <p:sldId id="266" r:id="rId10"/>
    <p:sldId id="269" r:id="rId11"/>
    <p:sldId id="265" r:id="rId12"/>
    <p:sldId id="267" r:id="rId13"/>
    <p:sldId id="268" r:id="rId14"/>
    <p:sldId id="271" r:id="rId15"/>
    <p:sldId id="270" r:id="rId16"/>
    <p:sldId id="278" r:id="rId17"/>
    <p:sldId id="259" r:id="rId18"/>
    <p:sldId id="260"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8" d="100"/>
          <a:sy n="88" d="100"/>
        </p:scale>
        <p:origin x="7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42F72-FD08-4199-B81C-4A35781AB992}" type="datetimeFigureOut">
              <a:rPr lang="en-US" smtClean="0"/>
              <a:t>9/30/2019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11332-1C3F-4364-AE45-5EA0DF54B74C}" type="slidenum">
              <a:rPr lang="en-US" smtClean="0"/>
              <a:t>‹#›</a:t>
            </a:fld>
            <a:endParaRPr lang="en-US"/>
          </a:p>
        </p:txBody>
      </p:sp>
    </p:spTree>
    <p:extLst>
      <p:ext uri="{BB962C8B-B14F-4D97-AF65-F5344CB8AC3E}">
        <p14:creationId xmlns:p14="http://schemas.microsoft.com/office/powerpoint/2010/main" val="2961483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concept, we’ll use the tasks that are part of making a breakfast to illustrate the difference between sync, async, and parallel programming.</a:t>
            </a:r>
          </a:p>
          <a:p>
            <a:endParaRPr lang="en-US" dirty="0"/>
          </a:p>
          <a:p>
            <a:r>
              <a:rPr lang="en-US" dirty="0"/>
              <a:t>Some of the code in the simulation is stubbed out, but it still illustrates the concepts.</a:t>
            </a:r>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118249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lists the tasks necessary to make the breakfast.</a:t>
            </a:r>
          </a:p>
          <a:p>
            <a:endParaRPr lang="en-US" dirty="0"/>
          </a:p>
          <a:p>
            <a:r>
              <a:rPr lang="en-US" dirty="0"/>
              <a:t>Key concept:  Some of these tasks require work of a person.</a:t>
            </a:r>
          </a:p>
          <a:p>
            <a:r>
              <a:rPr lang="en-US" dirty="0"/>
              <a:t>Some are started by a person, and then complete (toasting the bread, cooking the eggs)</a:t>
            </a:r>
          </a:p>
          <a:p>
            <a:r>
              <a:rPr lang="en-US" dirty="0"/>
              <a:t>Some have steps (bacon needs to be flipped occasionally)</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242514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key concept for the talk. Take time. Walk through each of the three scenarios. Imagine a person represents a CPU.</a:t>
            </a:r>
          </a:p>
          <a:p>
            <a:endParaRPr lang="en-US" dirty="0"/>
          </a:p>
          <a:p>
            <a:r>
              <a:rPr lang="en-US" dirty="0"/>
              <a:t>Synchronous: One person does each task in order. That person waits (synchronously blocking) for each task to finish. Breakfast takes longer to make, and when everything is done, some of the first items are cold. You get breakfast later, and it’s not what you wanted. We can do better.</a:t>
            </a:r>
          </a:p>
          <a:p>
            <a:endParaRPr lang="en-US" dirty="0"/>
          </a:p>
          <a:p>
            <a:r>
              <a:rPr lang="en-US" dirty="0"/>
              <a:t>Parallel:  You can get a hot breakfast by making these tasks run in parallel. One person does each breakfast item (bacon, eggs, toast, coffee &amp; </a:t>
            </a:r>
            <a:r>
              <a:rPr lang="en-US" dirty="0" err="1"/>
              <a:t>oj</a:t>
            </a:r>
            <a:r>
              <a:rPr lang="en-US" dirty="0"/>
              <a:t>). But, that is expensive. Use that analogy for cloud services, and your cloud based program needs many more resources (CPUs) to scale than it should. Too many CPUs are blocked, waiting for the next task. The point is not that parallel programming is bad. Rather, programming and async are not the same: parallel programming is for CPU bound tasks.</a:t>
            </a:r>
          </a:p>
          <a:p>
            <a:endParaRPr lang="en-US" dirty="0"/>
          </a:p>
          <a:p>
            <a:r>
              <a:rPr lang="en-US" dirty="0"/>
              <a:t>Asynchronous: One person makes breakfast. Work does not stop waiting for tasks to complete. Rather, the cook is notified when an action is required.</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122960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concept, we’ll use the tasks that are part of making a breakfast to illustrate the difference between sync, async, and parallel programming.</a:t>
            </a:r>
          </a:p>
          <a:p>
            <a:endParaRPr lang="en-US" dirty="0"/>
          </a:p>
          <a:p>
            <a:r>
              <a:rPr lang="en-US" dirty="0"/>
              <a:t>Some of the code in the simulation is stubbed out, but it still illustrates the concepts.</a:t>
            </a:r>
          </a:p>
        </p:txBody>
      </p:sp>
      <p:sp>
        <p:nvSpPr>
          <p:cNvPr id="4" name="Slide Number Placeholder 3"/>
          <p:cNvSpPr>
            <a:spLocks noGrp="1"/>
          </p:cNvSpPr>
          <p:nvPr>
            <p:ph type="sldNum" sz="quarter" idx="10"/>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92560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lists the tasks necessary to make the breakfast.</a:t>
            </a:r>
          </a:p>
          <a:p>
            <a:endParaRPr lang="en-US" dirty="0"/>
          </a:p>
          <a:p>
            <a:r>
              <a:rPr lang="en-US" dirty="0"/>
              <a:t>Key concept:  Some of these tasks require work of a person.</a:t>
            </a:r>
          </a:p>
          <a:p>
            <a:r>
              <a:rPr lang="en-US" dirty="0"/>
              <a:t>Some are started by a person, and then complete (toasting the bread, cooking the eggs)</a:t>
            </a:r>
          </a:p>
          <a:p>
            <a:r>
              <a:rPr lang="en-US" dirty="0"/>
              <a:t>Some have steps (bacon needs to be flipped occasionally)</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742047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key concept for the talk. Take time. Walk through each of the three scenarios. Imagine a person represents a CPU.</a:t>
            </a:r>
          </a:p>
          <a:p>
            <a:endParaRPr lang="en-US" dirty="0"/>
          </a:p>
          <a:p>
            <a:r>
              <a:rPr lang="en-US" dirty="0"/>
              <a:t>Synchronous: One person does each task in order. That person waits (synchronously blocking) for each task to finish. Breakfast takes longer to make, and when everything is done, some of the first items are cold. You get breakfast later, and it’s not what you wanted. We can do better.</a:t>
            </a:r>
          </a:p>
          <a:p>
            <a:endParaRPr lang="en-US" dirty="0"/>
          </a:p>
          <a:p>
            <a:r>
              <a:rPr lang="en-US" dirty="0"/>
              <a:t>Parallel:  You can get a hot breakfast by making these tasks run in parallel. One person does each breakfast item (bacon, eggs, toast, coffee &amp; </a:t>
            </a:r>
            <a:r>
              <a:rPr lang="en-US" dirty="0" err="1"/>
              <a:t>oj</a:t>
            </a:r>
            <a:r>
              <a:rPr lang="en-US" dirty="0"/>
              <a:t>). But, that is expensive. Use that analogy for cloud services, and your cloud based program needs many more resources (CPUs) to scale than it should. Too many CPUs are blocked, waiting for the next task. The point is not that parallel programming is bad. Rather, programming and async are not the same: parallel programming is for CPU bound tasks.</a:t>
            </a:r>
          </a:p>
          <a:p>
            <a:endParaRPr lang="en-US" dirty="0"/>
          </a:p>
          <a:p>
            <a:r>
              <a:rPr lang="en-US" dirty="0"/>
              <a:t>Asynchronous: One person makes breakfast. Work does not stop waiting for tasks to complete. Rather, the cook is notified when an action is required.</a:t>
            </a:r>
          </a:p>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72899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intro to the demo. This is one representation of the code would look like.</a:t>
            </a:r>
          </a:p>
        </p:txBody>
      </p:sp>
      <p:sp>
        <p:nvSpPr>
          <p:cNvPr id="4" name="Slide Number Placeholder 3"/>
          <p:cNvSpPr>
            <a:spLocks noGrp="1"/>
          </p:cNvSpPr>
          <p:nvPr>
            <p:ph type="sldNum" sz="quarter" idx="10"/>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2020705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demo1.md</a:t>
            </a:r>
          </a:p>
        </p:txBody>
      </p:sp>
      <p:sp>
        <p:nvSpPr>
          <p:cNvPr id="4" name="Slide Number Placeholder 3"/>
          <p:cNvSpPr>
            <a:spLocks noGrp="1"/>
          </p:cNvSpPr>
          <p:nvPr>
            <p:ph type="sldNum" sz="quarter" idx="10"/>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111794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 of the first demo: The *structure* of the code looks very similar. Squint and ignore the awaits, and it looks like synchronous code. The *execution* path is very different though.</a:t>
            </a:r>
          </a:p>
          <a:p>
            <a:endParaRPr lang="en-US" dirty="0"/>
          </a:p>
          <a:p>
            <a:r>
              <a:rPr lang="en-US" dirty="0"/>
              <a:t>Now, your breakfast is hot, and it is ready sooner.</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98254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1F2C-C60F-47EF-8763-263B4F5499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4D5E8-8FF3-4453-B239-8143D2A4B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26F8E-F1A8-4CBA-AEBE-04B2172EF506}"/>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5" name="Footer Placeholder 4">
            <a:extLst>
              <a:ext uri="{FF2B5EF4-FFF2-40B4-BE49-F238E27FC236}">
                <a16:creationId xmlns:a16="http://schemas.microsoft.com/office/drawing/2014/main" id="{6EFCEE0A-1CDA-4B20-BCBE-2C8DCC230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3461D-3EF6-4449-8400-CA8E114F2CEF}"/>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330021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8936-B0EB-4EBC-91AE-1E6701663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E7F230-30D4-4F3F-9E6B-54A1D882E0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DC831-C6FB-4965-919A-F3CFBA6DB60D}"/>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5" name="Footer Placeholder 4">
            <a:extLst>
              <a:ext uri="{FF2B5EF4-FFF2-40B4-BE49-F238E27FC236}">
                <a16:creationId xmlns:a16="http://schemas.microsoft.com/office/drawing/2014/main" id="{9FAD8F45-F7CD-4504-BAB7-0AD7DCFAF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9586B-D979-4642-9CA3-58A5E0C0383D}"/>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4742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424D5E-C758-46E5-8501-3430CB751D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5FA13F-B730-4602-AA76-3A8BEBD6C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DCE1D-0565-432D-ADE4-92EDC96B3CC2}"/>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5" name="Footer Placeholder 4">
            <a:extLst>
              <a:ext uri="{FF2B5EF4-FFF2-40B4-BE49-F238E27FC236}">
                <a16:creationId xmlns:a16="http://schemas.microsoft.com/office/drawing/2014/main" id="{0225B88C-93A3-43FB-9DD7-F2405B28A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D8E39-5E36-4CA7-B0F6-DEBC755C84B3}"/>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3935234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3508347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83236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05742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13732348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1109409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3742794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954476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61784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C0D7-F969-4A95-8E73-350AC9E5D3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E1692-66B6-4D69-8817-BA7746CE1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05DF9-5F74-47A0-AC69-2BD220895BFB}"/>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5" name="Footer Placeholder 4">
            <a:extLst>
              <a:ext uri="{FF2B5EF4-FFF2-40B4-BE49-F238E27FC236}">
                <a16:creationId xmlns:a16="http://schemas.microsoft.com/office/drawing/2014/main" id="{5B2424D2-EA65-4E59-8C84-0E1900425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67BDC-80F8-4419-9E80-EA6E503B1D37}"/>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33433565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08002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69504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584688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grpSp>
        <p:nvGrpSpPr>
          <p:cNvPr id="10" name="Group 9">
            <a:extLst>
              <a:ext uri="{FF2B5EF4-FFF2-40B4-BE49-F238E27FC236}">
                <a16:creationId xmlns:a16="http://schemas.microsoft.com/office/drawing/2014/main" id="{E6041B79-52A5-4149-8840-5BEA1B34C677}"/>
              </a:ext>
            </a:extLst>
          </p:cNvPr>
          <p:cNvGrpSpPr/>
          <p:nvPr userDrawn="1"/>
        </p:nvGrpSpPr>
        <p:grpSpPr>
          <a:xfrm>
            <a:off x="2112911" y="118352"/>
            <a:ext cx="9646191" cy="6621296"/>
            <a:chOff x="3019127" y="448578"/>
            <a:chExt cx="9646191" cy="6621296"/>
          </a:xfrm>
        </p:grpSpPr>
        <p:pic>
          <p:nvPicPr>
            <p:cNvPr id="11" name="Picture 10">
              <a:extLst>
                <a:ext uri="{FF2B5EF4-FFF2-40B4-BE49-F238E27FC236}">
                  <a16:creationId xmlns:a16="http://schemas.microsoft.com/office/drawing/2014/main" id="{75D6004D-8AF1-4A7F-A5DF-06103AFF2BE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12" name="TextBox 11">
              <a:extLst>
                <a:ext uri="{FF2B5EF4-FFF2-40B4-BE49-F238E27FC236}">
                  <a16:creationId xmlns:a16="http://schemas.microsoft.com/office/drawing/2014/main" id="{E697D5CB-5561-4489-B63B-AE38B5D8385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7320149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pic>
        <p:nvPicPr>
          <p:cNvPr id="5" name="Picture 4">
            <a:extLst>
              <a:ext uri="{FF2B5EF4-FFF2-40B4-BE49-F238E27FC236}">
                <a16:creationId xmlns:a16="http://schemas.microsoft.com/office/drawing/2014/main" id="{B4E15059-C08B-4F43-8F3A-7F45B6BC9D7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6" name="TextBox 5">
            <a:extLst>
              <a:ext uri="{FF2B5EF4-FFF2-40B4-BE49-F238E27FC236}">
                <a16:creationId xmlns:a16="http://schemas.microsoft.com/office/drawing/2014/main" id="{1AEC902D-BA7B-444B-8D14-AEF2A49DFA8B}"/>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20410196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496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203874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655122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
        <p:nvSpPr>
          <p:cNvPr id="4" name="TextBox 3">
            <a:extLst>
              <a:ext uri="{FF2B5EF4-FFF2-40B4-BE49-F238E27FC236}">
                <a16:creationId xmlns:a16="http://schemas.microsoft.com/office/drawing/2014/main" id="{9A8770EA-C0D2-4CAF-8837-435F1EAF40C0}"/>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375785726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751061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B1BC-D565-4D4A-A472-967EC4807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89D4F1-C433-4339-8DD7-80795419D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44B8E-1833-4C56-A267-98B75F3539DB}"/>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5" name="Footer Placeholder 4">
            <a:extLst>
              <a:ext uri="{FF2B5EF4-FFF2-40B4-BE49-F238E27FC236}">
                <a16:creationId xmlns:a16="http://schemas.microsoft.com/office/drawing/2014/main" id="{9B6C007D-A673-4C68-8BC2-87FF7A618D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31010A-B1DF-41F8-B6EA-4B123709AD88}"/>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2512212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9264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652526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973206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4A73C-DD41-430C-8C11-E3D448A6F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465C4-A24C-42AE-862E-F17E0340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B36DED-976C-452B-9892-6442500D4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D8571D-B011-47D8-9CFB-22DB34A737FE}"/>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6" name="Footer Placeholder 5">
            <a:extLst>
              <a:ext uri="{FF2B5EF4-FFF2-40B4-BE49-F238E27FC236}">
                <a16:creationId xmlns:a16="http://schemas.microsoft.com/office/drawing/2014/main" id="{F513D925-67EF-48B6-9FF9-6AC8082DE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885C0-ECB7-4F4F-B2B6-FD6D1949DF8F}"/>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3286207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11AA-7BEE-4F10-9A5D-6146E6C452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5EFE84-B60D-4A81-9533-A35CAE5F8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7C244F-2BF2-472B-812C-1AE59FF738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52C4E1-2A94-4E34-A0A0-4761451B7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16A1D3-ACE1-4DCA-A7A0-A9CFC3C598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2C4BB-4DBC-4032-91E6-488AB1D109A9}"/>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8" name="Footer Placeholder 7">
            <a:extLst>
              <a:ext uri="{FF2B5EF4-FFF2-40B4-BE49-F238E27FC236}">
                <a16:creationId xmlns:a16="http://schemas.microsoft.com/office/drawing/2014/main" id="{8F87EDE2-209A-4A53-BD9B-3527B8B97C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1ED917-E711-4F7B-BB4D-CD0053EB5487}"/>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74094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F89E-BC3E-4F31-8FF8-9AF60F7341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23DFE-C5E9-4C62-8396-AA166D44E6F9}"/>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4" name="Footer Placeholder 3">
            <a:extLst>
              <a:ext uri="{FF2B5EF4-FFF2-40B4-BE49-F238E27FC236}">
                <a16:creationId xmlns:a16="http://schemas.microsoft.com/office/drawing/2014/main" id="{2C8921E4-FAB9-4225-841D-C5485A1E53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51FAED-3D80-449E-9F16-C4397E6EBCC0}"/>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166273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2BF58E-D969-4D12-8258-1891A6ADDCF7}"/>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3" name="Footer Placeholder 2">
            <a:extLst>
              <a:ext uri="{FF2B5EF4-FFF2-40B4-BE49-F238E27FC236}">
                <a16:creationId xmlns:a16="http://schemas.microsoft.com/office/drawing/2014/main" id="{DC59737B-4839-4CC1-8DF7-EE31D750B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BD9EB3-8FCD-4521-818D-3152B89CCE8C}"/>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282743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D781-157F-4DB9-917C-F10ECE42A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420AF-7B03-4183-BC5C-F73AE9E2F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948E1-D3FA-48A4-8638-F9E390C115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1FD482-7200-4616-B96A-C25CD0D97C97}"/>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6" name="Footer Placeholder 5">
            <a:extLst>
              <a:ext uri="{FF2B5EF4-FFF2-40B4-BE49-F238E27FC236}">
                <a16:creationId xmlns:a16="http://schemas.microsoft.com/office/drawing/2014/main" id="{12103714-2530-4423-87E1-146E4A88E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2AF075-BD5D-47C9-8BCA-A885705C8F7C}"/>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167321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1D5D-2997-40F8-A4D8-7BEDC6DE0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BF35E5-D2E9-4603-9843-0D0E1D70B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DF4FF9-E0A2-4E50-BC29-C533D4550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35DDA9-2A46-48F9-8CFB-F2FD61FC7428}"/>
              </a:ext>
            </a:extLst>
          </p:cNvPr>
          <p:cNvSpPr>
            <a:spLocks noGrp="1"/>
          </p:cNvSpPr>
          <p:nvPr>
            <p:ph type="dt" sz="half" idx="10"/>
          </p:nvPr>
        </p:nvSpPr>
        <p:spPr/>
        <p:txBody>
          <a:bodyPr/>
          <a:lstStyle/>
          <a:p>
            <a:fld id="{755DACDB-913A-4787-8191-B207E3418C99}" type="datetimeFigureOut">
              <a:rPr lang="en-US" smtClean="0"/>
              <a:t>9/30/2019</a:t>
            </a:fld>
            <a:endParaRPr lang="en-US"/>
          </a:p>
        </p:txBody>
      </p:sp>
      <p:sp>
        <p:nvSpPr>
          <p:cNvPr id="6" name="Footer Placeholder 5">
            <a:extLst>
              <a:ext uri="{FF2B5EF4-FFF2-40B4-BE49-F238E27FC236}">
                <a16:creationId xmlns:a16="http://schemas.microsoft.com/office/drawing/2014/main" id="{F94E2126-3483-4C74-BEF7-FD5BCC099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1F99B-3293-4FF8-87E0-FE49EB95ED95}"/>
              </a:ext>
            </a:extLst>
          </p:cNvPr>
          <p:cNvSpPr>
            <a:spLocks noGrp="1"/>
          </p:cNvSpPr>
          <p:nvPr>
            <p:ph type="sldNum" sz="quarter" idx="12"/>
          </p:nvPr>
        </p:nvSpPr>
        <p:spPr/>
        <p:txBody>
          <a:bodyPr/>
          <a:lstStyle/>
          <a:p>
            <a:fld id="{2D567390-56B9-44B9-A2B4-84F7260F6243}" type="slidenum">
              <a:rPr lang="en-US" smtClean="0"/>
              <a:t>‹#›</a:t>
            </a:fld>
            <a:endParaRPr lang="en-US"/>
          </a:p>
        </p:txBody>
      </p:sp>
    </p:spTree>
    <p:extLst>
      <p:ext uri="{BB962C8B-B14F-4D97-AF65-F5344CB8AC3E}">
        <p14:creationId xmlns:p14="http://schemas.microsoft.com/office/powerpoint/2010/main" val="213292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0DA794-2363-4209-B0D9-5913A0DFDD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5ECA6B-6332-4514-B908-73B4069675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9CE0D-0E1E-4096-8503-3205DBE9E8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DACDB-913A-4787-8191-B207E3418C99}" type="datetimeFigureOut">
              <a:rPr lang="en-US" smtClean="0"/>
              <a:t>9/30/2019</a:t>
            </a:fld>
            <a:endParaRPr lang="en-US"/>
          </a:p>
        </p:txBody>
      </p:sp>
      <p:sp>
        <p:nvSpPr>
          <p:cNvPr id="5" name="Footer Placeholder 4">
            <a:extLst>
              <a:ext uri="{FF2B5EF4-FFF2-40B4-BE49-F238E27FC236}">
                <a16:creationId xmlns:a16="http://schemas.microsoft.com/office/drawing/2014/main" id="{2E158373-15D9-4A61-B1A9-D65CE2AACB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3B8F53-853E-4B20-9AC3-56F5289252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67390-56B9-44B9-A2B4-84F7260F6243}" type="slidenum">
              <a:rPr lang="en-US" smtClean="0"/>
              <a:t>‹#›</a:t>
            </a:fld>
            <a:endParaRPr lang="en-US"/>
          </a:p>
        </p:txBody>
      </p:sp>
    </p:spTree>
    <p:extLst>
      <p:ext uri="{BB962C8B-B14F-4D97-AF65-F5344CB8AC3E}">
        <p14:creationId xmlns:p14="http://schemas.microsoft.com/office/powerpoint/2010/main" val="2902407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014293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dotnet/csharp/programming-guide/concepts/async/control-flow-in-async-programs" TargetMode="External"/><Relationship Id="rId2" Type="http://schemas.openxmlformats.org/officeDocument/2006/relationships/hyperlink" Target="https://docs.microsoft.com/dotnet/csharp/programming-guide/concepts/async/task-asynchronous-programming-model" TargetMode="External"/><Relationship Id="rId1" Type="http://schemas.openxmlformats.org/officeDocument/2006/relationships/slideLayout" Target="../slideLayouts/slideLayout2.xml"/><Relationship Id="rId5" Type="http://schemas.openxmlformats.org/officeDocument/2006/relationships/hyperlink" Target="https://devblogs.microsoft.com/pfxteam/psychic-debugging-of-async-methods/" TargetMode="External"/><Relationship Id="rId4" Type="http://schemas.openxmlformats.org/officeDocument/2006/relationships/hyperlink" Target="https://msdn.microsoft.com/en-us/magazine/jj991977.aspx?f=255&amp;MSPPError=-214721739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AC52-07EC-4DB3-B02B-B96F2A08D981}"/>
              </a:ext>
            </a:extLst>
          </p:cNvPr>
          <p:cNvSpPr>
            <a:spLocks noGrp="1"/>
          </p:cNvSpPr>
          <p:nvPr>
            <p:ph type="ctrTitle"/>
          </p:nvPr>
        </p:nvSpPr>
        <p:spPr/>
        <p:txBody>
          <a:bodyPr/>
          <a:lstStyle/>
          <a:p>
            <a:r>
              <a:rPr lang="en-US" dirty="0"/>
              <a:t>Async</a:t>
            </a:r>
          </a:p>
        </p:txBody>
      </p:sp>
      <p:sp>
        <p:nvSpPr>
          <p:cNvPr id="3" name="Subtitle 2">
            <a:extLst>
              <a:ext uri="{FF2B5EF4-FFF2-40B4-BE49-F238E27FC236}">
                <a16:creationId xmlns:a16="http://schemas.microsoft.com/office/drawing/2014/main" id="{9D46F89D-04D6-4A38-B8DE-34D55DD220ED}"/>
              </a:ext>
            </a:extLst>
          </p:cNvPr>
          <p:cNvSpPr>
            <a:spLocks noGrp="1"/>
          </p:cNvSpPr>
          <p:nvPr>
            <p:ph type="subTitle" idx="1"/>
          </p:nvPr>
        </p:nvSpPr>
        <p:spPr/>
        <p:txBody>
          <a:bodyPr/>
          <a:lstStyle/>
          <a:p>
            <a:r>
              <a:rPr lang="en-US" b="1" i="1" dirty="0"/>
              <a:t>Become a better C# programmer </a:t>
            </a:r>
            <a:r>
              <a:rPr lang="en-US" sz="2000" b="1" i="1" dirty="0"/>
              <a:t>2019 Edition</a:t>
            </a:r>
          </a:p>
          <a:p>
            <a:r>
              <a:rPr lang="en-US" sz="2000" dirty="0"/>
              <a:t>Kathleen.Dollard@Microsoft.com</a:t>
            </a:r>
            <a:endParaRPr lang="en-US" dirty="0"/>
          </a:p>
        </p:txBody>
      </p:sp>
    </p:spTree>
    <p:extLst>
      <p:ext uri="{BB962C8B-B14F-4D97-AF65-F5344CB8AC3E}">
        <p14:creationId xmlns:p14="http://schemas.microsoft.com/office/powerpoint/2010/main" val="139650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A7D0-2347-4019-A2A1-9874E0010DE0}"/>
              </a:ext>
            </a:extLst>
          </p:cNvPr>
          <p:cNvSpPr>
            <a:spLocks noGrp="1"/>
          </p:cNvSpPr>
          <p:nvPr>
            <p:ph type="title"/>
          </p:nvPr>
        </p:nvSpPr>
        <p:spPr/>
        <p:txBody>
          <a:bodyPr/>
          <a:lstStyle/>
          <a:p>
            <a:r>
              <a:rPr lang="en-US" dirty="0"/>
              <a:t>Cook Breakfast Synchronously</a:t>
            </a:r>
          </a:p>
        </p:txBody>
      </p:sp>
      <p:sp>
        <p:nvSpPr>
          <p:cNvPr id="4" name="Rectangle 3">
            <a:extLst>
              <a:ext uri="{FF2B5EF4-FFF2-40B4-BE49-F238E27FC236}">
                <a16:creationId xmlns:a16="http://schemas.microsoft.com/office/drawing/2014/main" id="{F73D6AD7-ECFA-494F-9FD5-FCE80F2F38A1}"/>
              </a:ext>
            </a:extLst>
          </p:cNvPr>
          <p:cNvSpPr/>
          <p:nvPr/>
        </p:nvSpPr>
        <p:spPr>
          <a:xfrm>
            <a:off x="351295" y="2232285"/>
            <a:ext cx="8165024" cy="3416320"/>
          </a:xfrm>
          <a:prstGeom prst="rect">
            <a:avLst/>
          </a:prstGeom>
        </p:spPr>
        <p:txBody>
          <a:bodyPr wrap="square">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Coffee cup = </a:t>
            </a:r>
            <a:r>
              <a:rPr lang="en-US" dirty="0" err="1">
                <a:solidFill>
                  <a:srgbClr val="000000"/>
                </a:solidFill>
                <a:latin typeface="Consolas" panose="020B0609020204030204" pitchFamily="49" charset="0"/>
              </a:rPr>
              <a:t>PourCoffee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Egg eggs = </a:t>
            </a:r>
            <a:r>
              <a:rPr lang="en-US" dirty="0" err="1">
                <a:solidFill>
                  <a:srgbClr val="000000"/>
                </a:solidFill>
                <a:latin typeface="Consolas" panose="020B0609020204030204" pitchFamily="49" charset="0"/>
              </a:rPr>
              <a:t>FryEggs</a:t>
            </a:r>
            <a:r>
              <a:rPr lang="en-US" dirty="0">
                <a:solidFill>
                  <a:srgbClr val="000000"/>
                </a:solidFill>
                <a:latin typeface="Consolas" panose="020B0609020204030204" pitchFamily="49" charset="0"/>
              </a:rPr>
              <a:t>(2);</a:t>
            </a:r>
          </a:p>
          <a:p>
            <a:r>
              <a:rPr lang="en-US" dirty="0">
                <a:solidFill>
                  <a:srgbClr val="000000"/>
                </a:solidFill>
                <a:latin typeface="Consolas" panose="020B0609020204030204" pitchFamily="49" charset="0"/>
              </a:rPr>
              <a:t>    Bacon </a:t>
            </a:r>
            <a:r>
              <a:rPr lang="en-US" dirty="0" err="1">
                <a:solidFill>
                  <a:srgbClr val="000000"/>
                </a:solidFill>
                <a:latin typeface="Consolas" panose="020B0609020204030204" pitchFamily="49" charset="0"/>
              </a:rPr>
              <a:t>bacon</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FryBacon</a:t>
            </a:r>
            <a:r>
              <a:rPr lang="en-US" dirty="0">
                <a:solidFill>
                  <a:srgbClr val="000000"/>
                </a:solidFill>
                <a:latin typeface="Consolas" panose="020B0609020204030204" pitchFamily="49" charset="0"/>
              </a:rPr>
              <a:t>(3);</a:t>
            </a:r>
          </a:p>
          <a:p>
            <a:r>
              <a:rPr lang="en-US" dirty="0">
                <a:solidFill>
                  <a:srgbClr val="000000"/>
                </a:solidFill>
                <a:latin typeface="Consolas" panose="020B0609020204030204" pitchFamily="49" charset="0"/>
              </a:rPr>
              <a:t>    Toast </a:t>
            </a:r>
            <a:r>
              <a:rPr lang="en-US" dirty="0" err="1">
                <a:solidFill>
                  <a:srgbClr val="000000"/>
                </a:solidFill>
                <a:latin typeface="Consolas" panose="020B0609020204030204" pitchFamily="49" charset="0"/>
              </a:rPr>
              <a:t>toast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ToastBread</a:t>
            </a:r>
            <a:r>
              <a:rPr lang="en-US" dirty="0">
                <a:solidFill>
                  <a:srgbClr val="000000"/>
                </a:solidFill>
                <a:latin typeface="Consolas" panose="020B0609020204030204" pitchFamily="49" charset="0"/>
              </a:rPr>
              <a:t>(2);</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ApplyButter</a:t>
            </a:r>
            <a:r>
              <a:rPr lang="en-US" dirty="0">
                <a:solidFill>
                  <a:srgbClr val="000000"/>
                </a:solidFill>
                <a:latin typeface="Consolas" panose="020B0609020204030204" pitchFamily="49" charset="0"/>
              </a:rPr>
              <a:t>(toast);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ApplyJam</a:t>
            </a:r>
            <a:r>
              <a:rPr lang="en-US" dirty="0">
                <a:solidFill>
                  <a:srgbClr val="000000"/>
                </a:solidFill>
                <a:latin typeface="Consolas" panose="020B0609020204030204" pitchFamily="49" charset="0"/>
              </a:rPr>
              <a:t>(toast);</a:t>
            </a:r>
          </a:p>
          <a:p>
            <a:r>
              <a:rPr lang="en-US" dirty="0">
                <a:solidFill>
                  <a:srgbClr val="000000"/>
                </a:solidFill>
                <a:latin typeface="Consolas" panose="020B0609020204030204" pitchFamily="49" charset="0"/>
              </a:rPr>
              <a:t>    Juice </a:t>
            </a:r>
            <a:r>
              <a:rPr lang="en-US" dirty="0" err="1">
                <a:solidFill>
                  <a:srgbClr val="000000"/>
                </a:solidFill>
                <a:latin typeface="Consolas" panose="020B0609020204030204" pitchFamily="49" charset="0"/>
              </a:rPr>
              <a:t>oj</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PourOJ</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Console.WriteLine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"Breakfast is ready!"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76757052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p:txBody>
          <a:bodyPr/>
          <a:lstStyle/>
          <a:p>
            <a:r>
              <a:rPr lang="en-US" dirty="0"/>
              <a:t>Make Breakfast Asynchronously</a:t>
            </a:r>
          </a:p>
        </p:txBody>
      </p:sp>
    </p:spTree>
    <p:extLst>
      <p:ext uri="{BB962C8B-B14F-4D97-AF65-F5344CB8AC3E}">
        <p14:creationId xmlns:p14="http://schemas.microsoft.com/office/powerpoint/2010/main" val="2859071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A7D0-2347-4019-A2A1-9874E0010DE0}"/>
              </a:ext>
            </a:extLst>
          </p:cNvPr>
          <p:cNvSpPr>
            <a:spLocks noGrp="1"/>
          </p:cNvSpPr>
          <p:nvPr>
            <p:ph type="title"/>
          </p:nvPr>
        </p:nvSpPr>
        <p:spPr/>
        <p:txBody>
          <a:bodyPr/>
          <a:lstStyle/>
          <a:p>
            <a:r>
              <a:rPr lang="en-US" dirty="0"/>
              <a:t>Cook Breakfast Asynchronously</a:t>
            </a:r>
          </a:p>
        </p:txBody>
      </p:sp>
      <p:sp>
        <p:nvSpPr>
          <p:cNvPr id="3" name="Rectangle 2">
            <a:extLst>
              <a:ext uri="{FF2B5EF4-FFF2-40B4-BE49-F238E27FC236}">
                <a16:creationId xmlns:a16="http://schemas.microsoft.com/office/drawing/2014/main" id="{FB28F911-A2B5-4032-930E-910BD4DC71BE}"/>
              </a:ext>
            </a:extLst>
          </p:cNvPr>
          <p:cNvSpPr/>
          <p:nvPr/>
        </p:nvSpPr>
        <p:spPr>
          <a:xfrm>
            <a:off x="2858530" y="1189176"/>
            <a:ext cx="8874760" cy="5632311"/>
          </a:xfrm>
          <a:prstGeom prst="rect">
            <a:avLst/>
          </a:prstGeom>
        </p:spPr>
        <p:txBody>
          <a:bodyPr wrap="square">
            <a:spAutoFit/>
          </a:bodyPr>
          <a:lstStyle/>
          <a:p>
            <a:r>
              <a:rPr lang="en-US" dirty="0">
                <a:solidFill>
                  <a:srgbClr val="0000FF"/>
                </a:solidFill>
                <a:latin typeface="Consolas" panose="020B0609020204030204" pitchFamily="49" charset="0"/>
              </a:rPr>
              <a:t>static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Task Main(</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Coffee cup = </a:t>
            </a:r>
            <a:r>
              <a:rPr lang="en-US" dirty="0" err="1">
                <a:solidFill>
                  <a:srgbClr val="000000"/>
                </a:solidFill>
                <a:latin typeface="Consolas" panose="020B0609020204030204" pitchFamily="49" charset="0"/>
              </a:rPr>
              <a:t>PourCoffee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eggsTask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FryEggsAsync</a:t>
            </a:r>
            <a:r>
              <a:rPr lang="en-US" dirty="0">
                <a:solidFill>
                  <a:srgbClr val="000000"/>
                </a:solidFill>
                <a:latin typeface="Consolas" panose="020B0609020204030204" pitchFamily="49" charset="0"/>
              </a:rPr>
              <a:t>(2);</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baconTask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FryBaconAsync</a:t>
            </a:r>
            <a:r>
              <a:rPr lang="en-US" dirty="0">
                <a:solidFill>
                  <a:srgbClr val="000000"/>
                </a:solidFill>
                <a:latin typeface="Consolas" panose="020B0609020204030204" pitchFamily="49" charset="0"/>
              </a:rPr>
              <a:t>(3);</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toastTask</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makeToastWithButterAndJamAsync</a:t>
            </a:r>
            <a:r>
              <a:rPr lang="en-US" dirty="0">
                <a:solidFill>
                  <a:srgbClr val="000000"/>
                </a:solidFill>
                <a:latin typeface="Consolas" panose="020B0609020204030204" pitchFamily="49" charset="0"/>
              </a:rPr>
              <a:t>(2);</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eggs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eggsTask</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var</a:t>
            </a:r>
            <a:r>
              <a:rPr lang="en-US" dirty="0">
                <a:solidFill>
                  <a:srgbClr val="000000"/>
                </a:solidFill>
                <a:latin typeface="Consolas" panose="020B0609020204030204" pitchFamily="49" charset="0"/>
              </a:rPr>
              <a:t> bacon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baconTask</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var</a:t>
            </a:r>
            <a:r>
              <a:rPr lang="en-US" dirty="0">
                <a:solidFill>
                  <a:srgbClr val="000000"/>
                </a:solidFill>
                <a:latin typeface="Consolas" panose="020B0609020204030204" pitchFamily="49" charset="0"/>
              </a:rPr>
              <a:t> toast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toastTask</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Juice </a:t>
            </a:r>
            <a:r>
              <a:rPr lang="en-US" dirty="0" err="1">
                <a:solidFill>
                  <a:srgbClr val="000000"/>
                </a:solidFill>
                <a:latin typeface="Consolas" panose="020B0609020204030204" pitchFamily="49" charset="0"/>
              </a:rPr>
              <a:t>oj</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PourOJ</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async</a:t>
            </a:r>
            <a:r>
              <a:rPr lang="en-US" dirty="0">
                <a:solidFill>
                  <a:srgbClr val="000000"/>
                </a:solidFill>
                <a:latin typeface="Consolas" panose="020B0609020204030204" pitchFamily="49" charset="0"/>
              </a:rPr>
              <a:t> Task&lt;Toast&gt; </a:t>
            </a:r>
            <a:r>
              <a:rPr lang="en-US" dirty="0" err="1">
                <a:solidFill>
                  <a:srgbClr val="000000"/>
                </a:solidFill>
                <a:latin typeface="Consolas" panose="020B0609020204030204" pitchFamily="49" charset="0"/>
              </a:rPr>
              <a:t>makeToastWithButterAndJamAsync</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plainToast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await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ToastBreadAsync</a:t>
            </a:r>
            <a:r>
              <a:rPr lang="en-US" dirty="0">
                <a:solidFill>
                  <a:srgbClr val="000000"/>
                </a:solidFill>
                <a:latin typeface="Consolas" panose="020B0609020204030204" pitchFamily="49" charset="0"/>
              </a:rPr>
              <a:t>(number);</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ApplyButter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plainToast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ApplyJam</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plainToast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plainToast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6064165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326479-02EB-41A0-B02D-A2F5CFE73CB3}"/>
              </a:ext>
            </a:extLst>
          </p:cNvPr>
          <p:cNvSpPr>
            <a:spLocks noGrp="1"/>
          </p:cNvSpPr>
          <p:nvPr>
            <p:ph type="body" sz="quarter" idx="10"/>
          </p:nvPr>
        </p:nvSpPr>
        <p:spPr>
          <a:xfrm>
            <a:off x="269239" y="1189177"/>
            <a:ext cx="11653523" cy="5639236"/>
          </a:xfrm>
        </p:spPr>
        <p:txBody>
          <a:bodyPr/>
          <a:lstStyle/>
          <a:p>
            <a:r>
              <a:rPr lang="en-US" dirty="0"/>
              <a:t>Constantly working on coffee till its done</a:t>
            </a:r>
          </a:p>
          <a:p>
            <a:pPr lvl="1"/>
            <a:r>
              <a:rPr lang="en-US" dirty="0"/>
              <a:t>Any value to async?</a:t>
            </a:r>
          </a:p>
          <a:p>
            <a:r>
              <a:rPr lang="en-US" dirty="0"/>
              <a:t>Gets orders from online or human queue</a:t>
            </a:r>
          </a:p>
          <a:p>
            <a:pPr lvl="1"/>
            <a:r>
              <a:rPr lang="en-US" dirty="0"/>
              <a:t>Any value to async?</a:t>
            </a:r>
          </a:p>
          <a:p>
            <a:r>
              <a:rPr lang="en-US" dirty="0"/>
              <a:t>Waiter taking coffee orders at tables</a:t>
            </a:r>
          </a:p>
          <a:p>
            <a:pPr lvl="1"/>
            <a:r>
              <a:rPr lang="en-US" dirty="0"/>
              <a:t>Any value to async?</a:t>
            </a:r>
          </a:p>
          <a:p>
            <a:r>
              <a:rPr lang="en-US" dirty="0"/>
              <a:t>Queue is similar to ASP.NET/web world</a:t>
            </a:r>
          </a:p>
          <a:p>
            <a:r>
              <a:rPr lang="en-US" dirty="0"/>
              <a:t>Waiter is similar to desktop</a:t>
            </a:r>
          </a:p>
          <a:p>
            <a:pPr lvl="1"/>
            <a:r>
              <a:rPr lang="en-US" dirty="0"/>
              <a:t>Respond even if no one gets their coffee faster</a:t>
            </a:r>
          </a:p>
          <a:p>
            <a:endParaRPr lang="en-US" dirty="0"/>
          </a:p>
        </p:txBody>
      </p:sp>
      <p:sp>
        <p:nvSpPr>
          <p:cNvPr id="3" name="Title 2">
            <a:extLst>
              <a:ext uri="{FF2B5EF4-FFF2-40B4-BE49-F238E27FC236}">
                <a16:creationId xmlns:a16="http://schemas.microsoft.com/office/drawing/2014/main" id="{7A5886F4-2763-46C9-AEB3-AC8E2D586684}"/>
              </a:ext>
            </a:extLst>
          </p:cNvPr>
          <p:cNvSpPr>
            <a:spLocks noGrp="1"/>
          </p:cNvSpPr>
          <p:nvPr>
            <p:ph type="title"/>
          </p:nvPr>
        </p:nvSpPr>
        <p:spPr/>
        <p:txBody>
          <a:bodyPr/>
          <a:lstStyle/>
          <a:p>
            <a:r>
              <a:rPr lang="en-US" dirty="0"/>
              <a:t>Barista </a:t>
            </a:r>
            <a:r>
              <a:rPr lang="en-US" sz="3600" dirty="0"/>
              <a:t>(new scenario)</a:t>
            </a:r>
            <a:endParaRPr lang="en-US" dirty="0"/>
          </a:p>
        </p:txBody>
      </p:sp>
    </p:spTree>
    <p:extLst>
      <p:ext uri="{BB962C8B-B14F-4D97-AF65-F5344CB8AC3E}">
        <p14:creationId xmlns:p14="http://schemas.microsoft.com/office/powerpoint/2010/main" val="302857760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EA3E5-A0CF-47C6-B61E-68E149EC9AEC}"/>
              </a:ext>
            </a:extLst>
          </p:cNvPr>
          <p:cNvSpPr>
            <a:spLocks noGrp="1"/>
          </p:cNvSpPr>
          <p:nvPr>
            <p:ph type="body" sz="quarter" idx="10"/>
          </p:nvPr>
        </p:nvSpPr>
        <p:spPr>
          <a:xfrm>
            <a:off x="269239" y="1189177"/>
            <a:ext cx="11653523" cy="5108193"/>
          </a:xfrm>
        </p:spPr>
        <p:txBody>
          <a:bodyPr/>
          <a:lstStyle/>
          <a:p>
            <a:r>
              <a:rPr lang="en-US" dirty="0"/>
              <a:t>Takes order</a:t>
            </a:r>
          </a:p>
          <a:p>
            <a:r>
              <a:rPr lang="en-US" dirty="0"/>
              <a:t>Gives it to the kitchen</a:t>
            </a:r>
          </a:p>
          <a:p>
            <a:pPr lvl="1"/>
            <a:r>
              <a:rPr lang="en-US" dirty="0"/>
              <a:t>Kitchen does what we discussed</a:t>
            </a:r>
          </a:p>
          <a:p>
            <a:r>
              <a:rPr lang="en-US" dirty="0"/>
              <a:t>Picks up order and carries it to the table</a:t>
            </a:r>
          </a:p>
          <a:p>
            <a:endParaRPr lang="en-US" dirty="0"/>
          </a:p>
          <a:p>
            <a:pPr marL="0" indent="0">
              <a:buNone/>
            </a:pPr>
            <a:r>
              <a:rPr lang="en-US" dirty="0"/>
              <a:t>Should the server wait or </a:t>
            </a:r>
            <a:r>
              <a:rPr lang="en-US" dirty="0" err="1"/>
              <a:t>awat</a:t>
            </a:r>
            <a:r>
              <a:rPr lang="en-US" dirty="0"/>
              <a:t>?</a:t>
            </a:r>
          </a:p>
          <a:p>
            <a:pPr marL="0" indent="0">
              <a:buNone/>
            </a:pPr>
            <a:endParaRPr lang="en-US" dirty="0"/>
          </a:p>
          <a:p>
            <a:pPr marL="0" indent="0">
              <a:buNone/>
            </a:pPr>
            <a:r>
              <a:rPr lang="en-US" dirty="0"/>
              <a:t>This is why async is “viral” – async everywhere</a:t>
            </a:r>
          </a:p>
        </p:txBody>
      </p:sp>
      <p:sp>
        <p:nvSpPr>
          <p:cNvPr id="2" name="Title 1">
            <a:extLst>
              <a:ext uri="{FF2B5EF4-FFF2-40B4-BE49-F238E27FC236}">
                <a16:creationId xmlns:a16="http://schemas.microsoft.com/office/drawing/2014/main" id="{8021EC5C-93A9-4D8F-8A14-5DEC11C80296}"/>
              </a:ext>
            </a:extLst>
          </p:cNvPr>
          <p:cNvSpPr>
            <a:spLocks noGrp="1"/>
          </p:cNvSpPr>
          <p:nvPr>
            <p:ph type="title"/>
          </p:nvPr>
        </p:nvSpPr>
        <p:spPr/>
        <p:txBody>
          <a:bodyPr/>
          <a:lstStyle/>
          <a:p>
            <a:r>
              <a:rPr lang="en-US" dirty="0"/>
              <a:t>Waiter! (as in server)</a:t>
            </a:r>
          </a:p>
        </p:txBody>
      </p:sp>
    </p:spTree>
    <p:extLst>
      <p:ext uri="{BB962C8B-B14F-4D97-AF65-F5344CB8AC3E}">
        <p14:creationId xmlns:p14="http://schemas.microsoft.com/office/powerpoint/2010/main" val="30476354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B1D081-F30A-450B-8FAA-43F79BCC2E5D}"/>
              </a:ext>
            </a:extLst>
          </p:cNvPr>
          <p:cNvSpPr>
            <a:spLocks noGrp="1"/>
          </p:cNvSpPr>
          <p:nvPr>
            <p:ph type="title"/>
          </p:nvPr>
        </p:nvSpPr>
        <p:spPr/>
        <p:txBody>
          <a:bodyPr/>
          <a:lstStyle/>
          <a:p>
            <a:r>
              <a:rPr lang="en-US" dirty="0"/>
              <a:t>Different environments</a:t>
            </a:r>
          </a:p>
        </p:txBody>
      </p:sp>
      <p:sp>
        <p:nvSpPr>
          <p:cNvPr id="5" name="Text Placeholder 4">
            <a:extLst>
              <a:ext uri="{FF2B5EF4-FFF2-40B4-BE49-F238E27FC236}">
                <a16:creationId xmlns:a16="http://schemas.microsoft.com/office/drawing/2014/main" id="{A8399128-EEE4-4447-91C5-3BD7BE5DE9BB}"/>
              </a:ext>
            </a:extLst>
          </p:cNvPr>
          <p:cNvSpPr>
            <a:spLocks noGrp="1"/>
          </p:cNvSpPr>
          <p:nvPr>
            <p:ph type="body" sz="quarter" idx="10"/>
          </p:nvPr>
        </p:nvSpPr>
        <p:spPr>
          <a:xfrm>
            <a:off x="269241" y="1189175"/>
            <a:ext cx="5378548" cy="5018297"/>
          </a:xfrm>
        </p:spPr>
        <p:txBody>
          <a:bodyPr/>
          <a:lstStyle/>
          <a:p>
            <a:r>
              <a:rPr lang="en-US" dirty="0"/>
              <a:t>Desktop</a:t>
            </a:r>
          </a:p>
          <a:p>
            <a:pPr marL="457200" indent="-457200">
              <a:buFont typeface="Arial" panose="020B0604020202020204" pitchFamily="34" charset="0"/>
              <a:buChar char="•"/>
            </a:pPr>
            <a:r>
              <a:rPr lang="en-US" dirty="0"/>
              <a:t>Responsive</a:t>
            </a:r>
          </a:p>
          <a:p>
            <a:pPr marL="457200" indent="-457200">
              <a:buFont typeface="Arial" panose="020B0604020202020204" pitchFamily="34" charset="0"/>
              <a:buChar char="•"/>
            </a:pPr>
            <a:r>
              <a:rPr lang="en-US" dirty="0"/>
              <a:t>Free up the single UI thread</a:t>
            </a:r>
          </a:p>
          <a:p>
            <a:pPr marL="457200" indent="-457200">
              <a:buFont typeface="Arial" panose="020B0604020202020204" pitchFamily="34" charset="0"/>
              <a:buChar char="•"/>
            </a:pPr>
            <a:r>
              <a:rPr lang="en-US" dirty="0"/>
              <a:t>Resume on UI thread</a:t>
            </a:r>
          </a:p>
          <a:p>
            <a:pPr marL="457200" indent="-457200">
              <a:buFont typeface="Arial" panose="020B0604020202020204" pitchFamily="34" charset="0"/>
              <a:buChar char="•"/>
            </a:pPr>
            <a:r>
              <a:rPr lang="en-US" dirty="0"/>
              <a:t>Rarely, if ever, </a:t>
            </a:r>
            <a:r>
              <a:rPr lang="en-US" dirty="0" err="1"/>
              <a:t>Task.Result</a:t>
            </a:r>
            <a:endParaRPr lang="en-US" dirty="0"/>
          </a:p>
          <a:p>
            <a:pPr marL="457200" indent="-457200">
              <a:buFont typeface="Arial" panose="020B0604020202020204" pitchFamily="34" charset="0"/>
              <a:buChar char="•"/>
            </a:pPr>
            <a:r>
              <a:rPr lang="en-US" dirty="0"/>
              <a:t>USE THREADS for simultaneously CPU  intensive operations</a:t>
            </a:r>
          </a:p>
          <a:p>
            <a:pPr marL="457200" indent="-45720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975D89AF-DE53-4B4F-BCD6-00D9F6DC9277}"/>
              </a:ext>
            </a:extLst>
          </p:cNvPr>
          <p:cNvSpPr>
            <a:spLocks noGrp="1"/>
          </p:cNvSpPr>
          <p:nvPr>
            <p:ph type="body" sz="quarter" idx="11"/>
          </p:nvPr>
        </p:nvSpPr>
        <p:spPr>
          <a:xfrm>
            <a:off x="6544214" y="1189175"/>
            <a:ext cx="5378548" cy="4864409"/>
          </a:xfrm>
        </p:spPr>
        <p:txBody>
          <a:bodyPr/>
          <a:lstStyle/>
          <a:p>
            <a:r>
              <a:rPr lang="en-US" dirty="0"/>
              <a:t>Server</a:t>
            </a:r>
          </a:p>
          <a:p>
            <a:pPr marL="457200" indent="-457200">
              <a:buFont typeface="Arial" panose="020B0604020202020204" pitchFamily="34" charset="0"/>
              <a:buChar char="•"/>
            </a:pPr>
            <a:r>
              <a:rPr lang="en-US" dirty="0"/>
              <a:t>Throughput</a:t>
            </a:r>
          </a:p>
          <a:p>
            <a:pPr marL="457200" indent="-457200">
              <a:buFont typeface="Arial" panose="020B0604020202020204" pitchFamily="34" charset="0"/>
              <a:buChar char="•"/>
            </a:pPr>
            <a:r>
              <a:rPr lang="en-US" dirty="0"/>
              <a:t>Don’t have bored threads</a:t>
            </a:r>
          </a:p>
          <a:p>
            <a:pPr marL="457200" indent="-457200">
              <a:buFont typeface="Arial" panose="020B0604020202020204" pitchFamily="34" charset="0"/>
              <a:buChar char="•"/>
            </a:pPr>
            <a:r>
              <a:rPr lang="en-US" dirty="0"/>
              <a:t>Resume wherever</a:t>
            </a:r>
          </a:p>
          <a:p>
            <a:pPr marL="457200" indent="-457200">
              <a:buFont typeface="Arial" panose="020B0604020202020204" pitchFamily="34" charset="0"/>
              <a:buChar char="•"/>
            </a:pPr>
            <a:r>
              <a:rPr lang="en-US" dirty="0"/>
              <a:t>Rarely, if ever, </a:t>
            </a:r>
            <a:r>
              <a:rPr lang="en-US" dirty="0" err="1"/>
              <a:t>Task.Result</a:t>
            </a:r>
            <a:endParaRPr lang="en-US" dirty="0"/>
          </a:p>
          <a:p>
            <a:pPr marL="457200" indent="-457200">
              <a:buFont typeface="Arial" panose="020B0604020202020204" pitchFamily="34" charset="0"/>
              <a:buChar char="•"/>
            </a:pPr>
            <a:r>
              <a:rPr lang="en-US" dirty="0"/>
              <a:t>DO NOT USE THREADS unless you have two simultaneously CPU intensive operations</a:t>
            </a:r>
          </a:p>
        </p:txBody>
      </p:sp>
    </p:spTree>
    <p:extLst>
      <p:ext uri="{BB962C8B-B14F-4D97-AF65-F5344CB8AC3E}">
        <p14:creationId xmlns:p14="http://schemas.microsoft.com/office/powerpoint/2010/main" val="34709009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E15DD4-930A-4F8F-A803-6CE9B2451429}"/>
              </a:ext>
            </a:extLst>
          </p:cNvPr>
          <p:cNvSpPr>
            <a:spLocks noGrp="1"/>
          </p:cNvSpPr>
          <p:nvPr>
            <p:ph type="title"/>
          </p:nvPr>
        </p:nvSpPr>
        <p:spPr/>
        <p:txBody>
          <a:bodyPr/>
          <a:lstStyle/>
          <a:p>
            <a:r>
              <a:rPr lang="en-US" dirty="0"/>
              <a:t>Best practices for async</a:t>
            </a:r>
            <a:br>
              <a:rPr lang="en-US" dirty="0"/>
            </a:br>
            <a:r>
              <a:rPr lang="en-US" sz="2800" dirty="0"/>
              <a:t>(Stephen Cleary, see references)</a:t>
            </a:r>
            <a:endParaRPr lang="en-US" dirty="0"/>
          </a:p>
        </p:txBody>
      </p:sp>
      <p:graphicFrame>
        <p:nvGraphicFramePr>
          <p:cNvPr id="5" name="Table 4">
            <a:extLst>
              <a:ext uri="{FF2B5EF4-FFF2-40B4-BE49-F238E27FC236}">
                <a16:creationId xmlns:a16="http://schemas.microsoft.com/office/drawing/2014/main" id="{40F0227A-29E7-482D-B47B-AE7941B934E4}"/>
              </a:ext>
            </a:extLst>
          </p:cNvPr>
          <p:cNvGraphicFramePr>
            <a:graphicFrameLocks noGrp="1"/>
          </p:cNvGraphicFramePr>
          <p:nvPr>
            <p:extLst>
              <p:ext uri="{D42A27DB-BD31-4B8C-83A1-F6EECF244321}">
                <p14:modId xmlns:p14="http://schemas.microsoft.com/office/powerpoint/2010/main" val="2775734303"/>
              </p:ext>
            </p:extLst>
          </p:nvPr>
        </p:nvGraphicFramePr>
        <p:xfrm>
          <a:off x="838200" y="1772239"/>
          <a:ext cx="9682113" cy="4374037"/>
        </p:xfrm>
        <a:graphic>
          <a:graphicData uri="http://schemas.openxmlformats.org/drawingml/2006/table">
            <a:tbl>
              <a:tblPr>
                <a:tableStyleId>{BC89EF96-8CEA-46FF-86C4-4CE0E7609802}</a:tableStyleId>
              </a:tblPr>
              <a:tblGrid>
                <a:gridCol w="2404622">
                  <a:extLst>
                    <a:ext uri="{9D8B030D-6E8A-4147-A177-3AD203B41FA5}">
                      <a16:colId xmlns:a16="http://schemas.microsoft.com/office/drawing/2014/main" val="336295908"/>
                    </a:ext>
                  </a:extLst>
                </a:gridCol>
                <a:gridCol w="4050120">
                  <a:extLst>
                    <a:ext uri="{9D8B030D-6E8A-4147-A177-3AD203B41FA5}">
                      <a16:colId xmlns:a16="http://schemas.microsoft.com/office/drawing/2014/main" val="1113315841"/>
                    </a:ext>
                  </a:extLst>
                </a:gridCol>
                <a:gridCol w="3227371">
                  <a:extLst>
                    <a:ext uri="{9D8B030D-6E8A-4147-A177-3AD203B41FA5}">
                      <a16:colId xmlns:a16="http://schemas.microsoft.com/office/drawing/2014/main" val="3323012387"/>
                    </a:ext>
                  </a:extLst>
                </a:gridCol>
              </a:tblGrid>
              <a:tr h="527901">
                <a:tc>
                  <a:txBody>
                    <a:bodyPr/>
                    <a:lstStyle/>
                    <a:p>
                      <a:pPr fontAlgn="ctr"/>
                      <a:r>
                        <a:rPr lang="en-US" sz="2800" dirty="0">
                          <a:effectLst/>
                        </a:rPr>
                        <a:t>Name</a:t>
                      </a:r>
                      <a:endParaRPr lang="en-US" sz="2800" dirty="0">
                        <a:effectLst/>
                        <a:latin typeface="inherit"/>
                      </a:endParaRPr>
                    </a:p>
                  </a:txBody>
                  <a:tcPr marL="22860" marR="22860" marT="22860" marB="22860" anchor="ctr"/>
                </a:tc>
                <a:tc>
                  <a:txBody>
                    <a:bodyPr/>
                    <a:lstStyle/>
                    <a:p>
                      <a:pPr fontAlgn="ctr"/>
                      <a:r>
                        <a:rPr lang="en-US" sz="2800">
                          <a:effectLst/>
                        </a:rPr>
                        <a:t>Description</a:t>
                      </a:r>
                      <a:endParaRPr lang="en-US" sz="2800">
                        <a:effectLst/>
                        <a:latin typeface="inherit"/>
                      </a:endParaRPr>
                    </a:p>
                  </a:txBody>
                  <a:tcPr marL="22860" marR="22860" marT="22860" marB="22860" anchor="ctr"/>
                </a:tc>
                <a:tc>
                  <a:txBody>
                    <a:bodyPr/>
                    <a:lstStyle/>
                    <a:p>
                      <a:pPr fontAlgn="ctr"/>
                      <a:r>
                        <a:rPr lang="en-US" sz="2800">
                          <a:effectLst/>
                        </a:rPr>
                        <a:t>Exceptions</a:t>
                      </a:r>
                      <a:endParaRPr lang="en-US" sz="2800">
                        <a:effectLst/>
                        <a:latin typeface="inherit"/>
                      </a:endParaRPr>
                    </a:p>
                  </a:txBody>
                  <a:tcPr marL="22860" marR="22860" marT="22860" marB="22860" anchor="ctr"/>
                </a:tc>
                <a:extLst>
                  <a:ext uri="{0D108BD9-81ED-4DB2-BD59-A6C34878D82A}">
                    <a16:rowId xmlns:a16="http://schemas.microsoft.com/office/drawing/2014/main" val="1496808342"/>
                  </a:ext>
                </a:extLst>
              </a:tr>
              <a:tr h="1432874">
                <a:tc>
                  <a:txBody>
                    <a:bodyPr/>
                    <a:lstStyle/>
                    <a:p>
                      <a:pPr fontAlgn="ctr"/>
                      <a:r>
                        <a:rPr lang="en-US" sz="2800">
                          <a:effectLst/>
                        </a:rPr>
                        <a:t>Avoid async void</a:t>
                      </a:r>
                      <a:endParaRPr lang="en-US" sz="2800">
                        <a:effectLst/>
                        <a:latin typeface="inherit"/>
                      </a:endParaRPr>
                    </a:p>
                  </a:txBody>
                  <a:tcPr marL="22860" marR="22860" marT="22860" marB="22860" anchor="ctr"/>
                </a:tc>
                <a:tc>
                  <a:txBody>
                    <a:bodyPr/>
                    <a:lstStyle/>
                    <a:p>
                      <a:pPr fontAlgn="ctr"/>
                      <a:r>
                        <a:rPr lang="en-US" sz="2800" dirty="0">
                          <a:effectLst/>
                        </a:rPr>
                        <a:t>Prefer async Task methods over async void methods</a:t>
                      </a:r>
                      <a:endParaRPr lang="en-US" sz="2800" dirty="0">
                        <a:effectLst/>
                        <a:latin typeface="inherit"/>
                      </a:endParaRPr>
                    </a:p>
                  </a:txBody>
                  <a:tcPr marL="22860" marR="22860" marT="22860" marB="22860" anchor="ctr"/>
                </a:tc>
                <a:tc>
                  <a:txBody>
                    <a:bodyPr/>
                    <a:lstStyle/>
                    <a:p>
                      <a:pPr fontAlgn="ctr"/>
                      <a:r>
                        <a:rPr lang="en-US" sz="2800">
                          <a:effectLst/>
                        </a:rPr>
                        <a:t>Event handlers</a:t>
                      </a:r>
                      <a:endParaRPr lang="en-US" sz="2800">
                        <a:effectLst/>
                        <a:latin typeface="inherit"/>
                      </a:endParaRPr>
                    </a:p>
                  </a:txBody>
                  <a:tcPr marL="22860" marR="22860" marT="22860" marB="22860" anchor="ctr"/>
                </a:tc>
                <a:extLst>
                  <a:ext uri="{0D108BD9-81ED-4DB2-BD59-A6C34878D82A}">
                    <a16:rowId xmlns:a16="http://schemas.microsoft.com/office/drawing/2014/main" val="3457188250"/>
                  </a:ext>
                </a:extLst>
              </a:tr>
              <a:tr h="980388">
                <a:tc>
                  <a:txBody>
                    <a:bodyPr/>
                    <a:lstStyle/>
                    <a:p>
                      <a:pPr fontAlgn="ctr"/>
                      <a:r>
                        <a:rPr lang="en-US" sz="2800">
                          <a:effectLst/>
                        </a:rPr>
                        <a:t>Async all the way</a:t>
                      </a:r>
                      <a:endParaRPr lang="en-US" sz="2800">
                        <a:effectLst/>
                        <a:latin typeface="inherit"/>
                      </a:endParaRPr>
                    </a:p>
                  </a:txBody>
                  <a:tcPr marL="22860" marR="22860" marT="22860" marB="22860" anchor="ctr"/>
                </a:tc>
                <a:tc>
                  <a:txBody>
                    <a:bodyPr/>
                    <a:lstStyle/>
                    <a:p>
                      <a:pPr fontAlgn="ctr"/>
                      <a:r>
                        <a:rPr lang="en-US" sz="2800">
                          <a:effectLst/>
                        </a:rPr>
                        <a:t>Don’t mix blocking and async code</a:t>
                      </a:r>
                      <a:endParaRPr lang="en-US" sz="2800">
                        <a:effectLst/>
                        <a:latin typeface="inherit"/>
                      </a:endParaRPr>
                    </a:p>
                  </a:txBody>
                  <a:tcPr marL="22860" marR="22860" marT="22860" marB="22860" anchor="ctr"/>
                </a:tc>
                <a:tc>
                  <a:txBody>
                    <a:bodyPr/>
                    <a:lstStyle/>
                    <a:p>
                      <a:pPr fontAlgn="ctr"/>
                      <a:r>
                        <a:rPr lang="en-US" sz="2800">
                          <a:effectLst/>
                        </a:rPr>
                        <a:t>Console main method</a:t>
                      </a:r>
                      <a:endParaRPr lang="en-US" sz="2800">
                        <a:effectLst/>
                        <a:latin typeface="inherit"/>
                      </a:endParaRPr>
                    </a:p>
                  </a:txBody>
                  <a:tcPr marL="22860" marR="22860" marT="22860" marB="22860" anchor="ctr"/>
                </a:tc>
                <a:extLst>
                  <a:ext uri="{0D108BD9-81ED-4DB2-BD59-A6C34878D82A}">
                    <a16:rowId xmlns:a16="http://schemas.microsoft.com/office/drawing/2014/main" val="2418542755"/>
                  </a:ext>
                </a:extLst>
              </a:tr>
              <a:tr h="1432874">
                <a:tc>
                  <a:txBody>
                    <a:bodyPr/>
                    <a:lstStyle/>
                    <a:p>
                      <a:pPr fontAlgn="ctr"/>
                      <a:r>
                        <a:rPr lang="en-US" sz="2800">
                          <a:effectLst/>
                        </a:rPr>
                        <a:t>Configure context</a:t>
                      </a:r>
                      <a:endParaRPr lang="en-US" sz="2800">
                        <a:effectLst/>
                        <a:latin typeface="inherit"/>
                      </a:endParaRPr>
                    </a:p>
                  </a:txBody>
                  <a:tcPr marL="22860" marR="22860" marT="22860" marB="22860" anchor="ctr"/>
                </a:tc>
                <a:tc>
                  <a:txBody>
                    <a:bodyPr/>
                    <a:lstStyle/>
                    <a:p>
                      <a:pPr fontAlgn="ctr"/>
                      <a:r>
                        <a:rPr lang="en-US" sz="2800" dirty="0">
                          <a:effectLst/>
                        </a:rPr>
                        <a:t>Use </a:t>
                      </a:r>
                      <a:r>
                        <a:rPr lang="en-US" sz="2800" dirty="0" err="1">
                          <a:effectLst/>
                        </a:rPr>
                        <a:t>ConfigureAwait</a:t>
                      </a:r>
                      <a:r>
                        <a:rPr lang="en-US" sz="2800" dirty="0">
                          <a:effectLst/>
                        </a:rPr>
                        <a:t>(false) when you can</a:t>
                      </a:r>
                      <a:endParaRPr lang="en-US" sz="2800" dirty="0">
                        <a:effectLst/>
                        <a:latin typeface="inherit"/>
                      </a:endParaRPr>
                    </a:p>
                  </a:txBody>
                  <a:tcPr marL="22860" marR="22860" marT="22860" marB="22860" anchor="ctr"/>
                </a:tc>
                <a:tc>
                  <a:txBody>
                    <a:bodyPr/>
                    <a:lstStyle/>
                    <a:p>
                      <a:pPr fontAlgn="ctr"/>
                      <a:r>
                        <a:rPr lang="en-US" sz="2800" dirty="0">
                          <a:effectLst/>
                        </a:rPr>
                        <a:t>Methods that require con­text</a:t>
                      </a:r>
                      <a:endParaRPr lang="en-US" sz="2800" dirty="0">
                        <a:effectLst/>
                        <a:latin typeface="inherit"/>
                      </a:endParaRPr>
                    </a:p>
                  </a:txBody>
                  <a:tcPr marL="22860" marR="22860" marT="22860" marB="22860" anchor="ctr"/>
                </a:tc>
                <a:extLst>
                  <a:ext uri="{0D108BD9-81ED-4DB2-BD59-A6C34878D82A}">
                    <a16:rowId xmlns:a16="http://schemas.microsoft.com/office/drawing/2014/main" val="2408720992"/>
                  </a:ext>
                </a:extLst>
              </a:tr>
            </a:tbl>
          </a:graphicData>
        </a:graphic>
      </p:graphicFrame>
    </p:spTree>
    <p:extLst>
      <p:ext uri="{BB962C8B-B14F-4D97-AF65-F5344CB8AC3E}">
        <p14:creationId xmlns:p14="http://schemas.microsoft.com/office/powerpoint/2010/main" val="3394851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E15DD4-930A-4F8F-A803-6CE9B2451429}"/>
              </a:ext>
            </a:extLst>
          </p:cNvPr>
          <p:cNvSpPr>
            <a:spLocks noGrp="1"/>
          </p:cNvSpPr>
          <p:nvPr>
            <p:ph type="title"/>
          </p:nvPr>
        </p:nvSpPr>
        <p:spPr/>
        <p:txBody>
          <a:bodyPr/>
          <a:lstStyle/>
          <a:p>
            <a:r>
              <a:rPr lang="en-US" dirty="0"/>
              <a:t>Best practices for async</a:t>
            </a:r>
            <a:br>
              <a:rPr lang="en-US" dirty="0"/>
            </a:br>
            <a:r>
              <a:rPr lang="en-US" sz="2800" dirty="0"/>
              <a:t>(Stephen Cleary, see references)</a:t>
            </a:r>
            <a:endParaRPr lang="en-US" dirty="0"/>
          </a:p>
        </p:txBody>
      </p:sp>
      <p:graphicFrame>
        <p:nvGraphicFramePr>
          <p:cNvPr id="2" name="Table 1">
            <a:extLst>
              <a:ext uri="{FF2B5EF4-FFF2-40B4-BE49-F238E27FC236}">
                <a16:creationId xmlns:a16="http://schemas.microsoft.com/office/drawing/2014/main" id="{03CE9FA7-DE3A-49D6-9D49-B200D630BCEE}"/>
              </a:ext>
            </a:extLst>
          </p:cNvPr>
          <p:cNvGraphicFramePr>
            <a:graphicFrameLocks noGrp="1"/>
          </p:cNvGraphicFramePr>
          <p:nvPr>
            <p:extLst>
              <p:ext uri="{D42A27DB-BD31-4B8C-83A1-F6EECF244321}">
                <p14:modId xmlns:p14="http://schemas.microsoft.com/office/powerpoint/2010/main" val="4200411450"/>
              </p:ext>
            </p:extLst>
          </p:nvPr>
        </p:nvGraphicFramePr>
        <p:xfrm>
          <a:off x="838200" y="1818753"/>
          <a:ext cx="10515600" cy="4674123"/>
        </p:xfrm>
        <a:graphic>
          <a:graphicData uri="http://schemas.openxmlformats.org/drawingml/2006/table">
            <a:tbl>
              <a:tblPr>
                <a:tableStyleId>{BC89EF96-8CEA-46FF-86C4-4CE0E7609802}</a:tableStyleId>
              </a:tblPr>
              <a:tblGrid>
                <a:gridCol w="3780934">
                  <a:extLst>
                    <a:ext uri="{9D8B030D-6E8A-4147-A177-3AD203B41FA5}">
                      <a16:colId xmlns:a16="http://schemas.microsoft.com/office/drawing/2014/main" val="366728925"/>
                    </a:ext>
                  </a:extLst>
                </a:gridCol>
                <a:gridCol w="3506771">
                  <a:extLst>
                    <a:ext uri="{9D8B030D-6E8A-4147-A177-3AD203B41FA5}">
                      <a16:colId xmlns:a16="http://schemas.microsoft.com/office/drawing/2014/main" val="530384012"/>
                    </a:ext>
                  </a:extLst>
                </a:gridCol>
                <a:gridCol w="3227895">
                  <a:extLst>
                    <a:ext uri="{9D8B030D-6E8A-4147-A177-3AD203B41FA5}">
                      <a16:colId xmlns:a16="http://schemas.microsoft.com/office/drawing/2014/main" val="1664907994"/>
                    </a:ext>
                  </a:extLst>
                </a:gridCol>
              </a:tblGrid>
              <a:tr h="617337">
                <a:tc>
                  <a:txBody>
                    <a:bodyPr/>
                    <a:lstStyle/>
                    <a:p>
                      <a:pPr fontAlgn="ctr"/>
                      <a:r>
                        <a:rPr lang="en-US" sz="2400">
                          <a:effectLst/>
                        </a:rPr>
                        <a:t>To Do This …</a:t>
                      </a:r>
                      <a:endParaRPr lang="en-US" sz="2400">
                        <a:effectLst/>
                        <a:latin typeface="inherit"/>
                      </a:endParaRPr>
                    </a:p>
                  </a:txBody>
                  <a:tcPr marL="22860" marR="22860" marT="22860" marB="22860" anchor="ctr"/>
                </a:tc>
                <a:tc>
                  <a:txBody>
                    <a:bodyPr/>
                    <a:lstStyle/>
                    <a:p>
                      <a:pPr fontAlgn="ctr"/>
                      <a:r>
                        <a:rPr lang="en-US" sz="2400">
                          <a:effectLst/>
                        </a:rPr>
                        <a:t>Instead of This …</a:t>
                      </a:r>
                      <a:endParaRPr lang="en-US" sz="2400">
                        <a:effectLst/>
                        <a:latin typeface="inherit"/>
                      </a:endParaRPr>
                    </a:p>
                  </a:txBody>
                  <a:tcPr marL="22860" marR="22860" marT="22860" marB="22860" anchor="ctr"/>
                </a:tc>
                <a:tc>
                  <a:txBody>
                    <a:bodyPr/>
                    <a:lstStyle/>
                    <a:p>
                      <a:pPr fontAlgn="ctr"/>
                      <a:r>
                        <a:rPr lang="en-US" sz="2400">
                          <a:effectLst/>
                        </a:rPr>
                        <a:t>Use This</a:t>
                      </a:r>
                      <a:endParaRPr lang="en-US" sz="2400">
                        <a:effectLst/>
                        <a:latin typeface="inherit"/>
                      </a:endParaRPr>
                    </a:p>
                  </a:txBody>
                  <a:tcPr marL="22860" marR="22860" marT="22860" marB="22860" anchor="ctr"/>
                </a:tc>
                <a:extLst>
                  <a:ext uri="{0D108BD9-81ED-4DB2-BD59-A6C34878D82A}">
                    <a16:rowId xmlns:a16="http://schemas.microsoft.com/office/drawing/2014/main" val="3278849348"/>
                  </a:ext>
                </a:extLst>
              </a:tr>
              <a:tr h="1146483">
                <a:tc>
                  <a:txBody>
                    <a:bodyPr/>
                    <a:lstStyle/>
                    <a:p>
                      <a:pPr fontAlgn="ctr"/>
                      <a:r>
                        <a:rPr lang="en-US" sz="2400">
                          <a:effectLst/>
                        </a:rPr>
                        <a:t>Retrieve the result of a background task</a:t>
                      </a:r>
                      <a:endParaRPr lang="en-US" sz="2400">
                        <a:effectLst/>
                        <a:latin typeface="inherit"/>
                      </a:endParaRPr>
                    </a:p>
                  </a:txBody>
                  <a:tcPr marL="22860" marR="22860" marT="22860" marB="22860" anchor="ctr"/>
                </a:tc>
                <a:tc>
                  <a:txBody>
                    <a:bodyPr/>
                    <a:lstStyle/>
                    <a:p>
                      <a:pPr fontAlgn="ctr"/>
                      <a:r>
                        <a:rPr lang="en-US" sz="2400" dirty="0" err="1">
                          <a:effectLst/>
                        </a:rPr>
                        <a:t>Task.Wait</a:t>
                      </a:r>
                      <a:r>
                        <a:rPr lang="en-US" sz="2400" dirty="0">
                          <a:effectLst/>
                        </a:rPr>
                        <a:t> or </a:t>
                      </a:r>
                      <a:r>
                        <a:rPr lang="en-US" sz="2400" dirty="0" err="1">
                          <a:effectLst/>
                        </a:rPr>
                        <a:t>Task.Result</a:t>
                      </a:r>
                      <a:endParaRPr lang="en-US" sz="2400" dirty="0">
                        <a:effectLst/>
                        <a:latin typeface="inherit"/>
                      </a:endParaRPr>
                    </a:p>
                  </a:txBody>
                  <a:tcPr marL="22860" marR="22860" marT="22860" marB="22860" anchor="ctr"/>
                </a:tc>
                <a:tc>
                  <a:txBody>
                    <a:bodyPr/>
                    <a:lstStyle/>
                    <a:p>
                      <a:pPr fontAlgn="ctr"/>
                      <a:r>
                        <a:rPr lang="en-US" sz="2400">
                          <a:effectLst/>
                        </a:rPr>
                        <a:t>await</a:t>
                      </a:r>
                      <a:endParaRPr lang="en-US" sz="2400">
                        <a:effectLst/>
                        <a:latin typeface="inherit"/>
                      </a:endParaRPr>
                    </a:p>
                  </a:txBody>
                  <a:tcPr marL="22860" marR="22860" marT="22860" marB="22860" anchor="ctr"/>
                </a:tc>
                <a:extLst>
                  <a:ext uri="{0D108BD9-81ED-4DB2-BD59-A6C34878D82A}">
                    <a16:rowId xmlns:a16="http://schemas.microsoft.com/office/drawing/2014/main" val="468074357"/>
                  </a:ext>
                </a:extLst>
              </a:tr>
              <a:tr h="1146483">
                <a:tc>
                  <a:txBody>
                    <a:bodyPr/>
                    <a:lstStyle/>
                    <a:p>
                      <a:pPr fontAlgn="ctr"/>
                      <a:r>
                        <a:rPr lang="en-US" sz="2400">
                          <a:effectLst/>
                        </a:rPr>
                        <a:t>Wait for any task to complete</a:t>
                      </a:r>
                      <a:endParaRPr lang="en-US" sz="2400">
                        <a:effectLst/>
                        <a:latin typeface="inherit"/>
                      </a:endParaRPr>
                    </a:p>
                  </a:txBody>
                  <a:tcPr marL="22860" marR="22860" marT="22860" marB="22860" anchor="ctr"/>
                </a:tc>
                <a:tc>
                  <a:txBody>
                    <a:bodyPr/>
                    <a:lstStyle/>
                    <a:p>
                      <a:pPr fontAlgn="ctr"/>
                      <a:r>
                        <a:rPr lang="en-US" sz="2400">
                          <a:effectLst/>
                        </a:rPr>
                        <a:t>Task.WaitAny</a:t>
                      </a:r>
                      <a:endParaRPr lang="en-US" sz="2400">
                        <a:effectLst/>
                        <a:latin typeface="inherit"/>
                      </a:endParaRPr>
                    </a:p>
                  </a:txBody>
                  <a:tcPr marL="22860" marR="22860" marT="22860" marB="22860" anchor="ctr"/>
                </a:tc>
                <a:tc>
                  <a:txBody>
                    <a:bodyPr/>
                    <a:lstStyle/>
                    <a:p>
                      <a:pPr fontAlgn="ctr"/>
                      <a:r>
                        <a:rPr lang="en-US" sz="2400">
                          <a:effectLst/>
                        </a:rPr>
                        <a:t>await Task.WhenAny</a:t>
                      </a:r>
                      <a:endParaRPr lang="en-US" sz="2400">
                        <a:effectLst/>
                        <a:latin typeface="inherit"/>
                      </a:endParaRPr>
                    </a:p>
                  </a:txBody>
                  <a:tcPr marL="22860" marR="22860" marT="22860" marB="22860" anchor="ctr"/>
                </a:tc>
                <a:extLst>
                  <a:ext uri="{0D108BD9-81ED-4DB2-BD59-A6C34878D82A}">
                    <a16:rowId xmlns:a16="http://schemas.microsoft.com/office/drawing/2014/main" val="112113074"/>
                  </a:ext>
                </a:extLst>
              </a:tr>
              <a:tr h="1146483">
                <a:tc>
                  <a:txBody>
                    <a:bodyPr/>
                    <a:lstStyle/>
                    <a:p>
                      <a:pPr fontAlgn="ctr"/>
                      <a:r>
                        <a:rPr lang="en-US" sz="2400">
                          <a:effectLst/>
                        </a:rPr>
                        <a:t>Retrieve the results of multiple tasks</a:t>
                      </a:r>
                      <a:endParaRPr lang="en-US" sz="2400">
                        <a:effectLst/>
                        <a:latin typeface="inherit"/>
                      </a:endParaRPr>
                    </a:p>
                  </a:txBody>
                  <a:tcPr marL="22860" marR="22860" marT="22860" marB="22860" anchor="ctr"/>
                </a:tc>
                <a:tc>
                  <a:txBody>
                    <a:bodyPr/>
                    <a:lstStyle/>
                    <a:p>
                      <a:pPr fontAlgn="ctr"/>
                      <a:r>
                        <a:rPr lang="en-US" sz="2400">
                          <a:effectLst/>
                        </a:rPr>
                        <a:t>Task.WaitAll</a:t>
                      </a:r>
                      <a:endParaRPr lang="en-US" sz="2400">
                        <a:effectLst/>
                        <a:latin typeface="inherit"/>
                      </a:endParaRPr>
                    </a:p>
                  </a:txBody>
                  <a:tcPr marL="22860" marR="22860" marT="22860" marB="22860" anchor="ctr"/>
                </a:tc>
                <a:tc>
                  <a:txBody>
                    <a:bodyPr/>
                    <a:lstStyle/>
                    <a:p>
                      <a:pPr fontAlgn="ctr"/>
                      <a:r>
                        <a:rPr lang="en-US" sz="2400">
                          <a:effectLst/>
                        </a:rPr>
                        <a:t>await Task.WhenAll</a:t>
                      </a:r>
                      <a:endParaRPr lang="en-US" sz="2400">
                        <a:effectLst/>
                        <a:latin typeface="inherit"/>
                      </a:endParaRPr>
                    </a:p>
                  </a:txBody>
                  <a:tcPr marL="22860" marR="22860" marT="22860" marB="22860" anchor="ctr"/>
                </a:tc>
                <a:extLst>
                  <a:ext uri="{0D108BD9-81ED-4DB2-BD59-A6C34878D82A}">
                    <a16:rowId xmlns:a16="http://schemas.microsoft.com/office/drawing/2014/main" val="2641621691"/>
                  </a:ext>
                </a:extLst>
              </a:tr>
              <a:tr h="617337">
                <a:tc>
                  <a:txBody>
                    <a:bodyPr/>
                    <a:lstStyle/>
                    <a:p>
                      <a:pPr fontAlgn="ctr"/>
                      <a:r>
                        <a:rPr lang="en-US" sz="2400">
                          <a:effectLst/>
                        </a:rPr>
                        <a:t>Wait a period of time</a:t>
                      </a:r>
                      <a:endParaRPr lang="en-US" sz="2400">
                        <a:effectLst/>
                        <a:latin typeface="inherit"/>
                      </a:endParaRPr>
                    </a:p>
                  </a:txBody>
                  <a:tcPr marL="22860" marR="22860" marT="22860" marB="22860" anchor="ctr"/>
                </a:tc>
                <a:tc>
                  <a:txBody>
                    <a:bodyPr/>
                    <a:lstStyle/>
                    <a:p>
                      <a:pPr fontAlgn="ctr"/>
                      <a:r>
                        <a:rPr lang="en-US" sz="2400">
                          <a:effectLst/>
                        </a:rPr>
                        <a:t>Thread.Sleep</a:t>
                      </a:r>
                      <a:endParaRPr lang="en-US" sz="2400">
                        <a:effectLst/>
                        <a:latin typeface="inherit"/>
                      </a:endParaRPr>
                    </a:p>
                  </a:txBody>
                  <a:tcPr marL="22860" marR="22860" marT="22860" marB="22860" anchor="ctr"/>
                </a:tc>
                <a:tc>
                  <a:txBody>
                    <a:bodyPr/>
                    <a:lstStyle/>
                    <a:p>
                      <a:pPr fontAlgn="ctr"/>
                      <a:r>
                        <a:rPr lang="en-US" sz="2400" dirty="0">
                          <a:effectLst/>
                        </a:rPr>
                        <a:t>await </a:t>
                      </a:r>
                      <a:r>
                        <a:rPr lang="en-US" sz="2400" dirty="0" err="1">
                          <a:effectLst/>
                        </a:rPr>
                        <a:t>Task.Delay</a:t>
                      </a:r>
                      <a:endParaRPr lang="en-US" sz="2400" dirty="0">
                        <a:effectLst/>
                        <a:latin typeface="inherit"/>
                      </a:endParaRPr>
                    </a:p>
                  </a:txBody>
                  <a:tcPr marL="22860" marR="22860" marT="22860" marB="22860" anchor="ctr"/>
                </a:tc>
                <a:extLst>
                  <a:ext uri="{0D108BD9-81ED-4DB2-BD59-A6C34878D82A}">
                    <a16:rowId xmlns:a16="http://schemas.microsoft.com/office/drawing/2014/main" val="1437809351"/>
                  </a:ext>
                </a:extLst>
              </a:tr>
            </a:tbl>
          </a:graphicData>
        </a:graphic>
      </p:graphicFrame>
    </p:spTree>
    <p:extLst>
      <p:ext uri="{BB962C8B-B14F-4D97-AF65-F5344CB8AC3E}">
        <p14:creationId xmlns:p14="http://schemas.microsoft.com/office/powerpoint/2010/main" val="4177456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B0BE-ECF4-4E08-8626-16E86B9B685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0E7E88-5A44-4992-98D2-E9B9BC1AB524}"/>
              </a:ext>
            </a:extLst>
          </p:cNvPr>
          <p:cNvSpPr>
            <a:spLocks noGrp="1"/>
          </p:cNvSpPr>
          <p:nvPr>
            <p:ph idx="1"/>
          </p:nvPr>
        </p:nvSpPr>
        <p:spPr/>
        <p:txBody>
          <a:bodyPr>
            <a:normAutofit fontScale="92500" lnSpcReduction="10000"/>
          </a:bodyPr>
          <a:lstStyle/>
          <a:p>
            <a:r>
              <a:rPr lang="en-US" dirty="0"/>
              <a:t>Task asynchronous programming model</a:t>
            </a:r>
          </a:p>
          <a:p>
            <a:pPr lvl="1"/>
            <a:r>
              <a:rPr lang="en-US" dirty="0">
                <a:hlinkClick r:id="rId2"/>
              </a:rPr>
              <a:t>https://docs.microsoft.com/dotnet/csharp/programming-guide/concepts/async/task-asynchronous-programming-model</a:t>
            </a:r>
            <a:r>
              <a:rPr lang="en-US" dirty="0"/>
              <a:t> </a:t>
            </a:r>
          </a:p>
          <a:p>
            <a:r>
              <a:rPr lang="en-US" dirty="0"/>
              <a:t>Control flow in async programs (C#)</a:t>
            </a:r>
          </a:p>
          <a:p>
            <a:pPr lvl="1"/>
            <a:r>
              <a:rPr lang="en-US" dirty="0">
                <a:hlinkClick r:id="rId3"/>
              </a:rPr>
              <a:t>https://docs.microsoft.com/dotnet/csharp/programming-guide/concepts/async/control-flow-in-async-programs</a:t>
            </a:r>
            <a:r>
              <a:rPr lang="en-US" dirty="0"/>
              <a:t> </a:t>
            </a:r>
          </a:p>
          <a:p>
            <a:r>
              <a:rPr lang="en-US" dirty="0"/>
              <a:t>Async/Await - Best Practices in Asynchronous Programming</a:t>
            </a:r>
          </a:p>
          <a:p>
            <a:pPr lvl="1"/>
            <a:r>
              <a:rPr lang="en-US" dirty="0"/>
              <a:t>Stephen Cleary, MSDN Magazine, March 2013</a:t>
            </a:r>
            <a:endParaRPr lang="en-US" dirty="0">
              <a:hlinkClick r:id="rId4"/>
            </a:endParaRPr>
          </a:p>
          <a:p>
            <a:pPr lvl="1"/>
            <a:r>
              <a:rPr lang="en-US" dirty="0">
                <a:hlinkClick r:id="rId4"/>
              </a:rPr>
              <a:t>https://msdn.microsoft.com/en-us/magazine/jj991977.aspx?f=255&amp;MSPPError=-2147217396</a:t>
            </a:r>
            <a:endParaRPr lang="en-US" dirty="0"/>
          </a:p>
          <a:p>
            <a:r>
              <a:rPr lang="en-US" dirty="0"/>
              <a:t>Psychic debugging: Stephen </a:t>
            </a:r>
            <a:r>
              <a:rPr lang="en-US" dirty="0" err="1"/>
              <a:t>Toub</a:t>
            </a:r>
            <a:r>
              <a:rPr lang="en-US" dirty="0"/>
              <a:t>  </a:t>
            </a:r>
          </a:p>
          <a:p>
            <a:pPr lvl="1"/>
            <a:r>
              <a:rPr lang="en-US" dirty="0">
                <a:hlinkClick r:id="rId5"/>
              </a:rPr>
              <a:t>https://devblogs.microsoft.com/pfxteam/psychic-debugging-of-async-methods/</a:t>
            </a:r>
            <a:r>
              <a:rPr lang="en-US" dirty="0"/>
              <a:t> </a:t>
            </a:r>
          </a:p>
        </p:txBody>
      </p:sp>
    </p:spTree>
    <p:extLst>
      <p:ext uri="{BB962C8B-B14F-4D97-AF65-F5344CB8AC3E}">
        <p14:creationId xmlns:p14="http://schemas.microsoft.com/office/powerpoint/2010/main" val="347908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p:txBody>
          <a:bodyPr/>
          <a:lstStyle/>
          <a:p>
            <a:r>
              <a:rPr lang="en-US" dirty="0"/>
              <a:t>An Async Restaurant</a:t>
            </a:r>
          </a:p>
        </p:txBody>
      </p:sp>
    </p:spTree>
    <p:extLst>
      <p:ext uri="{BB962C8B-B14F-4D97-AF65-F5344CB8AC3E}">
        <p14:creationId xmlns:p14="http://schemas.microsoft.com/office/powerpoint/2010/main" val="38696746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54F6B1-9A29-47D2-8AA6-EA9FFD02BA9D}"/>
              </a:ext>
            </a:extLst>
          </p:cNvPr>
          <p:cNvSpPr>
            <a:spLocks noGrp="1"/>
          </p:cNvSpPr>
          <p:nvPr>
            <p:ph type="body" sz="quarter" idx="10"/>
          </p:nvPr>
        </p:nvSpPr>
        <p:spPr>
          <a:xfrm>
            <a:off x="269239" y="1189177"/>
            <a:ext cx="11653523" cy="4419671"/>
          </a:xfrm>
        </p:spPr>
        <p:txBody>
          <a:bodyPr/>
          <a:lstStyle/>
          <a:p>
            <a:r>
              <a:rPr lang="en-US" sz="3200" dirty="0"/>
              <a:t>Greet customers and put them on table wait list</a:t>
            </a:r>
          </a:p>
          <a:p>
            <a:r>
              <a:rPr lang="en-US" sz="3200" dirty="0"/>
              <a:t>Seat customers at their tables with menus</a:t>
            </a:r>
          </a:p>
          <a:p>
            <a:r>
              <a:rPr lang="en-US" sz="3200" dirty="0"/>
              <a:t>Take and deliver orders (    ,     ,     ,      ,and     )</a:t>
            </a:r>
          </a:p>
          <a:p>
            <a:r>
              <a:rPr lang="en-US" sz="3200" dirty="0"/>
              <a:t>Deliver food &amp; drinks</a:t>
            </a:r>
          </a:p>
          <a:p>
            <a:r>
              <a:rPr lang="en-US" sz="3200" dirty="0"/>
              <a:t>Deliver check</a:t>
            </a:r>
          </a:p>
          <a:p>
            <a:r>
              <a:rPr lang="en-US" sz="3200" dirty="0"/>
              <a:t>Get payment</a:t>
            </a:r>
          </a:p>
          <a:p>
            <a:r>
              <a:rPr lang="en-US" sz="3200" dirty="0"/>
              <a:t>Clean and prep table</a:t>
            </a:r>
          </a:p>
          <a:p>
            <a:endParaRPr lang="en-US" sz="3200" dirty="0"/>
          </a:p>
        </p:txBody>
      </p:sp>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Dining room tasks for staff</a:t>
            </a:r>
          </a:p>
        </p:txBody>
      </p:sp>
      <p:pic>
        <p:nvPicPr>
          <p:cNvPr id="4" name="Graphic 3" descr="Table setting">
            <a:extLst>
              <a:ext uri="{FF2B5EF4-FFF2-40B4-BE49-F238E27FC236}">
                <a16:creationId xmlns:a16="http://schemas.microsoft.com/office/drawing/2014/main" id="{73281F0D-72F9-48A1-81D9-7A1E0E725F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89515" y="4297141"/>
            <a:ext cx="846513" cy="846513"/>
          </a:xfrm>
          <a:prstGeom prst="rect">
            <a:avLst/>
          </a:prstGeom>
        </p:spPr>
      </p:pic>
      <p:pic>
        <p:nvPicPr>
          <p:cNvPr id="6" name="Graphic 5" descr="Sushi">
            <a:extLst>
              <a:ext uri="{FF2B5EF4-FFF2-40B4-BE49-F238E27FC236}">
                <a16:creationId xmlns:a16="http://schemas.microsoft.com/office/drawing/2014/main" id="{3A3276AF-7C49-4270-9256-E2B81FCDBA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8328" y="2306712"/>
            <a:ext cx="522633" cy="522633"/>
          </a:xfrm>
          <a:prstGeom prst="rect">
            <a:avLst/>
          </a:prstGeom>
        </p:spPr>
      </p:pic>
      <p:pic>
        <p:nvPicPr>
          <p:cNvPr id="8" name="Graphic 7" descr="Cake slice">
            <a:extLst>
              <a:ext uri="{FF2B5EF4-FFF2-40B4-BE49-F238E27FC236}">
                <a16:creationId xmlns:a16="http://schemas.microsoft.com/office/drawing/2014/main" id="{E00D42BD-61D6-438A-94DC-594765F1E9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1790" y="2317446"/>
            <a:ext cx="561460" cy="561460"/>
          </a:xfrm>
          <a:prstGeom prst="rect">
            <a:avLst/>
          </a:prstGeom>
        </p:spPr>
      </p:pic>
      <p:pic>
        <p:nvPicPr>
          <p:cNvPr id="9" name="Graphic 8" descr="Pasta">
            <a:extLst>
              <a:ext uri="{FF2B5EF4-FFF2-40B4-BE49-F238E27FC236}">
                <a16:creationId xmlns:a16="http://schemas.microsoft.com/office/drawing/2014/main" id="{5FC33AEC-5DD5-495C-986B-72C3B2730D0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23069" y="2188527"/>
            <a:ext cx="617420" cy="617420"/>
          </a:xfrm>
          <a:prstGeom prst="rect">
            <a:avLst/>
          </a:prstGeom>
        </p:spPr>
      </p:pic>
      <p:pic>
        <p:nvPicPr>
          <p:cNvPr id="11" name="Graphic 10" descr="Wine">
            <a:extLst>
              <a:ext uri="{FF2B5EF4-FFF2-40B4-BE49-F238E27FC236}">
                <a16:creationId xmlns:a16="http://schemas.microsoft.com/office/drawing/2014/main" id="{3D99FC7E-93E1-410F-8603-0B4B7AF247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84882" y="2317446"/>
            <a:ext cx="428722" cy="428722"/>
          </a:xfrm>
          <a:prstGeom prst="rect">
            <a:avLst/>
          </a:prstGeom>
        </p:spPr>
      </p:pic>
      <p:pic>
        <p:nvPicPr>
          <p:cNvPr id="13" name="Graphic 12" descr="Coffee">
            <a:extLst>
              <a:ext uri="{FF2B5EF4-FFF2-40B4-BE49-F238E27FC236}">
                <a16:creationId xmlns:a16="http://schemas.microsoft.com/office/drawing/2014/main" id="{F92C658E-611D-4386-83AA-361659DE6B1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527553" y="2280723"/>
            <a:ext cx="433028" cy="433028"/>
          </a:xfrm>
          <a:prstGeom prst="rect">
            <a:avLst/>
          </a:prstGeom>
        </p:spPr>
      </p:pic>
    </p:spTree>
    <p:extLst>
      <p:ext uri="{BB962C8B-B14F-4D97-AF65-F5344CB8AC3E}">
        <p14:creationId xmlns:p14="http://schemas.microsoft.com/office/powerpoint/2010/main" val="4206366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E424-5EF0-4079-85AC-3CCA98C7AACE}"/>
              </a:ext>
            </a:extLst>
          </p:cNvPr>
          <p:cNvSpPr>
            <a:spLocks noGrp="1"/>
          </p:cNvSpPr>
          <p:nvPr>
            <p:ph type="title"/>
          </p:nvPr>
        </p:nvSpPr>
        <p:spPr/>
        <p:txBody>
          <a:bodyPr/>
          <a:lstStyle/>
          <a:p>
            <a:r>
              <a:rPr lang="en-US" dirty="0"/>
              <a:t>Synchronous</a:t>
            </a:r>
          </a:p>
        </p:txBody>
      </p:sp>
      <p:sp>
        <p:nvSpPr>
          <p:cNvPr id="3" name="Text Placeholder 2">
            <a:extLst>
              <a:ext uri="{FF2B5EF4-FFF2-40B4-BE49-F238E27FC236}">
                <a16:creationId xmlns:a16="http://schemas.microsoft.com/office/drawing/2014/main" id="{9A9A852C-0DC7-4135-972F-2E4C1C6428FA}"/>
              </a:ext>
            </a:extLst>
          </p:cNvPr>
          <p:cNvSpPr>
            <a:spLocks noGrp="1"/>
          </p:cNvSpPr>
          <p:nvPr>
            <p:ph type="body" sz="quarter" idx="10"/>
          </p:nvPr>
        </p:nvSpPr>
        <p:spPr>
          <a:xfrm>
            <a:off x="178135" y="2768417"/>
            <a:ext cx="3927804" cy="2499620"/>
          </a:xfrm>
        </p:spPr>
        <p:txBody>
          <a:bodyPr/>
          <a:lstStyle/>
          <a:p>
            <a:r>
              <a:rPr lang="en-US" dirty="0"/>
              <a:t>One waiter performs each task in sequence. </a:t>
            </a:r>
          </a:p>
        </p:txBody>
      </p:sp>
      <p:sp>
        <p:nvSpPr>
          <p:cNvPr id="4" name="Text Placeholder 3">
            <a:extLst>
              <a:ext uri="{FF2B5EF4-FFF2-40B4-BE49-F238E27FC236}">
                <a16:creationId xmlns:a16="http://schemas.microsoft.com/office/drawing/2014/main" id="{44F04F26-6517-4A35-893D-E63B2D1D3288}"/>
              </a:ext>
            </a:extLst>
          </p:cNvPr>
          <p:cNvSpPr>
            <a:spLocks noGrp="1"/>
          </p:cNvSpPr>
          <p:nvPr>
            <p:ph type="body" sz="quarter" idx="11"/>
          </p:nvPr>
        </p:nvSpPr>
        <p:spPr>
          <a:xfrm>
            <a:off x="4158259" y="2768417"/>
            <a:ext cx="3927804" cy="2499620"/>
          </a:xfrm>
        </p:spPr>
        <p:txBody>
          <a:bodyPr/>
          <a:lstStyle/>
          <a:p>
            <a:r>
              <a:rPr lang="en-US" dirty="0"/>
              <a:t>Six waiters, each serving one table</a:t>
            </a:r>
          </a:p>
        </p:txBody>
      </p:sp>
      <p:sp>
        <p:nvSpPr>
          <p:cNvPr id="5" name="Text Placeholder 4">
            <a:extLst>
              <a:ext uri="{FF2B5EF4-FFF2-40B4-BE49-F238E27FC236}">
                <a16:creationId xmlns:a16="http://schemas.microsoft.com/office/drawing/2014/main" id="{4CC057AE-3BF7-4DF8-B849-FB6DB8CDAFEA}"/>
              </a:ext>
            </a:extLst>
          </p:cNvPr>
          <p:cNvSpPr>
            <a:spLocks noGrp="1"/>
          </p:cNvSpPr>
          <p:nvPr>
            <p:ph type="body" sz="quarter" idx="12"/>
          </p:nvPr>
        </p:nvSpPr>
        <p:spPr>
          <a:xfrm>
            <a:off x="8138382" y="2768417"/>
            <a:ext cx="3875483" cy="2499620"/>
          </a:xfrm>
        </p:spPr>
        <p:txBody>
          <a:bodyPr/>
          <a:lstStyle/>
          <a:p>
            <a:r>
              <a:rPr lang="en-US" dirty="0"/>
              <a:t>One waiter starts a task. Begins next while awaiting.</a:t>
            </a:r>
          </a:p>
        </p:txBody>
      </p:sp>
      <p:pic>
        <p:nvPicPr>
          <p:cNvPr id="21" name="Graphic 20" descr="Waiter">
            <a:extLst>
              <a:ext uri="{FF2B5EF4-FFF2-40B4-BE49-F238E27FC236}">
                <a16:creationId xmlns:a16="http://schemas.microsoft.com/office/drawing/2014/main" id="{53B04B2B-FE71-4649-9F76-C0BEACFFD0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920" y="1229398"/>
            <a:ext cx="1539018" cy="1539018"/>
          </a:xfrm>
          <a:prstGeom prst="rect">
            <a:avLst/>
          </a:prstGeom>
        </p:spPr>
      </p:pic>
      <p:pic>
        <p:nvPicPr>
          <p:cNvPr id="24" name="Graphic 23" descr="Waiter">
            <a:extLst>
              <a:ext uri="{FF2B5EF4-FFF2-40B4-BE49-F238E27FC236}">
                <a16:creationId xmlns:a16="http://schemas.microsoft.com/office/drawing/2014/main" id="{96FCBBCC-7E9A-410A-9957-4D8B7CEF32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59158" y="1253574"/>
            <a:ext cx="1539018" cy="1539018"/>
          </a:xfrm>
          <a:prstGeom prst="rect">
            <a:avLst/>
          </a:prstGeom>
        </p:spPr>
      </p:pic>
      <p:pic>
        <p:nvPicPr>
          <p:cNvPr id="25" name="Graphic 24" descr="Waiter">
            <a:extLst>
              <a:ext uri="{FF2B5EF4-FFF2-40B4-BE49-F238E27FC236}">
                <a16:creationId xmlns:a16="http://schemas.microsoft.com/office/drawing/2014/main" id="{D1FC56D3-8AFE-4C14-B51B-8171E8E073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30907" y="977505"/>
            <a:ext cx="1539018" cy="1539018"/>
          </a:xfrm>
          <a:prstGeom prst="rect">
            <a:avLst/>
          </a:prstGeom>
        </p:spPr>
      </p:pic>
      <p:pic>
        <p:nvPicPr>
          <p:cNvPr id="26" name="Graphic 25" descr="Waiter">
            <a:extLst>
              <a:ext uri="{FF2B5EF4-FFF2-40B4-BE49-F238E27FC236}">
                <a16:creationId xmlns:a16="http://schemas.microsoft.com/office/drawing/2014/main" id="{6931FD8D-D904-4CE3-9FCD-B20B6CA992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62450" y="1215397"/>
            <a:ext cx="1539018" cy="1539018"/>
          </a:xfrm>
          <a:prstGeom prst="rect">
            <a:avLst/>
          </a:prstGeom>
        </p:spPr>
      </p:pic>
      <p:pic>
        <p:nvPicPr>
          <p:cNvPr id="27" name="Graphic 26" descr="Waiter">
            <a:extLst>
              <a:ext uri="{FF2B5EF4-FFF2-40B4-BE49-F238E27FC236}">
                <a16:creationId xmlns:a16="http://schemas.microsoft.com/office/drawing/2014/main" id="{91902DD5-1B5A-452E-84E6-468CE5148A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38382" y="1149885"/>
            <a:ext cx="1539018" cy="1539018"/>
          </a:xfrm>
          <a:prstGeom prst="rect">
            <a:avLst/>
          </a:prstGeom>
        </p:spPr>
      </p:pic>
      <p:grpSp>
        <p:nvGrpSpPr>
          <p:cNvPr id="31" name="Group 30">
            <a:extLst>
              <a:ext uri="{FF2B5EF4-FFF2-40B4-BE49-F238E27FC236}">
                <a16:creationId xmlns:a16="http://schemas.microsoft.com/office/drawing/2014/main" id="{AFA29FAF-E11F-41E0-9898-1EAFFB22DCD4}"/>
              </a:ext>
            </a:extLst>
          </p:cNvPr>
          <p:cNvGrpSpPr/>
          <p:nvPr/>
        </p:nvGrpSpPr>
        <p:grpSpPr>
          <a:xfrm>
            <a:off x="8449234" y="1215397"/>
            <a:ext cx="861717" cy="684161"/>
            <a:chOff x="9307773" y="1168214"/>
            <a:chExt cx="481084" cy="353511"/>
          </a:xfrm>
        </p:grpSpPr>
        <p:sp>
          <p:nvSpPr>
            <p:cNvPr id="30" name="Rectangle 29">
              <a:extLst>
                <a:ext uri="{FF2B5EF4-FFF2-40B4-BE49-F238E27FC236}">
                  <a16:creationId xmlns:a16="http://schemas.microsoft.com/office/drawing/2014/main" id="{4564B9FC-D711-4118-9CE9-403B6F55E606}"/>
                </a:ext>
              </a:extLst>
            </p:cNvPr>
            <p:cNvSpPr/>
            <p:nvPr/>
          </p:nvSpPr>
          <p:spPr bwMode="auto">
            <a:xfrm>
              <a:off x="9307773" y="1168214"/>
              <a:ext cx="481084" cy="35351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9" name="Graphic 28" descr="Brain in head">
              <a:extLst>
                <a:ext uri="{FF2B5EF4-FFF2-40B4-BE49-F238E27FC236}">
                  <a16:creationId xmlns:a16="http://schemas.microsoft.com/office/drawing/2014/main" id="{8B9BC40A-9097-4344-85EB-C3E9A11B1864}"/>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20398"/>
            <a:stretch/>
          </p:blipFill>
          <p:spPr>
            <a:xfrm>
              <a:off x="9355099" y="1189176"/>
              <a:ext cx="412123" cy="328059"/>
            </a:xfrm>
            <a:prstGeom prst="rect">
              <a:avLst/>
            </a:prstGeom>
          </p:spPr>
        </p:pic>
      </p:grpSp>
      <p:sp>
        <p:nvSpPr>
          <p:cNvPr id="34" name="Title 1">
            <a:extLst>
              <a:ext uri="{FF2B5EF4-FFF2-40B4-BE49-F238E27FC236}">
                <a16:creationId xmlns:a16="http://schemas.microsoft.com/office/drawing/2014/main" id="{71845B5C-FA70-4237-A8D0-551368C1ABED}"/>
              </a:ext>
            </a:extLst>
          </p:cNvPr>
          <p:cNvSpPr txBox="1">
            <a:spLocks/>
          </p:cNvSpPr>
          <p:nvPr/>
        </p:nvSpPr>
        <p:spPr>
          <a:xfrm>
            <a:off x="4033850" y="292538"/>
            <a:ext cx="2796936"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Parallel</a:t>
            </a:r>
          </a:p>
        </p:txBody>
      </p:sp>
      <p:sp>
        <p:nvSpPr>
          <p:cNvPr id="35" name="Title 1">
            <a:extLst>
              <a:ext uri="{FF2B5EF4-FFF2-40B4-BE49-F238E27FC236}">
                <a16:creationId xmlns:a16="http://schemas.microsoft.com/office/drawing/2014/main" id="{AAB4E13F-3182-4FB5-A4B2-5B6F74747BD5}"/>
              </a:ext>
            </a:extLst>
          </p:cNvPr>
          <p:cNvSpPr txBox="1">
            <a:spLocks/>
          </p:cNvSpPr>
          <p:nvPr/>
        </p:nvSpPr>
        <p:spPr>
          <a:xfrm>
            <a:off x="7999716" y="281861"/>
            <a:ext cx="4239766"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t>Asynchronous</a:t>
            </a:r>
          </a:p>
        </p:txBody>
      </p:sp>
    </p:spTree>
    <p:extLst>
      <p:ext uri="{BB962C8B-B14F-4D97-AF65-F5344CB8AC3E}">
        <p14:creationId xmlns:p14="http://schemas.microsoft.com/office/powerpoint/2010/main" val="185261572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3C6BB9A-3F9E-4911-BE27-0E94A8FC8923}"/>
              </a:ext>
            </a:extLst>
          </p:cNvPr>
          <p:cNvPicPr>
            <a:picLocks noChangeAspect="1"/>
          </p:cNvPicPr>
          <p:nvPr/>
        </p:nvPicPr>
        <p:blipFill>
          <a:blip r:embed="rId2"/>
          <a:stretch>
            <a:fillRect/>
          </a:stretch>
        </p:blipFill>
        <p:spPr>
          <a:xfrm>
            <a:off x="1507619" y="425499"/>
            <a:ext cx="8979439" cy="3735841"/>
          </a:xfrm>
          <a:prstGeom prst="rect">
            <a:avLst/>
          </a:prstGeom>
        </p:spPr>
      </p:pic>
      <p:sp>
        <p:nvSpPr>
          <p:cNvPr id="24" name="Text Placeholder 23">
            <a:extLst>
              <a:ext uri="{FF2B5EF4-FFF2-40B4-BE49-F238E27FC236}">
                <a16:creationId xmlns:a16="http://schemas.microsoft.com/office/drawing/2014/main" id="{B68F2560-D26E-436F-9621-58993E58868F}"/>
              </a:ext>
            </a:extLst>
          </p:cNvPr>
          <p:cNvSpPr>
            <a:spLocks noGrp="1"/>
          </p:cNvSpPr>
          <p:nvPr>
            <p:ph type="body" sz="quarter" idx="10"/>
          </p:nvPr>
        </p:nvSpPr>
        <p:spPr>
          <a:xfrm>
            <a:off x="269238" y="4297328"/>
            <a:ext cx="11653523" cy="2252924"/>
          </a:xfrm>
        </p:spPr>
        <p:txBody>
          <a:bodyPr/>
          <a:lstStyle/>
          <a:p>
            <a:r>
              <a:rPr lang="en-US" sz="3200" dirty="0"/>
              <a:t>Which is fastest for first customer? </a:t>
            </a:r>
          </a:p>
          <a:p>
            <a:r>
              <a:rPr lang="en-US" sz="3200" dirty="0"/>
              <a:t>Second through sixth customer? </a:t>
            </a:r>
          </a:p>
          <a:p>
            <a:r>
              <a:rPr lang="en-US" sz="3200" dirty="0"/>
              <a:t>Which scales?</a:t>
            </a:r>
          </a:p>
          <a:p>
            <a:r>
              <a:rPr lang="en-US" sz="3200" dirty="0"/>
              <a:t>What happens when a rude table monopolizes waiter? </a:t>
            </a:r>
          </a:p>
        </p:txBody>
      </p:sp>
      <p:sp>
        <p:nvSpPr>
          <p:cNvPr id="23" name="Title 22">
            <a:extLst>
              <a:ext uri="{FF2B5EF4-FFF2-40B4-BE49-F238E27FC236}">
                <a16:creationId xmlns:a16="http://schemas.microsoft.com/office/drawing/2014/main" id="{6D9FC0D8-DA19-4374-A7D2-424044A1185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412119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1910075"/>
          </a:xfrm>
        </p:spPr>
        <p:txBody>
          <a:bodyPr/>
          <a:lstStyle/>
          <a:p>
            <a:r>
              <a:rPr lang="en-US" dirty="0"/>
              <a:t>An Async Kitchen</a:t>
            </a:r>
            <a:br>
              <a:rPr lang="en-US" dirty="0"/>
            </a:br>
            <a:r>
              <a:rPr lang="en-US" sz="5400" dirty="0"/>
              <a:t>Concurrent Async</a:t>
            </a:r>
            <a:endParaRPr lang="en-US" dirty="0"/>
          </a:p>
        </p:txBody>
      </p:sp>
    </p:spTree>
    <p:extLst>
      <p:ext uri="{BB962C8B-B14F-4D97-AF65-F5344CB8AC3E}">
        <p14:creationId xmlns:p14="http://schemas.microsoft.com/office/powerpoint/2010/main" val="5810824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54F6B1-9A29-47D2-8AA6-EA9FFD02BA9D}"/>
              </a:ext>
            </a:extLst>
          </p:cNvPr>
          <p:cNvSpPr>
            <a:spLocks noGrp="1"/>
          </p:cNvSpPr>
          <p:nvPr>
            <p:ph type="body" sz="quarter" idx="10"/>
          </p:nvPr>
        </p:nvSpPr>
        <p:spPr>
          <a:xfrm>
            <a:off x="269239" y="1189177"/>
            <a:ext cx="11653523" cy="4709944"/>
          </a:xfrm>
        </p:spPr>
        <p:txBody>
          <a:bodyPr/>
          <a:lstStyle/>
          <a:p>
            <a:r>
              <a:rPr lang="en-US" dirty="0"/>
              <a:t>Pour a cup of coffee</a:t>
            </a:r>
          </a:p>
          <a:p>
            <a:r>
              <a:rPr lang="en-US" dirty="0"/>
              <a:t>Fry two eggs</a:t>
            </a:r>
          </a:p>
          <a:p>
            <a:r>
              <a:rPr lang="en-US" dirty="0"/>
              <a:t>Fry three slices of bacon</a:t>
            </a:r>
          </a:p>
          <a:p>
            <a:r>
              <a:rPr lang="en-US" dirty="0"/>
              <a:t>Toast two pieces of bread </a:t>
            </a:r>
          </a:p>
          <a:p>
            <a:r>
              <a:rPr lang="en-US" dirty="0"/>
              <a:t>Add butter and jam to toast</a:t>
            </a:r>
          </a:p>
          <a:p>
            <a:r>
              <a:rPr lang="en-US" dirty="0"/>
              <a:t>Pour orange juice</a:t>
            </a:r>
          </a:p>
          <a:p>
            <a:endParaRPr lang="en-US" dirty="0"/>
          </a:p>
        </p:txBody>
      </p:sp>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Breakfast means many tasks</a:t>
            </a:r>
          </a:p>
        </p:txBody>
      </p:sp>
    </p:spTree>
    <p:extLst>
      <p:ext uri="{BB962C8B-B14F-4D97-AF65-F5344CB8AC3E}">
        <p14:creationId xmlns:p14="http://schemas.microsoft.com/office/powerpoint/2010/main" val="150786155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E424-5EF0-4079-85AC-3CCA98C7AACE}"/>
              </a:ext>
            </a:extLst>
          </p:cNvPr>
          <p:cNvSpPr>
            <a:spLocks noGrp="1"/>
          </p:cNvSpPr>
          <p:nvPr>
            <p:ph type="title"/>
          </p:nvPr>
        </p:nvSpPr>
        <p:spPr/>
        <p:txBody>
          <a:bodyPr/>
          <a:lstStyle/>
          <a:p>
            <a:r>
              <a:rPr lang="en-US" dirty="0"/>
              <a:t>Synchronous, Parallel, Asynchronous</a:t>
            </a:r>
          </a:p>
        </p:txBody>
      </p:sp>
      <p:sp>
        <p:nvSpPr>
          <p:cNvPr id="3" name="Text Placeholder 2">
            <a:extLst>
              <a:ext uri="{FF2B5EF4-FFF2-40B4-BE49-F238E27FC236}">
                <a16:creationId xmlns:a16="http://schemas.microsoft.com/office/drawing/2014/main" id="{9A9A852C-0DC7-4135-972F-2E4C1C6428FA}"/>
              </a:ext>
            </a:extLst>
          </p:cNvPr>
          <p:cNvSpPr>
            <a:spLocks noGrp="1"/>
          </p:cNvSpPr>
          <p:nvPr>
            <p:ph type="body" sz="quarter" idx="10"/>
          </p:nvPr>
        </p:nvSpPr>
        <p:spPr/>
        <p:txBody>
          <a:bodyPr/>
          <a:lstStyle/>
          <a:p>
            <a:r>
              <a:rPr lang="en-US" dirty="0"/>
              <a:t>One cook performs each task in sequence. The next begins when previous completes.</a:t>
            </a:r>
          </a:p>
        </p:txBody>
      </p:sp>
      <p:sp>
        <p:nvSpPr>
          <p:cNvPr id="4" name="Text Placeholder 3">
            <a:extLst>
              <a:ext uri="{FF2B5EF4-FFF2-40B4-BE49-F238E27FC236}">
                <a16:creationId xmlns:a16="http://schemas.microsoft.com/office/drawing/2014/main" id="{44F04F26-6517-4A35-893D-E63B2D1D3288}"/>
              </a:ext>
            </a:extLst>
          </p:cNvPr>
          <p:cNvSpPr>
            <a:spLocks noGrp="1"/>
          </p:cNvSpPr>
          <p:nvPr>
            <p:ph type="body" sz="quarter" idx="11"/>
          </p:nvPr>
        </p:nvSpPr>
        <p:spPr/>
        <p:txBody>
          <a:bodyPr/>
          <a:lstStyle/>
          <a:p>
            <a:r>
              <a:rPr lang="en-US" dirty="0"/>
              <a:t>Six cooks work on breakfast. Each performs one task. </a:t>
            </a:r>
          </a:p>
        </p:txBody>
      </p:sp>
      <p:sp>
        <p:nvSpPr>
          <p:cNvPr id="5" name="Text Placeholder 4">
            <a:extLst>
              <a:ext uri="{FF2B5EF4-FFF2-40B4-BE49-F238E27FC236}">
                <a16:creationId xmlns:a16="http://schemas.microsoft.com/office/drawing/2014/main" id="{4CC057AE-3BF7-4DF8-B849-FB6DB8CDAFEA}"/>
              </a:ext>
            </a:extLst>
          </p:cNvPr>
          <p:cNvSpPr>
            <a:spLocks noGrp="1"/>
          </p:cNvSpPr>
          <p:nvPr>
            <p:ph type="body" sz="quarter" idx="12"/>
          </p:nvPr>
        </p:nvSpPr>
        <p:spPr/>
        <p:txBody>
          <a:bodyPr/>
          <a:lstStyle/>
          <a:p>
            <a:r>
              <a:rPr lang="en-US" dirty="0"/>
              <a:t>One cook starts a task. Starts next while awaiting the previous.</a:t>
            </a:r>
          </a:p>
        </p:txBody>
      </p:sp>
    </p:spTree>
    <p:extLst>
      <p:ext uri="{BB962C8B-B14F-4D97-AF65-F5344CB8AC3E}">
        <p14:creationId xmlns:p14="http://schemas.microsoft.com/office/powerpoint/2010/main" val="28153532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1A254A-19AE-43F6-9F60-47C980CD7C73}"/>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3132840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otnetTeam_PresentationTemplate.pptx  -  Read-Only" id="{2363CE02-760E-413D-8221-AF67AFE765C4}" vid="{611879E8-DE26-489A-8B91-DA84EE062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1078</TotalTime>
  <Words>1489</Words>
  <Application>Microsoft Office PowerPoint</Application>
  <PresentationFormat>Widescreen</PresentationFormat>
  <Paragraphs>185</Paragraphs>
  <Slides>18</Slides>
  <Notes>9</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Consolas</vt:lpstr>
      <vt:lpstr>inherit</vt:lpstr>
      <vt:lpstr>Segoe UI</vt:lpstr>
      <vt:lpstr>Segoe UI Light</vt:lpstr>
      <vt:lpstr>Wingdings</vt:lpstr>
      <vt:lpstr>Office Theme</vt:lpstr>
      <vt:lpstr>Dotnet_Template</vt:lpstr>
      <vt:lpstr>Async</vt:lpstr>
      <vt:lpstr>An Async Restaurant</vt:lpstr>
      <vt:lpstr>Dining room tasks for staff</vt:lpstr>
      <vt:lpstr>Synchronous</vt:lpstr>
      <vt:lpstr>PowerPoint Presentation</vt:lpstr>
      <vt:lpstr>An Async Kitchen Concurrent Async</vt:lpstr>
      <vt:lpstr>Breakfast means many tasks</vt:lpstr>
      <vt:lpstr>Synchronous, Parallel, Asynchronous</vt:lpstr>
      <vt:lpstr>Demo</vt:lpstr>
      <vt:lpstr>Cook Breakfast Synchronously</vt:lpstr>
      <vt:lpstr>Make Breakfast Asynchronously</vt:lpstr>
      <vt:lpstr>Cook Breakfast Asynchronously</vt:lpstr>
      <vt:lpstr>Barista (new scenario)</vt:lpstr>
      <vt:lpstr>Waiter! (as in server)</vt:lpstr>
      <vt:lpstr>Different environments</vt:lpstr>
      <vt:lpstr>Best practices for async (Stephen Cleary, see references)</vt:lpstr>
      <vt:lpstr>Best practices for async (Stephen Cleary, see 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dc:title>
  <dc:creator>Kathleen Dollard</dc:creator>
  <cp:lastModifiedBy>Kathleen Dollard</cp:lastModifiedBy>
  <cp:revision>22</cp:revision>
  <dcterms:created xsi:type="dcterms:W3CDTF">2019-05-23T17:54:47Z</dcterms:created>
  <dcterms:modified xsi:type="dcterms:W3CDTF">2019-09-30T12:54:52Z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kdollard@microsoft.com</vt:lpwstr>
  </property>
  <property fmtid="{D5CDD505-2E9C-101B-9397-08002B2CF9AE}" pid="5" name="MSIP_Label_f42aa342-8706-4288-bd11-ebb85995028c_SetDate">
    <vt:lpwstr>2019-09-28T22:12:14.8555359Z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4e221df2-9353-47ad-84cd-2ad0295478d5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