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58" r:id="rId3"/>
    <p:sldId id="10347" r:id="rId4"/>
    <p:sldId id="347" r:id="rId5"/>
    <p:sldId id="259" r:id="rId6"/>
    <p:sldId id="257" r:id="rId7"/>
    <p:sldId id="10297" r:id="rId8"/>
    <p:sldId id="10308" r:id="rId9"/>
    <p:sldId id="10226" r:id="rId10"/>
    <p:sldId id="10309" r:id="rId11"/>
    <p:sldId id="10298" r:id="rId12"/>
    <p:sldId id="10282" r:id="rId13"/>
    <p:sldId id="10299" r:id="rId14"/>
    <p:sldId id="10310" r:id="rId15"/>
    <p:sldId id="10311" r:id="rId16"/>
    <p:sldId id="10305" r:id="rId17"/>
    <p:sldId id="10306" r:id="rId18"/>
    <p:sldId id="10307" r:id="rId19"/>
    <p:sldId id="10312" r:id="rId20"/>
    <p:sldId id="10313" r:id="rId21"/>
    <p:sldId id="10314" r:id="rId22"/>
    <p:sldId id="10316" r:id="rId23"/>
    <p:sldId id="10315" r:id="rId24"/>
    <p:sldId id="10224" r:id="rId25"/>
    <p:sldId id="10346" r:id="rId26"/>
    <p:sldId id="489" r:id="rId27"/>
    <p:sldId id="492" r:id="rId28"/>
    <p:sldId id="491" r:id="rId29"/>
    <p:sldId id="493" r:id="rId30"/>
    <p:sldId id="10348" r:id="rId31"/>
    <p:sldId id="10317" r:id="rId32"/>
    <p:sldId id="10318" r:id="rId33"/>
    <p:sldId id="10319" r:id="rId34"/>
    <p:sldId id="10324" r:id="rId35"/>
    <p:sldId id="10320" r:id="rId36"/>
    <p:sldId id="10322" r:id="rId37"/>
    <p:sldId id="10344" r:id="rId38"/>
    <p:sldId id="10326" r:id="rId39"/>
    <p:sldId id="10327" r:id="rId40"/>
    <p:sldId id="10328" r:id="rId41"/>
    <p:sldId id="10329" r:id="rId42"/>
    <p:sldId id="10330" r:id="rId43"/>
    <p:sldId id="10334" r:id="rId44"/>
    <p:sldId id="10289" r:id="rId45"/>
    <p:sldId id="10333" r:id="rId46"/>
    <p:sldId id="10332" r:id="rId47"/>
    <p:sldId id="10335" r:id="rId48"/>
    <p:sldId id="10331" r:id="rId49"/>
    <p:sldId id="10338" r:id="rId50"/>
    <p:sldId id="10337" r:id="rId51"/>
    <p:sldId id="10345" r:id="rId52"/>
    <p:sldId id="10336" r:id="rId53"/>
    <p:sldId id="10339" r:id="rId54"/>
    <p:sldId id="10340" r:id="rId55"/>
    <p:sldId id="10349" r:id="rId56"/>
    <p:sldId id="10341" r:id="rId57"/>
    <p:sldId id="10343" r:id="rId58"/>
    <p:sldId id="10325"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1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008C"/>
    <a:srgbClr val="00BCF2"/>
    <a:srgbClr val="E5CDE3"/>
    <a:srgbClr val="CC9CC9"/>
    <a:srgbClr val="9B4F96"/>
    <a:srgbClr val="61BB46"/>
    <a:srgbClr val="E5B52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94660"/>
  </p:normalViewPr>
  <p:slideViewPr>
    <p:cSldViewPr snapToGrid="0" showGuides="1">
      <p:cViewPr varScale="1">
        <p:scale>
          <a:sx n="88" d="100"/>
          <a:sy n="88" d="100"/>
        </p:scale>
        <p:origin x="69" y="60"/>
      </p:cViewPr>
      <p:guideLst>
        <p:guide orient="horz" pos="2160"/>
        <p:guide pos="4176"/>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C6DC78-1C47-4CEB-9A53-24122DAC32D7}" type="doc">
      <dgm:prSet loTypeId="urn:microsoft.com/office/officeart/2005/8/layout/arrow1" loCatId="relationship" qsTypeId="urn:microsoft.com/office/officeart/2005/8/quickstyle/simple1" qsCatId="simple" csTypeId="urn:microsoft.com/office/officeart/2005/8/colors/colorful2" csCatId="colorful"/>
      <dgm:spPr/>
      <dgm:t>
        <a:bodyPr/>
        <a:lstStyle/>
        <a:p>
          <a:endParaRPr lang="en-US"/>
        </a:p>
      </dgm:t>
    </dgm:pt>
    <dgm:pt modelId="{D5D521FF-4C6B-461E-87D8-DD425ABF96CD}">
      <dgm:prSet/>
      <dgm:spPr/>
      <dgm:t>
        <a:bodyPr/>
        <a:lstStyle/>
        <a:p>
          <a:r>
            <a:rPr lang="en-US"/>
            <a:t>Adding .NET Framework features to .NET Core is done</a:t>
          </a:r>
        </a:p>
      </dgm:t>
    </dgm:pt>
    <dgm:pt modelId="{6A040DB7-ED8C-4AFD-8D71-EA254FE699D0}" type="parTrans" cxnId="{CD1FAB15-7ACD-44AD-8501-7CF5E5B3D0AB}">
      <dgm:prSet/>
      <dgm:spPr/>
      <dgm:t>
        <a:bodyPr/>
        <a:lstStyle/>
        <a:p>
          <a:endParaRPr lang="en-US"/>
        </a:p>
      </dgm:t>
    </dgm:pt>
    <dgm:pt modelId="{8CCAAD6B-AEDA-4208-85B5-6709EC47F482}" type="sibTrans" cxnId="{CD1FAB15-7ACD-44AD-8501-7CF5E5B3D0AB}">
      <dgm:prSet/>
      <dgm:spPr/>
      <dgm:t>
        <a:bodyPr/>
        <a:lstStyle/>
        <a:p>
          <a:endParaRPr lang="en-US"/>
        </a:p>
      </dgm:t>
    </dgm:pt>
    <dgm:pt modelId="{8DB5610C-F9A7-495E-A5DA-91E0ABB4E475}">
      <dgm:prSet/>
      <dgm:spPr/>
      <dgm:t>
        <a:bodyPr/>
        <a:lstStyle/>
        <a:p>
          <a:r>
            <a:rPr lang="en-US"/>
            <a:t>.NET Core features will grow</a:t>
          </a:r>
        </a:p>
      </dgm:t>
    </dgm:pt>
    <dgm:pt modelId="{FCAB435B-1971-48EE-8193-53761303CAD3}" type="parTrans" cxnId="{FC52BF4E-1DE1-424B-AA97-8B1B9A903D42}">
      <dgm:prSet/>
      <dgm:spPr/>
      <dgm:t>
        <a:bodyPr/>
        <a:lstStyle/>
        <a:p>
          <a:endParaRPr lang="en-US"/>
        </a:p>
      </dgm:t>
    </dgm:pt>
    <dgm:pt modelId="{603E2E56-69B4-4288-A0B1-77A8D0F7D5B4}" type="sibTrans" cxnId="{FC52BF4E-1DE1-424B-AA97-8B1B9A903D42}">
      <dgm:prSet/>
      <dgm:spPr/>
      <dgm:t>
        <a:bodyPr/>
        <a:lstStyle/>
        <a:p>
          <a:endParaRPr lang="en-US"/>
        </a:p>
      </dgm:t>
    </dgm:pt>
    <dgm:pt modelId="{E3476DA8-7E08-441D-8629-787B6801C122}" type="pres">
      <dgm:prSet presAssocID="{25C6DC78-1C47-4CEB-9A53-24122DAC32D7}" presName="cycle" presStyleCnt="0">
        <dgm:presLayoutVars>
          <dgm:dir/>
          <dgm:resizeHandles val="exact"/>
        </dgm:presLayoutVars>
      </dgm:prSet>
      <dgm:spPr/>
    </dgm:pt>
    <dgm:pt modelId="{4EC5648F-928B-44B2-AB44-7B2B52C7A613}" type="pres">
      <dgm:prSet presAssocID="{D5D521FF-4C6B-461E-87D8-DD425ABF96CD}" presName="arrow" presStyleLbl="node1" presStyleIdx="0" presStyleCnt="2">
        <dgm:presLayoutVars>
          <dgm:bulletEnabled val="1"/>
        </dgm:presLayoutVars>
      </dgm:prSet>
      <dgm:spPr/>
    </dgm:pt>
    <dgm:pt modelId="{954242AB-7C82-47D6-862E-7EA3341DF750}" type="pres">
      <dgm:prSet presAssocID="{8DB5610C-F9A7-495E-A5DA-91E0ABB4E475}" presName="arrow" presStyleLbl="node1" presStyleIdx="1" presStyleCnt="2">
        <dgm:presLayoutVars>
          <dgm:bulletEnabled val="1"/>
        </dgm:presLayoutVars>
      </dgm:prSet>
      <dgm:spPr/>
    </dgm:pt>
  </dgm:ptLst>
  <dgm:cxnLst>
    <dgm:cxn modelId="{CD1FAB15-7ACD-44AD-8501-7CF5E5B3D0AB}" srcId="{25C6DC78-1C47-4CEB-9A53-24122DAC32D7}" destId="{D5D521FF-4C6B-461E-87D8-DD425ABF96CD}" srcOrd="0" destOrd="0" parTransId="{6A040DB7-ED8C-4AFD-8D71-EA254FE699D0}" sibTransId="{8CCAAD6B-AEDA-4208-85B5-6709EC47F482}"/>
    <dgm:cxn modelId="{8B4BAC16-7951-42EB-9813-48725553F7C7}" type="presOf" srcId="{D5D521FF-4C6B-461E-87D8-DD425ABF96CD}" destId="{4EC5648F-928B-44B2-AB44-7B2B52C7A613}" srcOrd="0" destOrd="0" presId="urn:microsoft.com/office/officeart/2005/8/layout/arrow1"/>
    <dgm:cxn modelId="{22C6B719-06C8-4404-8222-FC7A419525DB}" type="presOf" srcId="{25C6DC78-1C47-4CEB-9A53-24122DAC32D7}" destId="{E3476DA8-7E08-441D-8629-787B6801C122}" srcOrd="0" destOrd="0" presId="urn:microsoft.com/office/officeart/2005/8/layout/arrow1"/>
    <dgm:cxn modelId="{FC52BF4E-1DE1-424B-AA97-8B1B9A903D42}" srcId="{25C6DC78-1C47-4CEB-9A53-24122DAC32D7}" destId="{8DB5610C-F9A7-495E-A5DA-91E0ABB4E475}" srcOrd="1" destOrd="0" parTransId="{FCAB435B-1971-48EE-8193-53761303CAD3}" sibTransId="{603E2E56-69B4-4288-A0B1-77A8D0F7D5B4}"/>
    <dgm:cxn modelId="{620DA451-83F2-48C3-A512-7FEF7D4C9562}" type="presOf" srcId="{8DB5610C-F9A7-495E-A5DA-91E0ABB4E475}" destId="{954242AB-7C82-47D6-862E-7EA3341DF750}" srcOrd="0" destOrd="0" presId="urn:microsoft.com/office/officeart/2005/8/layout/arrow1"/>
    <dgm:cxn modelId="{70CB1E60-EA61-489B-A2BF-BAC8B7637CE6}" type="presParOf" srcId="{E3476DA8-7E08-441D-8629-787B6801C122}" destId="{4EC5648F-928B-44B2-AB44-7B2B52C7A613}" srcOrd="0" destOrd="0" presId="urn:microsoft.com/office/officeart/2005/8/layout/arrow1"/>
    <dgm:cxn modelId="{7C74C089-A6A5-407E-8981-3428D86845D5}" type="presParOf" srcId="{E3476DA8-7E08-441D-8629-787B6801C122}" destId="{954242AB-7C82-47D6-862E-7EA3341DF750}" srcOrd="1" destOrd="0" presId="urn:microsoft.com/office/officeart/2005/8/layout/arrow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C5648F-928B-44B2-AB44-7B2B52C7A613}">
      <dsp:nvSpPr>
        <dsp:cNvPr id="0" name=""/>
        <dsp:cNvSpPr/>
      </dsp:nvSpPr>
      <dsp:spPr>
        <a:xfrm rot="16200000">
          <a:off x="270" y="1392233"/>
          <a:ext cx="3100958" cy="3100958"/>
        </a:xfrm>
        <a:prstGeom prst="upArrow">
          <a:avLst>
            <a:gd name="adj1" fmla="val 50000"/>
            <a:gd name="adj2" fmla="val 35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a:t>Adding .NET Framework features to .NET Core is done</a:t>
          </a:r>
        </a:p>
      </dsp:txBody>
      <dsp:txXfrm rot="5400000">
        <a:off x="542939" y="2167472"/>
        <a:ext cx="2558290" cy="1550479"/>
      </dsp:txXfrm>
    </dsp:sp>
    <dsp:sp modelId="{954242AB-7C82-47D6-862E-7EA3341DF750}">
      <dsp:nvSpPr>
        <dsp:cNvPr id="0" name=""/>
        <dsp:cNvSpPr/>
      </dsp:nvSpPr>
      <dsp:spPr>
        <a:xfrm rot="5400000">
          <a:off x="3412374" y="1392233"/>
          <a:ext cx="3100958" cy="3100958"/>
        </a:xfrm>
        <a:prstGeom prst="upArrow">
          <a:avLst>
            <a:gd name="adj1" fmla="val 50000"/>
            <a:gd name="adj2" fmla="val 35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a:t>.NET Core features will grow</a:t>
          </a:r>
        </a:p>
      </dsp:txBody>
      <dsp:txXfrm rot="-5400000">
        <a:off x="3412375" y="2167473"/>
        <a:ext cx="2558290" cy="1550479"/>
      </dsp:txXfrm>
    </dsp:sp>
  </dsp:spTree>
</dsp:drawing>
</file>

<file path=ppt/diagrams/layout1.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9CFC71-249D-4BC7-852C-BEC4FA4445C8}" type="datetimeFigureOut">
              <a:rPr lang="en-US" smtClean="0"/>
              <a:t>9/30/2019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2C74E-F782-4E8E-930A-01AFD8CA28C5}" type="slidenum">
              <a:rPr lang="en-US" smtClean="0"/>
              <a:t>‹#›</a:t>
            </a:fld>
            <a:endParaRPr lang="en-US" dirty="0"/>
          </a:p>
        </p:txBody>
      </p:sp>
    </p:spTree>
    <p:extLst>
      <p:ext uri="{BB962C8B-B14F-4D97-AF65-F5344CB8AC3E}">
        <p14:creationId xmlns:p14="http://schemas.microsoft.com/office/powerpoint/2010/main" val="1667726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5AC7CE-2342-439D-99E9-F1094D4D7F89}" type="slidenum">
              <a:rPr lang="en-US" smtClean="0"/>
              <a:t>7</a:t>
            </a:fld>
            <a:endParaRPr lang="en-US" dirty="0"/>
          </a:p>
        </p:txBody>
      </p:sp>
    </p:spTree>
    <p:extLst>
      <p:ext uri="{BB962C8B-B14F-4D97-AF65-F5344CB8AC3E}">
        <p14:creationId xmlns:p14="http://schemas.microsoft.com/office/powerpoint/2010/main" val="2054997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5AC7CE-2342-439D-99E9-F1094D4D7F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1316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5AC7CE-2342-439D-99E9-F1094D4D7F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9336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66501" rtl="0" eaLnBrk="1" fontAlgn="auto" latinLnBrk="0" hangingPunct="1">
              <a:lnSpc>
                <a:spcPct val="100000"/>
              </a:lnSpc>
              <a:spcBef>
                <a:spcPts val="0"/>
              </a:spcBef>
              <a:spcAft>
                <a:spcPts val="0"/>
              </a:spcAft>
              <a:buClrTx/>
              <a:buSzTx/>
              <a:buFontTx/>
              <a:buNone/>
              <a:tabLst/>
              <a:defRPr/>
            </a:pPr>
            <a:fld id="{3829E9FC-B671-424D-AD31-3E8C5FC948FF}" type="slidenum">
              <a:rPr kumimoji="0" lang="en-US" sz="13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66501" rtl="0" eaLnBrk="1" fontAlgn="auto" latinLnBrk="0" hangingPunct="1">
                <a:lnSpc>
                  <a:spcPct val="100000"/>
                </a:lnSpc>
                <a:spcBef>
                  <a:spcPts val="0"/>
                </a:spcBef>
                <a:spcAft>
                  <a:spcPts val="0"/>
                </a:spcAft>
                <a:buClrTx/>
                <a:buSzTx/>
                <a:buFontTx/>
                <a:buNone/>
                <a:tabLst/>
                <a:defRPr/>
              </a:pPr>
              <a:t>24</a:t>
            </a:fld>
            <a:endPar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Header Placeholder 10">
            <a:extLst>
              <a:ext uri="{FF2B5EF4-FFF2-40B4-BE49-F238E27FC236}">
                <a16:creationId xmlns:a16="http://schemas.microsoft.com/office/drawing/2014/main" id="{AB5F594E-8458-4AE9-887A-9FBCC1B47156}"/>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https://github.com/dotnet-presentations/home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496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5AC7CE-2342-439D-99E9-F1094D4D7F89}" type="slidenum">
              <a:rPr lang="en-US" smtClean="0"/>
              <a:t>11</a:t>
            </a:fld>
            <a:endParaRPr lang="en-US" dirty="0"/>
          </a:p>
        </p:txBody>
      </p:sp>
    </p:spTree>
    <p:extLst>
      <p:ext uri="{BB962C8B-B14F-4D97-AF65-F5344CB8AC3E}">
        <p14:creationId xmlns:p14="http://schemas.microsoft.com/office/powerpoint/2010/main" val="315723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5AC7CE-2342-439D-99E9-F1094D4D7F89}" type="slidenum">
              <a:rPr lang="en-US" smtClean="0"/>
              <a:t>12</a:t>
            </a:fld>
            <a:endParaRPr lang="en-US" dirty="0"/>
          </a:p>
        </p:txBody>
      </p:sp>
    </p:spTree>
    <p:extLst>
      <p:ext uri="{BB962C8B-B14F-4D97-AF65-F5344CB8AC3E}">
        <p14:creationId xmlns:p14="http://schemas.microsoft.com/office/powerpoint/2010/main" val="1952426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5AC7CE-2342-439D-99E9-F1094D4D7F89}" type="slidenum">
              <a:rPr lang="en-US" smtClean="0"/>
              <a:t>13</a:t>
            </a:fld>
            <a:endParaRPr lang="en-US" dirty="0"/>
          </a:p>
        </p:txBody>
      </p:sp>
    </p:spTree>
    <p:extLst>
      <p:ext uri="{BB962C8B-B14F-4D97-AF65-F5344CB8AC3E}">
        <p14:creationId xmlns:p14="http://schemas.microsoft.com/office/powerpoint/2010/main" val="2612827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Microsoft Ignite 2016</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9/30/2019 4:56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2545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Microsoft Ignite 2016</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9/30/2019 4:56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4064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Microsoft Ignite 2016</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9/30/2019 4:56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5717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Microsoft Ignite 2016</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9/30/2019 4:56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9790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5AC7CE-2342-439D-99E9-F1094D4D7F89}" type="slidenum">
              <a:rPr lang="en-US" smtClean="0"/>
              <a:t>20</a:t>
            </a:fld>
            <a:endParaRPr lang="en-US" dirty="0"/>
          </a:p>
        </p:txBody>
      </p:sp>
    </p:spTree>
    <p:extLst>
      <p:ext uri="{BB962C8B-B14F-4D97-AF65-F5344CB8AC3E}">
        <p14:creationId xmlns:p14="http://schemas.microsoft.com/office/powerpoint/2010/main" val="1534490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68F54-E29E-4AB3-996A-48044B349E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F94E4B-6513-4C93-9814-4C8FD95185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2DF5FE-A906-40F6-BEB8-B7F11C9FC048}"/>
              </a:ext>
            </a:extLst>
          </p:cNvPr>
          <p:cNvSpPr>
            <a:spLocks noGrp="1"/>
          </p:cNvSpPr>
          <p:nvPr>
            <p:ph type="dt" sz="half" idx="10"/>
          </p:nvPr>
        </p:nvSpPr>
        <p:spPr/>
        <p:txBody>
          <a:bodyPr/>
          <a:lstStyle/>
          <a:p>
            <a:fld id="{4DDBA1CA-5E75-4A06-A225-577419E82AAA}" type="datetimeFigureOut">
              <a:rPr lang="en-US" smtClean="0"/>
              <a:t>9/30/2019</a:t>
            </a:fld>
            <a:endParaRPr lang="en-US" dirty="0"/>
          </a:p>
        </p:txBody>
      </p:sp>
      <p:sp>
        <p:nvSpPr>
          <p:cNvPr id="5" name="Footer Placeholder 4">
            <a:extLst>
              <a:ext uri="{FF2B5EF4-FFF2-40B4-BE49-F238E27FC236}">
                <a16:creationId xmlns:a16="http://schemas.microsoft.com/office/drawing/2014/main" id="{9A59AE37-665B-4844-9F42-2D2169DC90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45C511-6330-4925-926A-4271B6F8A8D9}"/>
              </a:ext>
            </a:extLst>
          </p:cNvPr>
          <p:cNvSpPr>
            <a:spLocks noGrp="1"/>
          </p:cNvSpPr>
          <p:nvPr>
            <p:ph type="sldNum" sz="quarter" idx="12"/>
          </p:nvPr>
        </p:nvSpPr>
        <p:spPr/>
        <p:txBody>
          <a:bodyPr/>
          <a:lstStyle/>
          <a:p>
            <a:fld id="{6E9D83D4-6AB9-4025-A5DC-23A2C696737F}" type="slidenum">
              <a:rPr lang="en-US" smtClean="0"/>
              <a:t>‹#›</a:t>
            </a:fld>
            <a:endParaRPr lang="en-US" dirty="0"/>
          </a:p>
        </p:txBody>
      </p:sp>
    </p:spTree>
    <p:extLst>
      <p:ext uri="{BB962C8B-B14F-4D97-AF65-F5344CB8AC3E}">
        <p14:creationId xmlns:p14="http://schemas.microsoft.com/office/powerpoint/2010/main" val="2124255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6AFC-6E1E-4022-92A5-B8EEB835C6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437580-0BF7-4ABD-9D16-45B1AE63B5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4444D5-DBEB-4C80-969C-CF8A6CCE3E1A}"/>
              </a:ext>
            </a:extLst>
          </p:cNvPr>
          <p:cNvSpPr>
            <a:spLocks noGrp="1"/>
          </p:cNvSpPr>
          <p:nvPr>
            <p:ph type="dt" sz="half" idx="10"/>
          </p:nvPr>
        </p:nvSpPr>
        <p:spPr/>
        <p:txBody>
          <a:bodyPr/>
          <a:lstStyle/>
          <a:p>
            <a:fld id="{4DDBA1CA-5E75-4A06-A225-577419E82AAA}" type="datetimeFigureOut">
              <a:rPr lang="en-US" smtClean="0"/>
              <a:t>9/30/2019</a:t>
            </a:fld>
            <a:endParaRPr lang="en-US" dirty="0"/>
          </a:p>
        </p:txBody>
      </p:sp>
      <p:sp>
        <p:nvSpPr>
          <p:cNvPr id="5" name="Footer Placeholder 4">
            <a:extLst>
              <a:ext uri="{FF2B5EF4-FFF2-40B4-BE49-F238E27FC236}">
                <a16:creationId xmlns:a16="http://schemas.microsoft.com/office/drawing/2014/main" id="{8FB0E160-4594-485E-9076-F4E3DECEE1E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232B472-5F42-476F-9177-2F1C54E75293}"/>
              </a:ext>
            </a:extLst>
          </p:cNvPr>
          <p:cNvSpPr>
            <a:spLocks noGrp="1"/>
          </p:cNvSpPr>
          <p:nvPr>
            <p:ph type="sldNum" sz="quarter" idx="12"/>
          </p:nvPr>
        </p:nvSpPr>
        <p:spPr/>
        <p:txBody>
          <a:bodyPr/>
          <a:lstStyle/>
          <a:p>
            <a:fld id="{6E9D83D4-6AB9-4025-A5DC-23A2C696737F}" type="slidenum">
              <a:rPr lang="en-US" smtClean="0"/>
              <a:t>‹#›</a:t>
            </a:fld>
            <a:endParaRPr lang="en-US" dirty="0"/>
          </a:p>
        </p:txBody>
      </p:sp>
    </p:spTree>
    <p:extLst>
      <p:ext uri="{BB962C8B-B14F-4D97-AF65-F5344CB8AC3E}">
        <p14:creationId xmlns:p14="http://schemas.microsoft.com/office/powerpoint/2010/main" val="2110458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8ABEB2-DD06-44EC-B250-3C0C6D28D2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83DB8F-09D3-494B-95E2-046E3176E5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630B3D-09DF-49A1-909A-FC59F0F91B9C}"/>
              </a:ext>
            </a:extLst>
          </p:cNvPr>
          <p:cNvSpPr>
            <a:spLocks noGrp="1"/>
          </p:cNvSpPr>
          <p:nvPr>
            <p:ph type="dt" sz="half" idx="10"/>
          </p:nvPr>
        </p:nvSpPr>
        <p:spPr/>
        <p:txBody>
          <a:bodyPr/>
          <a:lstStyle/>
          <a:p>
            <a:fld id="{4DDBA1CA-5E75-4A06-A225-577419E82AAA}" type="datetimeFigureOut">
              <a:rPr lang="en-US" smtClean="0"/>
              <a:t>9/30/2019</a:t>
            </a:fld>
            <a:endParaRPr lang="en-US" dirty="0"/>
          </a:p>
        </p:txBody>
      </p:sp>
      <p:sp>
        <p:nvSpPr>
          <p:cNvPr id="5" name="Footer Placeholder 4">
            <a:extLst>
              <a:ext uri="{FF2B5EF4-FFF2-40B4-BE49-F238E27FC236}">
                <a16:creationId xmlns:a16="http://schemas.microsoft.com/office/drawing/2014/main" id="{35A9F573-C21C-489A-B118-79AE37FD83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74F000-838A-4295-9831-A9D1F377D23D}"/>
              </a:ext>
            </a:extLst>
          </p:cNvPr>
          <p:cNvSpPr>
            <a:spLocks noGrp="1"/>
          </p:cNvSpPr>
          <p:nvPr>
            <p:ph type="sldNum" sz="quarter" idx="12"/>
          </p:nvPr>
        </p:nvSpPr>
        <p:spPr/>
        <p:txBody>
          <a:bodyPr/>
          <a:lstStyle/>
          <a:p>
            <a:fld id="{6E9D83D4-6AB9-4025-A5DC-23A2C696737F}" type="slidenum">
              <a:rPr lang="en-US" smtClean="0"/>
              <a:t>‹#›</a:t>
            </a:fld>
            <a:endParaRPr lang="en-US" dirty="0"/>
          </a:p>
        </p:txBody>
      </p:sp>
    </p:spTree>
    <p:extLst>
      <p:ext uri="{BB962C8B-B14F-4D97-AF65-F5344CB8AC3E}">
        <p14:creationId xmlns:p14="http://schemas.microsoft.com/office/powerpoint/2010/main" val="2945321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gradFill>
                  <a:gsLst>
                    <a:gs pos="8333">
                      <a:schemeClr val="tx1"/>
                    </a:gs>
                    <a:gs pos="26000">
                      <a:schemeClr val="tx1"/>
                    </a:gs>
                  </a:gsLst>
                  <a:lin ang="5400000" scaled="1"/>
                </a:gra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497702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9E54F-7E29-4FD6-BD6F-CAD20C0AEC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EDEC2E-42C8-46DB-809D-E1B4D6A326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D6E5FA-59C7-44E1-AF1E-D854FAD8B689}"/>
              </a:ext>
            </a:extLst>
          </p:cNvPr>
          <p:cNvSpPr>
            <a:spLocks noGrp="1"/>
          </p:cNvSpPr>
          <p:nvPr>
            <p:ph type="dt" sz="half" idx="10"/>
          </p:nvPr>
        </p:nvSpPr>
        <p:spPr/>
        <p:txBody>
          <a:bodyPr/>
          <a:lstStyle/>
          <a:p>
            <a:fld id="{4DDBA1CA-5E75-4A06-A225-577419E82AAA}" type="datetimeFigureOut">
              <a:rPr lang="en-US" smtClean="0"/>
              <a:t>9/30/2019</a:t>
            </a:fld>
            <a:endParaRPr lang="en-US" dirty="0"/>
          </a:p>
        </p:txBody>
      </p:sp>
      <p:sp>
        <p:nvSpPr>
          <p:cNvPr id="5" name="Footer Placeholder 4">
            <a:extLst>
              <a:ext uri="{FF2B5EF4-FFF2-40B4-BE49-F238E27FC236}">
                <a16:creationId xmlns:a16="http://schemas.microsoft.com/office/drawing/2014/main" id="{0B30F07F-D999-40E9-816B-AF9641B2BE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B04A3A-D8F0-4209-A3F6-3155592B19CE}"/>
              </a:ext>
            </a:extLst>
          </p:cNvPr>
          <p:cNvSpPr>
            <a:spLocks noGrp="1"/>
          </p:cNvSpPr>
          <p:nvPr>
            <p:ph type="sldNum" sz="quarter" idx="12"/>
          </p:nvPr>
        </p:nvSpPr>
        <p:spPr/>
        <p:txBody>
          <a:bodyPr/>
          <a:lstStyle/>
          <a:p>
            <a:fld id="{6E9D83D4-6AB9-4025-A5DC-23A2C696737F}" type="slidenum">
              <a:rPr lang="en-US" smtClean="0"/>
              <a:t>‹#›</a:t>
            </a:fld>
            <a:endParaRPr lang="en-US" dirty="0"/>
          </a:p>
        </p:txBody>
      </p:sp>
    </p:spTree>
    <p:extLst>
      <p:ext uri="{BB962C8B-B14F-4D97-AF65-F5344CB8AC3E}">
        <p14:creationId xmlns:p14="http://schemas.microsoft.com/office/powerpoint/2010/main" val="1460490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134EA-B8BA-4B2E-9CDC-544914DC74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E3E6ED-1987-4624-A293-326ADF8DFC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0A9E35-A63E-429B-B18D-1D2A196B856E}"/>
              </a:ext>
            </a:extLst>
          </p:cNvPr>
          <p:cNvSpPr>
            <a:spLocks noGrp="1"/>
          </p:cNvSpPr>
          <p:nvPr>
            <p:ph type="dt" sz="half" idx="10"/>
          </p:nvPr>
        </p:nvSpPr>
        <p:spPr/>
        <p:txBody>
          <a:bodyPr/>
          <a:lstStyle/>
          <a:p>
            <a:fld id="{4DDBA1CA-5E75-4A06-A225-577419E82AAA}" type="datetimeFigureOut">
              <a:rPr lang="en-US" smtClean="0"/>
              <a:t>9/30/2019</a:t>
            </a:fld>
            <a:endParaRPr lang="en-US" dirty="0"/>
          </a:p>
        </p:txBody>
      </p:sp>
      <p:sp>
        <p:nvSpPr>
          <p:cNvPr id="5" name="Footer Placeholder 4">
            <a:extLst>
              <a:ext uri="{FF2B5EF4-FFF2-40B4-BE49-F238E27FC236}">
                <a16:creationId xmlns:a16="http://schemas.microsoft.com/office/drawing/2014/main" id="{EDDEFED2-9D07-471A-9A84-9238F4F1FD1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495FACD-3B57-4C3D-9160-B9117A5F84B0}"/>
              </a:ext>
            </a:extLst>
          </p:cNvPr>
          <p:cNvSpPr>
            <a:spLocks noGrp="1"/>
          </p:cNvSpPr>
          <p:nvPr>
            <p:ph type="sldNum" sz="quarter" idx="12"/>
          </p:nvPr>
        </p:nvSpPr>
        <p:spPr/>
        <p:txBody>
          <a:bodyPr/>
          <a:lstStyle/>
          <a:p>
            <a:fld id="{6E9D83D4-6AB9-4025-A5DC-23A2C696737F}" type="slidenum">
              <a:rPr lang="en-US" smtClean="0"/>
              <a:t>‹#›</a:t>
            </a:fld>
            <a:endParaRPr lang="en-US" dirty="0"/>
          </a:p>
        </p:txBody>
      </p:sp>
    </p:spTree>
    <p:extLst>
      <p:ext uri="{BB962C8B-B14F-4D97-AF65-F5344CB8AC3E}">
        <p14:creationId xmlns:p14="http://schemas.microsoft.com/office/powerpoint/2010/main" val="2260144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F7B15-A36D-4803-ABCE-A7A7B8E625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62CD82-524E-4210-A84D-13D7925D96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C5D3F3-1B38-4D8D-9936-9CDEBEE221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7E9B0A-5995-4A05-88E9-5079205994D5}"/>
              </a:ext>
            </a:extLst>
          </p:cNvPr>
          <p:cNvSpPr>
            <a:spLocks noGrp="1"/>
          </p:cNvSpPr>
          <p:nvPr>
            <p:ph type="dt" sz="half" idx="10"/>
          </p:nvPr>
        </p:nvSpPr>
        <p:spPr/>
        <p:txBody>
          <a:bodyPr/>
          <a:lstStyle/>
          <a:p>
            <a:fld id="{4DDBA1CA-5E75-4A06-A225-577419E82AAA}" type="datetimeFigureOut">
              <a:rPr lang="en-US" smtClean="0"/>
              <a:t>9/30/2019</a:t>
            </a:fld>
            <a:endParaRPr lang="en-US" dirty="0"/>
          </a:p>
        </p:txBody>
      </p:sp>
      <p:sp>
        <p:nvSpPr>
          <p:cNvPr id="6" name="Footer Placeholder 5">
            <a:extLst>
              <a:ext uri="{FF2B5EF4-FFF2-40B4-BE49-F238E27FC236}">
                <a16:creationId xmlns:a16="http://schemas.microsoft.com/office/drawing/2014/main" id="{A677C33B-7922-4A03-AA2A-307BECA84B1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06D293E-82C2-46A2-B7B9-543AC00CCAE8}"/>
              </a:ext>
            </a:extLst>
          </p:cNvPr>
          <p:cNvSpPr>
            <a:spLocks noGrp="1"/>
          </p:cNvSpPr>
          <p:nvPr>
            <p:ph type="sldNum" sz="quarter" idx="12"/>
          </p:nvPr>
        </p:nvSpPr>
        <p:spPr/>
        <p:txBody>
          <a:bodyPr/>
          <a:lstStyle/>
          <a:p>
            <a:fld id="{6E9D83D4-6AB9-4025-A5DC-23A2C696737F}" type="slidenum">
              <a:rPr lang="en-US" smtClean="0"/>
              <a:t>‹#›</a:t>
            </a:fld>
            <a:endParaRPr lang="en-US" dirty="0"/>
          </a:p>
        </p:txBody>
      </p:sp>
    </p:spTree>
    <p:extLst>
      <p:ext uri="{BB962C8B-B14F-4D97-AF65-F5344CB8AC3E}">
        <p14:creationId xmlns:p14="http://schemas.microsoft.com/office/powerpoint/2010/main" val="860988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BB7DA-3B78-4270-AEC8-18ACEE8EA2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5BA25A-74E0-4872-9834-88EA189452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C7E93D-E86B-4864-9E4F-90843AB310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E30CE9-3A76-44BD-8022-B26630A91D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091E7A-874F-4BA4-8757-ABC66C9A55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E1350E-6436-431D-A6CE-CABBD539FC67}"/>
              </a:ext>
            </a:extLst>
          </p:cNvPr>
          <p:cNvSpPr>
            <a:spLocks noGrp="1"/>
          </p:cNvSpPr>
          <p:nvPr>
            <p:ph type="dt" sz="half" idx="10"/>
          </p:nvPr>
        </p:nvSpPr>
        <p:spPr/>
        <p:txBody>
          <a:bodyPr/>
          <a:lstStyle/>
          <a:p>
            <a:fld id="{4DDBA1CA-5E75-4A06-A225-577419E82AAA}" type="datetimeFigureOut">
              <a:rPr lang="en-US" smtClean="0"/>
              <a:t>9/30/2019</a:t>
            </a:fld>
            <a:endParaRPr lang="en-US" dirty="0"/>
          </a:p>
        </p:txBody>
      </p:sp>
      <p:sp>
        <p:nvSpPr>
          <p:cNvPr id="8" name="Footer Placeholder 7">
            <a:extLst>
              <a:ext uri="{FF2B5EF4-FFF2-40B4-BE49-F238E27FC236}">
                <a16:creationId xmlns:a16="http://schemas.microsoft.com/office/drawing/2014/main" id="{535055EC-8672-4003-A474-5DD0BFCF405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CBA4A6C-5614-4151-8489-F3AAAB1A1A4B}"/>
              </a:ext>
            </a:extLst>
          </p:cNvPr>
          <p:cNvSpPr>
            <a:spLocks noGrp="1"/>
          </p:cNvSpPr>
          <p:nvPr>
            <p:ph type="sldNum" sz="quarter" idx="12"/>
          </p:nvPr>
        </p:nvSpPr>
        <p:spPr/>
        <p:txBody>
          <a:bodyPr/>
          <a:lstStyle/>
          <a:p>
            <a:fld id="{6E9D83D4-6AB9-4025-A5DC-23A2C696737F}" type="slidenum">
              <a:rPr lang="en-US" smtClean="0"/>
              <a:t>‹#›</a:t>
            </a:fld>
            <a:endParaRPr lang="en-US" dirty="0"/>
          </a:p>
        </p:txBody>
      </p:sp>
    </p:spTree>
    <p:extLst>
      <p:ext uri="{BB962C8B-B14F-4D97-AF65-F5344CB8AC3E}">
        <p14:creationId xmlns:p14="http://schemas.microsoft.com/office/powerpoint/2010/main" val="3787904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87556-CDAF-460D-B922-3413A4BE07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7D4283-0C27-4172-9270-B88BBD098ECE}"/>
              </a:ext>
            </a:extLst>
          </p:cNvPr>
          <p:cNvSpPr>
            <a:spLocks noGrp="1"/>
          </p:cNvSpPr>
          <p:nvPr>
            <p:ph type="dt" sz="half" idx="10"/>
          </p:nvPr>
        </p:nvSpPr>
        <p:spPr/>
        <p:txBody>
          <a:bodyPr/>
          <a:lstStyle/>
          <a:p>
            <a:fld id="{4DDBA1CA-5E75-4A06-A225-577419E82AAA}" type="datetimeFigureOut">
              <a:rPr lang="en-US" smtClean="0"/>
              <a:t>9/30/2019</a:t>
            </a:fld>
            <a:endParaRPr lang="en-US" dirty="0"/>
          </a:p>
        </p:txBody>
      </p:sp>
      <p:sp>
        <p:nvSpPr>
          <p:cNvPr id="4" name="Footer Placeholder 3">
            <a:extLst>
              <a:ext uri="{FF2B5EF4-FFF2-40B4-BE49-F238E27FC236}">
                <a16:creationId xmlns:a16="http://schemas.microsoft.com/office/drawing/2014/main" id="{AD12318E-0872-42E3-8723-328D33F5B42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E5959F1-C00C-49D1-80A4-FABF0B8DDD46}"/>
              </a:ext>
            </a:extLst>
          </p:cNvPr>
          <p:cNvSpPr>
            <a:spLocks noGrp="1"/>
          </p:cNvSpPr>
          <p:nvPr>
            <p:ph type="sldNum" sz="quarter" idx="12"/>
          </p:nvPr>
        </p:nvSpPr>
        <p:spPr/>
        <p:txBody>
          <a:bodyPr/>
          <a:lstStyle/>
          <a:p>
            <a:fld id="{6E9D83D4-6AB9-4025-A5DC-23A2C696737F}" type="slidenum">
              <a:rPr lang="en-US" smtClean="0"/>
              <a:t>‹#›</a:t>
            </a:fld>
            <a:endParaRPr lang="en-US" dirty="0"/>
          </a:p>
        </p:txBody>
      </p:sp>
    </p:spTree>
    <p:extLst>
      <p:ext uri="{BB962C8B-B14F-4D97-AF65-F5344CB8AC3E}">
        <p14:creationId xmlns:p14="http://schemas.microsoft.com/office/powerpoint/2010/main" val="4136653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1CC011-FEA0-4710-B5C4-21EB42E15ABA}"/>
              </a:ext>
            </a:extLst>
          </p:cNvPr>
          <p:cNvSpPr>
            <a:spLocks noGrp="1"/>
          </p:cNvSpPr>
          <p:nvPr>
            <p:ph type="dt" sz="half" idx="10"/>
          </p:nvPr>
        </p:nvSpPr>
        <p:spPr/>
        <p:txBody>
          <a:bodyPr/>
          <a:lstStyle/>
          <a:p>
            <a:fld id="{4DDBA1CA-5E75-4A06-A225-577419E82AAA}" type="datetimeFigureOut">
              <a:rPr lang="en-US" smtClean="0"/>
              <a:t>9/30/2019</a:t>
            </a:fld>
            <a:endParaRPr lang="en-US" dirty="0"/>
          </a:p>
        </p:txBody>
      </p:sp>
      <p:sp>
        <p:nvSpPr>
          <p:cNvPr id="3" name="Footer Placeholder 2">
            <a:extLst>
              <a:ext uri="{FF2B5EF4-FFF2-40B4-BE49-F238E27FC236}">
                <a16:creationId xmlns:a16="http://schemas.microsoft.com/office/drawing/2014/main" id="{70771EB8-A670-4D4F-A4A4-4F82077EF19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7260596-9542-4579-9B76-BBBBA0727DF3}"/>
              </a:ext>
            </a:extLst>
          </p:cNvPr>
          <p:cNvSpPr>
            <a:spLocks noGrp="1"/>
          </p:cNvSpPr>
          <p:nvPr>
            <p:ph type="sldNum" sz="quarter" idx="12"/>
          </p:nvPr>
        </p:nvSpPr>
        <p:spPr/>
        <p:txBody>
          <a:bodyPr/>
          <a:lstStyle/>
          <a:p>
            <a:fld id="{6E9D83D4-6AB9-4025-A5DC-23A2C696737F}" type="slidenum">
              <a:rPr lang="en-US" smtClean="0"/>
              <a:t>‹#›</a:t>
            </a:fld>
            <a:endParaRPr lang="en-US" dirty="0"/>
          </a:p>
        </p:txBody>
      </p:sp>
    </p:spTree>
    <p:extLst>
      <p:ext uri="{BB962C8B-B14F-4D97-AF65-F5344CB8AC3E}">
        <p14:creationId xmlns:p14="http://schemas.microsoft.com/office/powerpoint/2010/main" val="253831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25AD8-BF40-4CC5-B87C-B045E7E1E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0F5407-C30E-4313-B663-D82904A6E5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1DB8FA-5B9B-420D-A21C-9C69084EB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28E48-14B3-4DDE-B46E-6667437FA2FC}"/>
              </a:ext>
            </a:extLst>
          </p:cNvPr>
          <p:cNvSpPr>
            <a:spLocks noGrp="1"/>
          </p:cNvSpPr>
          <p:nvPr>
            <p:ph type="dt" sz="half" idx="10"/>
          </p:nvPr>
        </p:nvSpPr>
        <p:spPr/>
        <p:txBody>
          <a:bodyPr/>
          <a:lstStyle/>
          <a:p>
            <a:fld id="{4DDBA1CA-5E75-4A06-A225-577419E82AAA}" type="datetimeFigureOut">
              <a:rPr lang="en-US" smtClean="0"/>
              <a:t>9/30/2019</a:t>
            </a:fld>
            <a:endParaRPr lang="en-US" dirty="0"/>
          </a:p>
        </p:txBody>
      </p:sp>
      <p:sp>
        <p:nvSpPr>
          <p:cNvPr id="6" name="Footer Placeholder 5">
            <a:extLst>
              <a:ext uri="{FF2B5EF4-FFF2-40B4-BE49-F238E27FC236}">
                <a16:creationId xmlns:a16="http://schemas.microsoft.com/office/drawing/2014/main" id="{E694EDF6-0AD4-46D6-824E-73CF10E936A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E91441C-D5BB-43CF-9401-D22A96D85650}"/>
              </a:ext>
            </a:extLst>
          </p:cNvPr>
          <p:cNvSpPr>
            <a:spLocks noGrp="1"/>
          </p:cNvSpPr>
          <p:nvPr>
            <p:ph type="sldNum" sz="quarter" idx="12"/>
          </p:nvPr>
        </p:nvSpPr>
        <p:spPr/>
        <p:txBody>
          <a:bodyPr/>
          <a:lstStyle/>
          <a:p>
            <a:fld id="{6E9D83D4-6AB9-4025-A5DC-23A2C696737F}" type="slidenum">
              <a:rPr lang="en-US" smtClean="0"/>
              <a:t>‹#›</a:t>
            </a:fld>
            <a:endParaRPr lang="en-US" dirty="0"/>
          </a:p>
        </p:txBody>
      </p:sp>
    </p:spTree>
    <p:extLst>
      <p:ext uri="{BB962C8B-B14F-4D97-AF65-F5344CB8AC3E}">
        <p14:creationId xmlns:p14="http://schemas.microsoft.com/office/powerpoint/2010/main" val="2512471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8D481-5230-4A41-81A1-9B23952E7A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20EB2B-BA5F-4CFF-94BD-0444AB8FE8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880A54F2-82B2-4C40-9C78-381D4F4E0D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9E6894-99C4-4FE7-8F25-084EA832D03E}"/>
              </a:ext>
            </a:extLst>
          </p:cNvPr>
          <p:cNvSpPr>
            <a:spLocks noGrp="1"/>
          </p:cNvSpPr>
          <p:nvPr>
            <p:ph type="dt" sz="half" idx="10"/>
          </p:nvPr>
        </p:nvSpPr>
        <p:spPr/>
        <p:txBody>
          <a:bodyPr/>
          <a:lstStyle/>
          <a:p>
            <a:fld id="{4DDBA1CA-5E75-4A06-A225-577419E82AAA}" type="datetimeFigureOut">
              <a:rPr lang="en-US" smtClean="0"/>
              <a:t>9/30/2019</a:t>
            </a:fld>
            <a:endParaRPr lang="en-US" dirty="0"/>
          </a:p>
        </p:txBody>
      </p:sp>
      <p:sp>
        <p:nvSpPr>
          <p:cNvPr id="6" name="Footer Placeholder 5">
            <a:extLst>
              <a:ext uri="{FF2B5EF4-FFF2-40B4-BE49-F238E27FC236}">
                <a16:creationId xmlns:a16="http://schemas.microsoft.com/office/drawing/2014/main" id="{0D53DB34-B87C-4969-8EC9-55EB7A84D8E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A88D4D-0A6D-4702-A38E-A96E6E9DAE59}"/>
              </a:ext>
            </a:extLst>
          </p:cNvPr>
          <p:cNvSpPr>
            <a:spLocks noGrp="1"/>
          </p:cNvSpPr>
          <p:nvPr>
            <p:ph type="sldNum" sz="quarter" idx="12"/>
          </p:nvPr>
        </p:nvSpPr>
        <p:spPr/>
        <p:txBody>
          <a:bodyPr/>
          <a:lstStyle/>
          <a:p>
            <a:fld id="{6E9D83D4-6AB9-4025-A5DC-23A2C696737F}" type="slidenum">
              <a:rPr lang="en-US" smtClean="0"/>
              <a:t>‹#›</a:t>
            </a:fld>
            <a:endParaRPr lang="en-US" dirty="0"/>
          </a:p>
        </p:txBody>
      </p:sp>
    </p:spTree>
    <p:extLst>
      <p:ext uri="{BB962C8B-B14F-4D97-AF65-F5344CB8AC3E}">
        <p14:creationId xmlns:p14="http://schemas.microsoft.com/office/powerpoint/2010/main" val="2723060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BE0ED8-E202-411B-BE95-1B40F3F54C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FC0F8D-09F0-48BA-B232-EC9F4E173E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BFC901-D82D-46E4-9A0D-1EBE3BBEC2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DBA1CA-5E75-4A06-A225-577419E82AAA}" type="datetimeFigureOut">
              <a:rPr lang="en-US" smtClean="0"/>
              <a:t>9/30/2019</a:t>
            </a:fld>
            <a:endParaRPr lang="en-US" dirty="0"/>
          </a:p>
        </p:txBody>
      </p:sp>
      <p:sp>
        <p:nvSpPr>
          <p:cNvPr id="5" name="Footer Placeholder 4">
            <a:extLst>
              <a:ext uri="{FF2B5EF4-FFF2-40B4-BE49-F238E27FC236}">
                <a16:creationId xmlns:a16="http://schemas.microsoft.com/office/drawing/2014/main" id="{487AB0B5-47C2-46C1-BFC9-D328502611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9BE6F03-04DB-4C2D-ADAC-5763A21DDC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9D83D4-6AB9-4025-A5DC-23A2C696737F}" type="slidenum">
              <a:rPr lang="en-US" smtClean="0"/>
              <a:t>‹#›</a:t>
            </a:fld>
            <a:endParaRPr lang="en-US" dirty="0"/>
          </a:p>
        </p:txBody>
      </p:sp>
    </p:spTree>
    <p:extLst>
      <p:ext uri="{BB962C8B-B14F-4D97-AF65-F5344CB8AC3E}">
        <p14:creationId xmlns:p14="http://schemas.microsoft.com/office/powerpoint/2010/main" val="2840950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kathleendollard" TargetMode="External"/><Relationship Id="rId2" Type="http://schemas.openxmlformats.org/officeDocument/2006/relationships/hyperlink" Target="mailto:Kathleen.dollard@Microsoft.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dotnet.microsoft.com/platform/support/policy/dotnet-core"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tnet.microsoft.com/platform/support/policy/dotnet-core"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UiPath/corewf"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devblogs.microsoft.com/dotnet/announcing-the-net-framework-4-8/"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evblogs.microsoft.com/dotnet/net-core-is-the-future-of-ne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blogs.msdn.microsoft.com/dotnet/" TargetMode="External"/><Relationship Id="rId2" Type="http://schemas.openxmlformats.org/officeDocument/2006/relationships/hyperlink" Target="https://devblogs.microsoft.com/dotnet/building-c-8-0/" TargetMode="External"/><Relationship Id="rId1" Type="http://schemas.openxmlformats.org/officeDocument/2006/relationships/slideLayout" Target="../slideLayouts/slideLayout2.xml"/><Relationship Id="rId4" Type="http://schemas.openxmlformats.org/officeDocument/2006/relationships/hyperlink" Target="https://blogs.msdn.microsoft.com/dotnet/2018/10/04/update-on-net-core-3-0-and-net-framework-4-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hyperlink" Target="http://www.flickr.com/photos/15132846@N00/5640557375/" TargetMode="External"/><Relationship Id="rId2" Type="http://schemas.openxmlformats.org/officeDocument/2006/relationships/image" Target="../media/image18.jpg"/><Relationship Id="rId1" Type="http://schemas.openxmlformats.org/officeDocument/2006/relationships/slideLayout" Target="../slideLayouts/slideLayout6.xml"/><Relationship Id="rId4" Type="http://schemas.openxmlformats.org/officeDocument/2006/relationships/hyperlink" Target="https://creativecommons.org/licenses/by/3.0/"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8" Type="http://schemas.openxmlformats.org/officeDocument/2006/relationships/hyperlink" Target="http://www.oracle.com/us/support/library/elsp-lifetime-069338.pdf" TargetMode="External"/><Relationship Id="rId13" Type="http://schemas.openxmlformats.org/officeDocument/2006/relationships/hyperlink" Target="https://en.opensuse.org/Lifetime" TargetMode="External"/><Relationship Id="rId3" Type="http://schemas.openxmlformats.org/officeDocument/2006/relationships/hyperlink" Target="https://support.apple.com/sitemap" TargetMode="External"/><Relationship Id="rId7" Type="http://schemas.openxmlformats.org/officeDocument/2006/relationships/hyperlink" Target="https://wiki.centos.org/FAQ/General#head-fe8a0be91ee3e7dea812e8694491e1dde5b75e6d" TargetMode="External"/><Relationship Id="rId12" Type="http://schemas.openxmlformats.org/officeDocument/2006/relationships/hyperlink" Target="https://forums.linuxmint.com/search.php?keywords=%22end+of+life%22&amp;terms=all&amp;author=&amp;sc=1&amp;sf=titleonly&amp;sr=posts&amp;sk=t&amp;sd=d&amp;st=0&amp;ch=300&amp;t=0&amp;submit=Search" TargetMode="External"/><Relationship Id="rId17" Type="http://schemas.openxmlformats.org/officeDocument/2006/relationships/image" Target="../media/image20.png"/><Relationship Id="rId2" Type="http://schemas.openxmlformats.org/officeDocument/2006/relationships/hyperlink" Target="https://docs.microsoft.com/dotnet/core/windows-prerequisites" TargetMode="External"/><Relationship Id="rId16" Type="http://schemas.openxmlformats.org/officeDocument/2006/relationships/image" Target="../media/image19.jpeg"/><Relationship Id="rId1" Type="http://schemas.openxmlformats.org/officeDocument/2006/relationships/slideLayout" Target="../slideLayouts/slideLayout6.xml"/><Relationship Id="rId6" Type="http://schemas.openxmlformats.org/officeDocument/2006/relationships/hyperlink" Target="https://access.redhat.com/support/policy/updates/errata/" TargetMode="External"/><Relationship Id="rId11" Type="http://schemas.openxmlformats.org/officeDocument/2006/relationships/hyperlink" Target="https://wiki.ubuntu.com/Releases" TargetMode="External"/><Relationship Id="rId5" Type="http://schemas.openxmlformats.org/officeDocument/2006/relationships/hyperlink" Target="https://www.microsoft.com/net/support/policy" TargetMode="External"/><Relationship Id="rId15" Type="http://schemas.openxmlformats.org/officeDocument/2006/relationships/hyperlink" Target="https://wiki.alpinelinux.org/wiki/Alpine_Linux:Releases" TargetMode="External"/><Relationship Id="rId10" Type="http://schemas.openxmlformats.org/officeDocument/2006/relationships/hyperlink" Target="https://wiki.debian.org/DebianReleases" TargetMode="External"/><Relationship Id="rId4" Type="http://schemas.openxmlformats.org/officeDocument/2006/relationships/hyperlink" Target="https://support.apple.com/en-us/HT201222" TargetMode="External"/><Relationship Id="rId9" Type="http://schemas.openxmlformats.org/officeDocument/2006/relationships/hyperlink" Target="https://fedoraproject.org/wiki/End_of_life" TargetMode="External"/><Relationship Id="rId14" Type="http://schemas.openxmlformats.org/officeDocument/2006/relationships/hyperlink" Target="https://www.suse.com/lifecycle/"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docs.microsoft.com/dotnet/core/deploying/" TargetMode="Externa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hyperlink" Target="https://commons.wikimedia.org/wiki/File:Intermediate_value_theorem_2.svg" TargetMode="External"/><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hyperlink" Target="https://creativecommons.org/licenses/by-sa/3.0/"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github.com/dotnet/designs/blob/master/accepted/runtime-binding.md"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hyperlink" Target="http://blog.coyoteproductions.co.uk/computers/bane-programmer/attachment/the-programmer_270195-700x/" TargetMode="External"/><Relationship Id="rId7" Type="http://schemas.openxmlformats.org/officeDocument/2006/relationships/hyperlink" Target="https://creativecommons.org/licenses/by-nc-nd/3.0/" TargetMode="External"/><Relationship Id="rId2" Type="http://schemas.openxmlformats.org/officeDocument/2006/relationships/image" Target="../media/image24.jpeg"/><Relationship Id="rId1" Type="http://schemas.openxmlformats.org/officeDocument/2006/relationships/slideLayout" Target="../slideLayouts/slideLayout6.xml"/><Relationship Id="rId6" Type="http://schemas.openxmlformats.org/officeDocument/2006/relationships/hyperlink" Target="http://www.techsoupforlibraries.org/blog/ginny-mies" TargetMode="External"/><Relationship Id="rId5" Type="http://schemas.openxmlformats.org/officeDocument/2006/relationships/image" Target="../media/image25.jpg"/><Relationship Id="rId4" Type="http://schemas.openxmlformats.org/officeDocument/2006/relationships/hyperlink" Target="https://creativecommons.org/licenses/by-nd/3.0/" TargetMode="External"/><Relationship Id="rId9" Type="http://schemas.openxmlformats.org/officeDocument/2006/relationships/hyperlink" Target="http://transgriot.blogspot.com/2009/04/transgriot-speak-101.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cheesecharmer.blogspot.com/2011/02/what-to-name-it-4.html" TargetMode="External"/><Relationship Id="rId2" Type="http://schemas.openxmlformats.org/officeDocument/2006/relationships/image" Target="../media/image3.jpg"/><Relationship Id="rId1" Type="http://schemas.openxmlformats.org/officeDocument/2006/relationships/slideLayout" Target="../slideLayouts/slideLayout8.xml"/><Relationship Id="rId4" Type="http://schemas.openxmlformats.org/officeDocument/2006/relationships/hyperlink" Target="https://creativecommons.org/licenses/by/3.0/"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1CD68-BBBA-4A1C-B8A0-F19E17229B6B}"/>
              </a:ext>
            </a:extLst>
          </p:cNvPr>
          <p:cNvSpPr>
            <a:spLocks noGrp="1"/>
          </p:cNvSpPr>
          <p:nvPr>
            <p:ph type="ctrTitle"/>
          </p:nvPr>
        </p:nvSpPr>
        <p:spPr/>
        <p:txBody>
          <a:bodyPr>
            <a:normAutofit/>
          </a:bodyPr>
          <a:lstStyle/>
          <a:p>
            <a:r>
              <a:rPr lang="en-US" dirty="0"/>
              <a:t>Become a Better C# Developer</a:t>
            </a:r>
            <a:br>
              <a:rPr lang="en-US" dirty="0"/>
            </a:br>
            <a:r>
              <a:rPr lang="en-US" sz="4000" dirty="0"/>
              <a:t>Techorama 2019, </a:t>
            </a:r>
            <a:r>
              <a:rPr lang="en-US" sz="3600" dirty="0"/>
              <a:t>Netherlands</a:t>
            </a:r>
            <a:endParaRPr lang="en-US" dirty="0"/>
          </a:p>
        </p:txBody>
      </p:sp>
      <p:sp>
        <p:nvSpPr>
          <p:cNvPr id="3" name="Subtitle 2">
            <a:extLst>
              <a:ext uri="{FF2B5EF4-FFF2-40B4-BE49-F238E27FC236}">
                <a16:creationId xmlns:a16="http://schemas.microsoft.com/office/drawing/2014/main" id="{1E4C6A37-53D6-4826-8609-4A4EEF9244AF}"/>
              </a:ext>
            </a:extLst>
          </p:cNvPr>
          <p:cNvSpPr>
            <a:spLocks noGrp="1"/>
          </p:cNvSpPr>
          <p:nvPr>
            <p:ph type="subTitle" idx="1"/>
          </p:nvPr>
        </p:nvSpPr>
        <p:spPr/>
        <p:txBody>
          <a:bodyPr>
            <a:normAutofit lnSpcReduction="10000"/>
          </a:bodyPr>
          <a:lstStyle/>
          <a:p>
            <a:r>
              <a:rPr lang="en-US" dirty="0"/>
              <a:t>Kathleen Dollard</a:t>
            </a:r>
          </a:p>
          <a:p>
            <a:r>
              <a:rPr lang="en-US" dirty="0"/>
              <a:t>Microsoft</a:t>
            </a:r>
          </a:p>
          <a:p>
            <a:r>
              <a:rPr lang="en-US" dirty="0">
                <a:hlinkClick r:id="rId2"/>
              </a:rPr>
              <a:t>Kathleen.dollard@Microsoft.com</a:t>
            </a:r>
            <a:endParaRPr lang="en-US" dirty="0"/>
          </a:p>
          <a:p>
            <a:r>
              <a:rPr lang="en-US" dirty="0">
                <a:hlinkClick r:id="rId3"/>
              </a:rPr>
              <a:t>https://github.com/kathleendollard</a:t>
            </a:r>
            <a:r>
              <a:rPr lang="en-US" dirty="0"/>
              <a:t> `                                                                                                              </a:t>
            </a:r>
          </a:p>
        </p:txBody>
      </p:sp>
    </p:spTree>
    <p:extLst>
      <p:ext uri="{BB962C8B-B14F-4D97-AF65-F5344CB8AC3E}">
        <p14:creationId xmlns:p14="http://schemas.microsoft.com/office/powerpoint/2010/main" val="876989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E20718-102F-4E85-854F-3BE9E254C367}"/>
              </a:ext>
            </a:extLst>
          </p:cNvPr>
          <p:cNvSpPr>
            <a:spLocks noGrp="1"/>
          </p:cNvSpPr>
          <p:nvPr>
            <p:ph type="title"/>
          </p:nvPr>
        </p:nvSpPr>
        <p:spPr/>
        <p:txBody>
          <a:bodyPr/>
          <a:lstStyle/>
          <a:p>
            <a:r>
              <a:rPr lang="en-US" dirty="0"/>
              <a:t>Schedule and </a:t>
            </a:r>
            <a:br>
              <a:rPr lang="en-US" dirty="0"/>
            </a:br>
            <a:r>
              <a:rPr lang="en-US" dirty="0"/>
              <a:t>determining version right for you</a:t>
            </a:r>
          </a:p>
        </p:txBody>
      </p:sp>
      <p:sp>
        <p:nvSpPr>
          <p:cNvPr id="5" name="Text Placeholder 4">
            <a:extLst>
              <a:ext uri="{FF2B5EF4-FFF2-40B4-BE49-F238E27FC236}">
                <a16:creationId xmlns:a16="http://schemas.microsoft.com/office/drawing/2014/main" id="{DEC8B003-F50E-43BE-BCFB-D0DDFCA33C2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73814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173141-AABB-48D7-AC77-E2A4E503145A}"/>
              </a:ext>
            </a:extLst>
          </p:cNvPr>
          <p:cNvSpPr>
            <a:spLocks noGrp="1"/>
          </p:cNvSpPr>
          <p:nvPr>
            <p:ph type="title"/>
          </p:nvPr>
        </p:nvSpPr>
        <p:spPr/>
        <p:txBody>
          <a:bodyPr/>
          <a:lstStyle/>
          <a:p>
            <a:r>
              <a:rPr lang="en-US" dirty="0"/>
              <a:t>.NET Schedule</a:t>
            </a:r>
          </a:p>
        </p:txBody>
      </p:sp>
      <p:sp>
        <p:nvSpPr>
          <p:cNvPr id="2" name="Text Placeholder 1">
            <a:extLst>
              <a:ext uri="{FF2B5EF4-FFF2-40B4-BE49-F238E27FC236}">
                <a16:creationId xmlns:a16="http://schemas.microsoft.com/office/drawing/2014/main" id="{FA9D1495-BD70-420A-9A4F-8DBE90E37993}"/>
              </a:ext>
            </a:extLst>
          </p:cNvPr>
          <p:cNvSpPr>
            <a:spLocks noGrp="1"/>
          </p:cNvSpPr>
          <p:nvPr>
            <p:ph sz="quarter" idx="10"/>
          </p:nvPr>
        </p:nvSpPr>
        <p:spPr>
          <a:xfrm>
            <a:off x="584200" y="4044188"/>
            <a:ext cx="11018838" cy="947952"/>
          </a:xfrm>
        </p:spPr>
        <p:txBody>
          <a:bodyPr>
            <a:normAutofit lnSpcReduction="10000"/>
          </a:bodyPr>
          <a:lstStyle/>
          <a:p>
            <a:pPr>
              <a:buFont typeface="Arial" panose="020B0604020202020204" pitchFamily="34" charset="0"/>
              <a:buChar char="•"/>
            </a:pPr>
            <a:r>
              <a:rPr lang="en-US" sz="2800" dirty="0">
                <a:latin typeface="+mn-lt"/>
              </a:rPr>
              <a:t>.NET Core 3.0 released September 23</a:t>
            </a:r>
          </a:p>
          <a:p>
            <a:pPr>
              <a:buFont typeface="Arial" panose="020B0604020202020204" pitchFamily="34" charset="0"/>
              <a:buChar char="•"/>
            </a:pPr>
            <a:r>
              <a:rPr lang="en-US" sz="2800" dirty="0">
                <a:latin typeface="+mn-lt"/>
              </a:rPr>
              <a:t>.NET Core 3.1 - Long term support (LTS)</a:t>
            </a:r>
          </a:p>
        </p:txBody>
      </p:sp>
      <p:cxnSp>
        <p:nvCxnSpPr>
          <p:cNvPr id="4" name="Straight Arrow Connector 3">
            <a:extLst>
              <a:ext uri="{FF2B5EF4-FFF2-40B4-BE49-F238E27FC236}">
                <a16:creationId xmlns:a16="http://schemas.microsoft.com/office/drawing/2014/main" id="{CA0CB52B-62B2-44B0-B8F1-EC302FC2F67A}"/>
              </a:ext>
            </a:extLst>
          </p:cNvPr>
          <p:cNvCxnSpPr>
            <a:cxnSpLocks/>
          </p:cNvCxnSpPr>
          <p:nvPr/>
        </p:nvCxnSpPr>
        <p:spPr>
          <a:xfrm flipV="1">
            <a:off x="489098" y="1902292"/>
            <a:ext cx="11398102" cy="92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 name="Oval 4">
            <a:extLst>
              <a:ext uri="{FF2B5EF4-FFF2-40B4-BE49-F238E27FC236}">
                <a16:creationId xmlns:a16="http://schemas.microsoft.com/office/drawing/2014/main" id="{F68AE705-F914-40B3-AE5C-185D60311792}"/>
              </a:ext>
            </a:extLst>
          </p:cNvPr>
          <p:cNvSpPr/>
          <p:nvPr/>
        </p:nvSpPr>
        <p:spPr>
          <a:xfrm>
            <a:off x="897308" y="1683238"/>
            <a:ext cx="423097" cy="438108"/>
          </a:xfrm>
          <a:prstGeom prst="ellipse">
            <a:avLst/>
          </a:prstGeom>
          <a:solidFill>
            <a:schemeClr val="accent3">
              <a:lumMod val="75000"/>
            </a:schemeClr>
          </a:solidFill>
        </p:spPr>
        <p:style>
          <a:lnRef idx="3">
            <a:schemeClr val="lt1"/>
          </a:lnRef>
          <a:fillRef idx="1">
            <a:schemeClr val="accent2"/>
          </a:fillRef>
          <a:effectRef idx="1">
            <a:schemeClr val="accent2"/>
          </a:effectRef>
          <a:fontRef idx="minor">
            <a:schemeClr val="lt1"/>
          </a:fontRef>
        </p:style>
      </p:sp>
      <p:sp>
        <p:nvSpPr>
          <p:cNvPr id="6" name="Oval 5">
            <a:extLst>
              <a:ext uri="{FF2B5EF4-FFF2-40B4-BE49-F238E27FC236}">
                <a16:creationId xmlns:a16="http://schemas.microsoft.com/office/drawing/2014/main" id="{C193663B-974C-48A6-BC5E-BFD0B8F0F387}"/>
              </a:ext>
            </a:extLst>
          </p:cNvPr>
          <p:cNvSpPr/>
          <p:nvPr/>
        </p:nvSpPr>
        <p:spPr>
          <a:xfrm>
            <a:off x="2584855" y="1670635"/>
            <a:ext cx="423097" cy="438108"/>
          </a:xfrm>
          <a:prstGeom prst="ellipse">
            <a:avLst/>
          </a:prstGeom>
          <a:solidFill>
            <a:schemeClr val="accent3">
              <a:lumMod val="75000"/>
            </a:schemeClr>
          </a:solidFill>
        </p:spPr>
        <p:style>
          <a:lnRef idx="3">
            <a:schemeClr val="lt1"/>
          </a:lnRef>
          <a:fillRef idx="1">
            <a:schemeClr val="accent2"/>
          </a:fillRef>
          <a:effectRef idx="1">
            <a:schemeClr val="accent2"/>
          </a:effectRef>
          <a:fontRef idx="minor">
            <a:schemeClr val="lt1"/>
          </a:fontRef>
        </p:style>
      </p:sp>
      <p:sp>
        <p:nvSpPr>
          <p:cNvPr id="7" name="Oval 6">
            <a:extLst>
              <a:ext uri="{FF2B5EF4-FFF2-40B4-BE49-F238E27FC236}">
                <a16:creationId xmlns:a16="http://schemas.microsoft.com/office/drawing/2014/main" id="{F2895504-1D26-46FE-BC67-4AA8B10E96F7}"/>
              </a:ext>
            </a:extLst>
          </p:cNvPr>
          <p:cNvSpPr/>
          <p:nvPr/>
        </p:nvSpPr>
        <p:spPr>
          <a:xfrm>
            <a:off x="4270544" y="1659800"/>
            <a:ext cx="423097" cy="438108"/>
          </a:xfrm>
          <a:prstGeom prst="ellipse">
            <a:avLst/>
          </a:prstGeom>
          <a:solidFill>
            <a:schemeClr val="accent1"/>
          </a:solidFill>
        </p:spPr>
        <p:style>
          <a:lnRef idx="3">
            <a:schemeClr val="lt1"/>
          </a:lnRef>
          <a:fillRef idx="1">
            <a:schemeClr val="accent2"/>
          </a:fillRef>
          <a:effectRef idx="1">
            <a:schemeClr val="accent2"/>
          </a:effectRef>
          <a:fontRef idx="minor">
            <a:schemeClr val="lt1"/>
          </a:fontRef>
        </p:style>
      </p:sp>
      <p:sp>
        <p:nvSpPr>
          <p:cNvPr id="8" name="Oval 7">
            <a:extLst>
              <a:ext uri="{FF2B5EF4-FFF2-40B4-BE49-F238E27FC236}">
                <a16:creationId xmlns:a16="http://schemas.microsoft.com/office/drawing/2014/main" id="{4DFDEB7E-D543-49AF-A286-FBBFA962C324}"/>
              </a:ext>
            </a:extLst>
          </p:cNvPr>
          <p:cNvSpPr/>
          <p:nvPr/>
        </p:nvSpPr>
        <p:spPr>
          <a:xfrm>
            <a:off x="7634830" y="1667740"/>
            <a:ext cx="423097" cy="438108"/>
          </a:xfrm>
          <a:prstGeom prst="ellipse">
            <a:avLst/>
          </a:prstGeom>
          <a:solidFill>
            <a:schemeClr val="accent1"/>
          </a:solidFill>
        </p:spPr>
        <p:style>
          <a:lnRef idx="3">
            <a:schemeClr val="lt1"/>
          </a:lnRef>
          <a:fillRef idx="1">
            <a:schemeClr val="accent2"/>
          </a:fillRef>
          <a:effectRef idx="1">
            <a:schemeClr val="accent2"/>
          </a:effectRef>
          <a:fontRef idx="minor">
            <a:schemeClr val="lt1"/>
          </a:fontRef>
        </p:style>
      </p:sp>
      <p:sp>
        <p:nvSpPr>
          <p:cNvPr id="9" name="Oval 8">
            <a:extLst>
              <a:ext uri="{FF2B5EF4-FFF2-40B4-BE49-F238E27FC236}">
                <a16:creationId xmlns:a16="http://schemas.microsoft.com/office/drawing/2014/main" id="{CA9370FF-02D7-4693-B30C-28D4374B1BA0}"/>
              </a:ext>
            </a:extLst>
          </p:cNvPr>
          <p:cNvSpPr/>
          <p:nvPr/>
        </p:nvSpPr>
        <p:spPr>
          <a:xfrm>
            <a:off x="5949140" y="1683238"/>
            <a:ext cx="423097" cy="438108"/>
          </a:xfrm>
          <a:prstGeom prst="ellipse">
            <a:avLst/>
          </a:prstGeom>
          <a:solidFill>
            <a:schemeClr val="accent3">
              <a:lumMod val="75000"/>
            </a:schemeClr>
          </a:solidFill>
        </p:spPr>
        <p:style>
          <a:lnRef idx="3">
            <a:schemeClr val="lt1"/>
          </a:lnRef>
          <a:fillRef idx="1">
            <a:schemeClr val="accent2"/>
          </a:fillRef>
          <a:effectRef idx="1">
            <a:schemeClr val="accent2"/>
          </a:effectRef>
          <a:fontRef idx="minor">
            <a:schemeClr val="lt1"/>
          </a:fontRef>
        </p:style>
      </p:sp>
      <p:sp>
        <p:nvSpPr>
          <p:cNvPr id="10" name="Oval 9">
            <a:extLst>
              <a:ext uri="{FF2B5EF4-FFF2-40B4-BE49-F238E27FC236}">
                <a16:creationId xmlns:a16="http://schemas.microsoft.com/office/drawing/2014/main" id="{098FE434-4AC1-4299-861A-0EADD968AFB8}"/>
              </a:ext>
            </a:extLst>
          </p:cNvPr>
          <p:cNvSpPr/>
          <p:nvPr/>
        </p:nvSpPr>
        <p:spPr>
          <a:xfrm>
            <a:off x="9317657" y="1667740"/>
            <a:ext cx="423097" cy="438108"/>
          </a:xfrm>
          <a:prstGeom prst="ellipse">
            <a:avLst/>
          </a:prstGeom>
          <a:solidFill>
            <a:schemeClr val="accent3">
              <a:lumMod val="75000"/>
            </a:schemeClr>
          </a:solidFill>
        </p:spPr>
        <p:style>
          <a:lnRef idx="3">
            <a:schemeClr val="lt1"/>
          </a:lnRef>
          <a:fillRef idx="1">
            <a:schemeClr val="accent2"/>
          </a:fillRef>
          <a:effectRef idx="1">
            <a:schemeClr val="accent2"/>
          </a:effectRef>
          <a:fontRef idx="minor">
            <a:schemeClr val="lt1"/>
          </a:fontRef>
        </p:style>
      </p:sp>
      <p:sp>
        <p:nvSpPr>
          <p:cNvPr id="11" name="TextBox 10">
            <a:extLst>
              <a:ext uri="{FF2B5EF4-FFF2-40B4-BE49-F238E27FC236}">
                <a16:creationId xmlns:a16="http://schemas.microsoft.com/office/drawing/2014/main" id="{4AB915F4-A1FE-47EA-8146-22FF3EC3A85F}"/>
              </a:ext>
            </a:extLst>
          </p:cNvPr>
          <p:cNvSpPr txBox="1"/>
          <p:nvPr/>
        </p:nvSpPr>
        <p:spPr>
          <a:xfrm>
            <a:off x="373242" y="2782616"/>
            <a:ext cx="1478812" cy="809604"/>
          </a:xfrm>
          <a:prstGeom prst="rect">
            <a:avLst/>
          </a:prstGeom>
          <a:noFill/>
        </p:spPr>
        <p:txBody>
          <a:bodyPr wrap="square" lIns="179161" tIns="143331" rIns="89606" bIns="143331" rtlCol="0" anchor="t">
            <a:spAutoFit/>
          </a:bodyPr>
          <a:lstStyle/>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Dec 2018</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.NET Core </a:t>
            </a:r>
            <a:r>
              <a:rPr lang="en-US" sz="1600" dirty="0">
                <a:solidFill>
                  <a:srgbClr val="1A1A1A"/>
                </a:solidFill>
                <a:latin typeface="Segoe UI" panose="020B0502040204020203" pitchFamily="34" charset="0"/>
                <a:cs typeface="Segoe UI" panose="020B0502040204020203" pitchFamily="34" charset="0"/>
              </a:rPr>
              <a:t>2.2</a:t>
            </a:r>
            <a:endPar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endParaRPr>
          </a:p>
        </p:txBody>
      </p:sp>
      <p:cxnSp>
        <p:nvCxnSpPr>
          <p:cNvPr id="12" name="Straight Connector 11">
            <a:extLst>
              <a:ext uri="{FF2B5EF4-FFF2-40B4-BE49-F238E27FC236}">
                <a16:creationId xmlns:a16="http://schemas.microsoft.com/office/drawing/2014/main" id="{3273BCCE-50F4-4F0C-95B9-FA7EF878CCEF}"/>
              </a:ext>
            </a:extLst>
          </p:cNvPr>
          <p:cNvCxnSpPr>
            <a:cxnSpLocks/>
            <a:stCxn id="5" idx="4"/>
            <a:endCxn id="11" idx="0"/>
          </p:cNvCxnSpPr>
          <p:nvPr/>
        </p:nvCxnSpPr>
        <p:spPr>
          <a:xfrm>
            <a:off x="1108857" y="2121346"/>
            <a:ext cx="3791" cy="66127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41913FE-2E57-4F76-8393-4212E338E89C}"/>
              </a:ext>
            </a:extLst>
          </p:cNvPr>
          <p:cNvSpPr txBox="1"/>
          <p:nvPr/>
        </p:nvSpPr>
        <p:spPr>
          <a:xfrm>
            <a:off x="2057926" y="2775491"/>
            <a:ext cx="1478812" cy="1108147"/>
          </a:xfrm>
          <a:prstGeom prst="rect">
            <a:avLst/>
          </a:prstGeom>
          <a:noFill/>
        </p:spPr>
        <p:txBody>
          <a:bodyPr wrap="square" lIns="179161" tIns="143331" rIns="89606" bIns="143331" rtlCol="0" anchor="t">
            <a:spAutoFit/>
          </a:bodyPr>
          <a:lstStyle/>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Sept 2019</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.NET Core 3.0</a:t>
            </a:r>
          </a:p>
          <a:p>
            <a:pPr marL="0" marR="0" lvl="0" indent="0" algn="ctr" defTabSz="913950" rtl="0" eaLnBrk="1" fontAlgn="auto" latinLnBrk="0" hangingPunct="1">
              <a:lnSpc>
                <a:spcPct val="90000"/>
              </a:lnSpc>
              <a:spcBef>
                <a:spcPts val="0"/>
              </a:spcBef>
              <a:spcAft>
                <a:spcPts val="575"/>
              </a:spcAft>
              <a:buClrTx/>
              <a:buSzTx/>
              <a:buFontTx/>
              <a:buNone/>
              <a:tabLst/>
              <a:defRPr/>
            </a:pPr>
            <a:endPar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endParaRPr>
          </a:p>
        </p:txBody>
      </p:sp>
      <p:cxnSp>
        <p:nvCxnSpPr>
          <p:cNvPr id="14" name="Straight Connector 13">
            <a:extLst>
              <a:ext uri="{FF2B5EF4-FFF2-40B4-BE49-F238E27FC236}">
                <a16:creationId xmlns:a16="http://schemas.microsoft.com/office/drawing/2014/main" id="{3AD910AD-BAF8-4702-A600-19B8C0BDE2D6}"/>
              </a:ext>
            </a:extLst>
          </p:cNvPr>
          <p:cNvCxnSpPr>
            <a:cxnSpLocks/>
            <a:stCxn id="6" idx="4"/>
            <a:endCxn id="13" idx="0"/>
          </p:cNvCxnSpPr>
          <p:nvPr/>
        </p:nvCxnSpPr>
        <p:spPr>
          <a:xfrm>
            <a:off x="2796404" y="2108743"/>
            <a:ext cx="928" cy="66674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B0B96E8-AFE9-464F-AFC2-8DEAE2E88F8D}"/>
              </a:ext>
            </a:extLst>
          </p:cNvPr>
          <p:cNvSpPr txBox="1"/>
          <p:nvPr/>
        </p:nvSpPr>
        <p:spPr>
          <a:xfrm>
            <a:off x="3740753" y="2769225"/>
            <a:ext cx="1478812" cy="1108147"/>
          </a:xfrm>
          <a:prstGeom prst="rect">
            <a:avLst/>
          </a:prstGeom>
          <a:noFill/>
        </p:spPr>
        <p:txBody>
          <a:bodyPr wrap="square" lIns="179161" tIns="143331" rIns="89606" bIns="143331" rtlCol="0" anchor="t">
            <a:spAutoFit/>
          </a:bodyPr>
          <a:lstStyle/>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Nov 2019</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.NET Core 3.1</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LTS</a:t>
            </a:r>
          </a:p>
        </p:txBody>
      </p:sp>
      <p:cxnSp>
        <p:nvCxnSpPr>
          <p:cNvPr id="16" name="Straight Connector 15">
            <a:extLst>
              <a:ext uri="{FF2B5EF4-FFF2-40B4-BE49-F238E27FC236}">
                <a16:creationId xmlns:a16="http://schemas.microsoft.com/office/drawing/2014/main" id="{8DA02A97-9746-4479-9E0C-14ACB856DB56}"/>
              </a:ext>
            </a:extLst>
          </p:cNvPr>
          <p:cNvCxnSpPr>
            <a:cxnSpLocks/>
            <a:stCxn id="7" idx="4"/>
            <a:endCxn id="15" idx="0"/>
          </p:cNvCxnSpPr>
          <p:nvPr/>
        </p:nvCxnSpPr>
        <p:spPr>
          <a:xfrm flipH="1">
            <a:off x="4480159" y="2097908"/>
            <a:ext cx="1934" cy="67131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74C711B2-7F79-4E3E-925B-3A3D3514C277}"/>
              </a:ext>
            </a:extLst>
          </p:cNvPr>
          <p:cNvSpPr/>
          <p:nvPr/>
        </p:nvSpPr>
        <p:spPr>
          <a:xfrm>
            <a:off x="10999116" y="1683238"/>
            <a:ext cx="423097" cy="438108"/>
          </a:xfrm>
          <a:prstGeom prst="ellipse">
            <a:avLst/>
          </a:prstGeom>
          <a:solidFill>
            <a:schemeClr val="accent1"/>
          </a:solidFill>
        </p:spPr>
        <p:style>
          <a:lnRef idx="3">
            <a:schemeClr val="lt1"/>
          </a:lnRef>
          <a:fillRef idx="1">
            <a:schemeClr val="accent2"/>
          </a:fillRef>
          <a:effectRef idx="1">
            <a:schemeClr val="accent2"/>
          </a:effectRef>
          <a:fontRef idx="minor">
            <a:schemeClr val="lt1"/>
          </a:fontRef>
        </p:style>
      </p:sp>
      <p:sp>
        <p:nvSpPr>
          <p:cNvPr id="30" name="TextBox 29">
            <a:extLst>
              <a:ext uri="{FF2B5EF4-FFF2-40B4-BE49-F238E27FC236}">
                <a16:creationId xmlns:a16="http://schemas.microsoft.com/office/drawing/2014/main" id="{8E86EAC8-FA42-4B85-977C-BD1DEBC17DD6}"/>
              </a:ext>
            </a:extLst>
          </p:cNvPr>
          <p:cNvSpPr txBox="1"/>
          <p:nvPr/>
        </p:nvSpPr>
        <p:spPr>
          <a:xfrm>
            <a:off x="5421282" y="2769224"/>
            <a:ext cx="1478812" cy="1108147"/>
          </a:xfrm>
          <a:prstGeom prst="rect">
            <a:avLst/>
          </a:prstGeom>
          <a:noFill/>
        </p:spPr>
        <p:txBody>
          <a:bodyPr wrap="square" lIns="179161" tIns="143331" rIns="89606" bIns="143331" rtlCol="0" anchor="t">
            <a:spAutoFit/>
          </a:bodyPr>
          <a:lstStyle/>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Nov 2020</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.NET 5.0</a:t>
            </a:r>
          </a:p>
          <a:p>
            <a:pPr marL="0" marR="0" lvl="0" indent="0" algn="ctr" defTabSz="913950" rtl="0" eaLnBrk="1" fontAlgn="auto" latinLnBrk="0" hangingPunct="1">
              <a:lnSpc>
                <a:spcPct val="90000"/>
              </a:lnSpc>
              <a:spcBef>
                <a:spcPts val="0"/>
              </a:spcBef>
              <a:spcAft>
                <a:spcPts val="575"/>
              </a:spcAft>
              <a:buClrTx/>
              <a:buSzTx/>
              <a:buFontTx/>
              <a:buNone/>
              <a:tabLst/>
              <a:defRPr/>
            </a:pPr>
            <a:endPar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endParaRPr>
          </a:p>
        </p:txBody>
      </p:sp>
      <p:cxnSp>
        <p:nvCxnSpPr>
          <p:cNvPr id="31" name="Straight Connector 30">
            <a:extLst>
              <a:ext uri="{FF2B5EF4-FFF2-40B4-BE49-F238E27FC236}">
                <a16:creationId xmlns:a16="http://schemas.microsoft.com/office/drawing/2014/main" id="{720309C1-E35A-4C6A-AF68-E388182BED60}"/>
              </a:ext>
            </a:extLst>
          </p:cNvPr>
          <p:cNvCxnSpPr>
            <a:cxnSpLocks/>
            <a:stCxn id="9" idx="4"/>
            <a:endCxn id="30" idx="0"/>
          </p:cNvCxnSpPr>
          <p:nvPr/>
        </p:nvCxnSpPr>
        <p:spPr>
          <a:xfrm flipH="1">
            <a:off x="6160688" y="2121346"/>
            <a:ext cx="1" cy="64787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6DC9229-80F3-4B1F-9616-7D5F69D69E29}"/>
              </a:ext>
            </a:extLst>
          </p:cNvPr>
          <p:cNvSpPr txBox="1"/>
          <p:nvPr/>
        </p:nvSpPr>
        <p:spPr>
          <a:xfrm>
            <a:off x="7101811" y="2769224"/>
            <a:ext cx="1478812" cy="1108147"/>
          </a:xfrm>
          <a:prstGeom prst="rect">
            <a:avLst/>
          </a:prstGeom>
          <a:noFill/>
        </p:spPr>
        <p:txBody>
          <a:bodyPr wrap="square" lIns="179161" tIns="143331" rIns="89606" bIns="143331" rtlCol="0" anchor="t">
            <a:spAutoFit/>
          </a:bodyPr>
          <a:lstStyle/>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Nov 2021</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.NET 6.0</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LTS</a:t>
            </a:r>
          </a:p>
        </p:txBody>
      </p:sp>
      <p:cxnSp>
        <p:nvCxnSpPr>
          <p:cNvPr id="38" name="Straight Connector 37">
            <a:extLst>
              <a:ext uri="{FF2B5EF4-FFF2-40B4-BE49-F238E27FC236}">
                <a16:creationId xmlns:a16="http://schemas.microsoft.com/office/drawing/2014/main" id="{E03D1A2D-D20C-450D-AF65-BB54DF202361}"/>
              </a:ext>
            </a:extLst>
          </p:cNvPr>
          <p:cNvCxnSpPr>
            <a:cxnSpLocks/>
            <a:stCxn id="8" idx="4"/>
            <a:endCxn id="37" idx="0"/>
          </p:cNvCxnSpPr>
          <p:nvPr/>
        </p:nvCxnSpPr>
        <p:spPr>
          <a:xfrm flipH="1">
            <a:off x="7841217" y="2105848"/>
            <a:ext cx="5162" cy="66337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A1E5FF5E-B26E-4C81-AB70-EF21C8CDFBC2}"/>
              </a:ext>
            </a:extLst>
          </p:cNvPr>
          <p:cNvSpPr txBox="1"/>
          <p:nvPr/>
        </p:nvSpPr>
        <p:spPr>
          <a:xfrm>
            <a:off x="8789116" y="2777933"/>
            <a:ext cx="1478812" cy="1108147"/>
          </a:xfrm>
          <a:prstGeom prst="rect">
            <a:avLst/>
          </a:prstGeom>
          <a:noFill/>
        </p:spPr>
        <p:txBody>
          <a:bodyPr wrap="square" lIns="179161" tIns="143331" rIns="89606" bIns="143331" rtlCol="0" anchor="t">
            <a:spAutoFit/>
          </a:bodyPr>
          <a:lstStyle/>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Nov 2022</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.NET 7.0</a:t>
            </a:r>
          </a:p>
          <a:p>
            <a:pPr marL="0" marR="0" lvl="0" indent="0" algn="ctr" defTabSz="913950" rtl="0" eaLnBrk="1" fontAlgn="auto" latinLnBrk="0" hangingPunct="1">
              <a:lnSpc>
                <a:spcPct val="90000"/>
              </a:lnSpc>
              <a:spcBef>
                <a:spcPts val="0"/>
              </a:spcBef>
              <a:spcAft>
                <a:spcPts val="575"/>
              </a:spcAft>
              <a:buClrTx/>
              <a:buSzTx/>
              <a:buFontTx/>
              <a:buNone/>
              <a:tabLst/>
              <a:defRPr/>
            </a:pPr>
            <a:endPar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endParaRPr>
          </a:p>
        </p:txBody>
      </p:sp>
      <p:cxnSp>
        <p:nvCxnSpPr>
          <p:cNvPr id="42" name="Straight Connector 41">
            <a:extLst>
              <a:ext uri="{FF2B5EF4-FFF2-40B4-BE49-F238E27FC236}">
                <a16:creationId xmlns:a16="http://schemas.microsoft.com/office/drawing/2014/main" id="{2E1932D2-0037-4AC9-9E88-F20364BA0FFB}"/>
              </a:ext>
            </a:extLst>
          </p:cNvPr>
          <p:cNvCxnSpPr>
            <a:cxnSpLocks/>
            <a:stCxn id="10" idx="4"/>
            <a:endCxn id="41" idx="0"/>
          </p:cNvCxnSpPr>
          <p:nvPr/>
        </p:nvCxnSpPr>
        <p:spPr>
          <a:xfrm flipH="1">
            <a:off x="9528522" y="2105848"/>
            <a:ext cx="684" cy="67208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37493468-D54C-4E85-A0F1-07B5758996B1}"/>
              </a:ext>
            </a:extLst>
          </p:cNvPr>
          <p:cNvSpPr txBox="1"/>
          <p:nvPr/>
        </p:nvSpPr>
        <p:spPr>
          <a:xfrm>
            <a:off x="10476421" y="2769224"/>
            <a:ext cx="1478812" cy="1108147"/>
          </a:xfrm>
          <a:prstGeom prst="rect">
            <a:avLst/>
          </a:prstGeom>
          <a:noFill/>
        </p:spPr>
        <p:txBody>
          <a:bodyPr wrap="square" lIns="179161" tIns="143331" rIns="89606" bIns="143331" rtlCol="0" anchor="t">
            <a:spAutoFit/>
          </a:bodyPr>
          <a:lstStyle/>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Nov 2023</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.NET 8.0</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LTS</a:t>
            </a:r>
          </a:p>
        </p:txBody>
      </p:sp>
      <p:cxnSp>
        <p:nvCxnSpPr>
          <p:cNvPr id="45" name="Straight Connector 44">
            <a:extLst>
              <a:ext uri="{FF2B5EF4-FFF2-40B4-BE49-F238E27FC236}">
                <a16:creationId xmlns:a16="http://schemas.microsoft.com/office/drawing/2014/main" id="{83FFA1D2-986C-46C7-B842-D5FBA0BCEDBC}"/>
              </a:ext>
            </a:extLst>
          </p:cNvPr>
          <p:cNvCxnSpPr>
            <a:cxnSpLocks/>
            <a:stCxn id="28" idx="4"/>
            <a:endCxn id="44" idx="0"/>
          </p:cNvCxnSpPr>
          <p:nvPr/>
        </p:nvCxnSpPr>
        <p:spPr>
          <a:xfrm>
            <a:off x="11210665" y="2121346"/>
            <a:ext cx="5162" cy="64787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9" name="Text Placeholder 1">
            <a:extLst>
              <a:ext uri="{FF2B5EF4-FFF2-40B4-BE49-F238E27FC236}">
                <a16:creationId xmlns:a16="http://schemas.microsoft.com/office/drawing/2014/main" id="{5CF02D21-A2F5-4F25-A5F5-17B20B74187D}"/>
              </a:ext>
            </a:extLst>
          </p:cNvPr>
          <p:cNvSpPr txBox="1">
            <a:spLocks/>
          </p:cNvSpPr>
          <p:nvPr/>
        </p:nvSpPr>
        <p:spPr>
          <a:xfrm>
            <a:off x="678730" y="4992140"/>
            <a:ext cx="11018838" cy="1465016"/>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marR="0" lvl="0" indent="-228600" algn="l" defTabSz="932742" rtl="0" eaLnBrk="1" fontAlgn="auto" latinLnBrk="0" hangingPunct="1">
              <a:lnSpc>
                <a:spcPct val="100000"/>
              </a:lnSpc>
              <a:spcBef>
                <a:spcPct val="20000"/>
              </a:spcBef>
              <a:spcAft>
                <a:spcPts val="0"/>
              </a:spcAft>
              <a:buClrTx/>
              <a:buSzPct val="90000"/>
              <a:buFont typeface="Arial" panose="020B0604020202020204" pitchFamily="34" charset="0"/>
              <a:buChar char="•"/>
              <a:tabLst/>
              <a:defRPr/>
            </a:pPr>
            <a:r>
              <a:rPr kumimoji="0" lang="en-US" sz="2800" b="0" i="0" u="none" strike="noStrike" kern="1200" cap="none" spc="0" normalizeH="0" baseline="0" noProof="0" dirty="0">
                <a:ln>
                  <a:noFill/>
                </a:ln>
                <a:gradFill>
                  <a:gsLst>
                    <a:gs pos="1250">
                      <a:srgbClr val="000000"/>
                    </a:gs>
                    <a:gs pos="100000">
                      <a:srgbClr val="000000"/>
                    </a:gs>
                  </a:gsLst>
                  <a:lin ang="5400000" scaled="0"/>
                </a:gradFill>
                <a:effectLst/>
                <a:uLnTx/>
                <a:uFillTx/>
                <a:ea typeface="+mn-ea"/>
                <a:cs typeface="Segoe UI" panose="020B0502040204020203" pitchFamily="34" charset="0"/>
              </a:rPr>
              <a:t>.NET 5.0 release planned for November 2020</a:t>
            </a:r>
          </a:p>
          <a:p>
            <a:pPr marL="228600" marR="0" lvl="0" indent="-228600" algn="l" defTabSz="932742" rtl="0" eaLnBrk="1" fontAlgn="auto" latinLnBrk="0" hangingPunct="1">
              <a:lnSpc>
                <a:spcPct val="100000"/>
              </a:lnSpc>
              <a:spcBef>
                <a:spcPct val="20000"/>
              </a:spcBef>
              <a:spcAft>
                <a:spcPts val="0"/>
              </a:spcAft>
              <a:buClrTx/>
              <a:buSzPct val="90000"/>
              <a:buFont typeface="Arial" panose="020B0604020202020204" pitchFamily="34" charset="0"/>
              <a:buChar char="•"/>
              <a:tabLst/>
              <a:defRPr/>
            </a:pPr>
            <a:r>
              <a:rPr kumimoji="0" lang="en-US" sz="2800" b="0" i="0" u="none" strike="noStrike" kern="1200" cap="none" spc="0" normalizeH="0" baseline="0" noProof="0" dirty="0">
                <a:ln>
                  <a:noFill/>
                </a:ln>
                <a:gradFill>
                  <a:gsLst>
                    <a:gs pos="1250">
                      <a:srgbClr val="000000"/>
                    </a:gs>
                    <a:gs pos="100000">
                      <a:srgbClr val="000000"/>
                    </a:gs>
                  </a:gsLst>
                  <a:lin ang="5400000" scaled="0"/>
                </a:gradFill>
                <a:effectLst/>
                <a:uLnTx/>
                <a:uFillTx/>
                <a:ea typeface="+mn-ea"/>
                <a:cs typeface="Segoe UI" panose="020B0502040204020203" pitchFamily="34" charset="0"/>
              </a:rPr>
              <a:t>Major releases every year, LTS for even numbered releases</a:t>
            </a:r>
          </a:p>
          <a:p>
            <a:pPr marL="228600" marR="0" lvl="0" indent="-228600" algn="l" defTabSz="932742" rtl="0" eaLnBrk="1" fontAlgn="auto" latinLnBrk="0" hangingPunct="1">
              <a:lnSpc>
                <a:spcPct val="100000"/>
              </a:lnSpc>
              <a:spcBef>
                <a:spcPct val="20000"/>
              </a:spcBef>
              <a:spcAft>
                <a:spcPts val="0"/>
              </a:spcAft>
              <a:buClrTx/>
              <a:buSzPct val="90000"/>
              <a:buFont typeface="Arial" panose="020B0604020202020204" pitchFamily="34" charset="0"/>
              <a:buChar char="•"/>
              <a:tabLst/>
              <a:defRPr/>
            </a:pPr>
            <a:r>
              <a:rPr kumimoji="0" lang="en-US" sz="2800" b="0" i="0" u="none" strike="noStrike" kern="1200" cap="none" spc="0" normalizeH="0" baseline="0" noProof="0" dirty="0">
                <a:ln>
                  <a:noFill/>
                </a:ln>
                <a:gradFill>
                  <a:gsLst>
                    <a:gs pos="1250">
                      <a:srgbClr val="000000"/>
                    </a:gs>
                    <a:gs pos="100000">
                      <a:srgbClr val="000000"/>
                    </a:gs>
                  </a:gsLst>
                  <a:lin ang="5400000" scaled="0"/>
                </a:gradFill>
                <a:effectLst/>
                <a:uLnTx/>
                <a:uFillTx/>
                <a:ea typeface="+mn-ea"/>
                <a:cs typeface="Segoe UI" panose="020B0502040204020203" pitchFamily="34" charset="0"/>
              </a:rPr>
              <a:t>Predictable schedule, minor releases if needed</a:t>
            </a:r>
          </a:p>
        </p:txBody>
      </p:sp>
    </p:spTree>
    <p:extLst>
      <p:ext uri="{BB962C8B-B14F-4D97-AF65-F5344CB8AC3E}">
        <p14:creationId xmlns:p14="http://schemas.microsoft.com/office/powerpoint/2010/main" val="28483593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42"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animEffect transition="in" filter="fade">
                                      <p:cBhvr>
                                        <p:cTn id="9" dur="500"/>
                                        <p:tgtEl>
                                          <p:spTgt spid="15"/>
                                        </p:tgtEl>
                                      </p:cBhvr>
                                    </p:animEffect>
                                    <p:anim calcmode="lin" valueType="num">
                                      <p:cBhvr>
                                        <p:cTn id="10" dur="500" fill="hold"/>
                                        <p:tgtEl>
                                          <p:spTgt spid="15"/>
                                        </p:tgtEl>
                                        <p:attrNameLst>
                                          <p:attrName>ppt_x</p:attrName>
                                        </p:attrNameLst>
                                      </p:cBhvr>
                                      <p:tavLst>
                                        <p:tav tm="0">
                                          <p:val>
                                            <p:strVal val="#ppt_x"/>
                                          </p:val>
                                        </p:tav>
                                        <p:tav tm="100000">
                                          <p:val>
                                            <p:strVal val="#ppt_x"/>
                                          </p:val>
                                        </p:tav>
                                      </p:tavLst>
                                    </p:anim>
                                    <p:anim calcmode="lin" valueType="num">
                                      <p:cBhvr>
                                        <p:cTn id="11" dur="500" fill="hold"/>
                                        <p:tgtEl>
                                          <p:spTgt spid="15"/>
                                        </p:tgtEl>
                                        <p:attrNameLst>
                                          <p:attrName>ppt_y</p:attrName>
                                        </p:attrNameLst>
                                      </p:cBhvr>
                                      <p:tavLst>
                                        <p:tav tm="0">
                                          <p:val>
                                            <p:strVal val="#ppt_y+.1"/>
                                          </p:val>
                                        </p:tav>
                                        <p:tav tm="100000">
                                          <p:val>
                                            <p:strVal val="#ppt_y"/>
                                          </p:val>
                                        </p:tav>
                                      </p:tavLst>
                                    </p:anim>
                                  </p:childTnLst>
                                </p:cTn>
                              </p:par>
                              <p:par>
                                <p:cTn id="12" presetID="22" presetClass="entr" presetSubtype="1" fill="hold"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up)">
                                      <p:cBhvr>
                                        <p:cTn id="14" dur="5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par>
                                <p:cTn id="24" presetID="42"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anim calcmode="lin" valueType="num">
                                      <p:cBhvr>
                                        <p:cTn id="27" dur="500" fill="hold"/>
                                        <p:tgtEl>
                                          <p:spTgt spid="30"/>
                                        </p:tgtEl>
                                        <p:attrNameLst>
                                          <p:attrName>ppt_x</p:attrName>
                                        </p:attrNameLst>
                                      </p:cBhvr>
                                      <p:tavLst>
                                        <p:tav tm="0">
                                          <p:val>
                                            <p:strVal val="#ppt_x"/>
                                          </p:val>
                                        </p:tav>
                                        <p:tav tm="100000">
                                          <p:val>
                                            <p:strVal val="#ppt_x"/>
                                          </p:val>
                                        </p:tav>
                                      </p:tavLst>
                                    </p:anim>
                                    <p:anim calcmode="lin" valueType="num">
                                      <p:cBhvr>
                                        <p:cTn id="28" dur="500" fill="hold"/>
                                        <p:tgtEl>
                                          <p:spTgt spid="30"/>
                                        </p:tgtEl>
                                        <p:attrNameLst>
                                          <p:attrName>ppt_y</p:attrName>
                                        </p:attrNameLst>
                                      </p:cBhvr>
                                      <p:tavLst>
                                        <p:tav tm="0">
                                          <p:val>
                                            <p:strVal val="#ppt_y+.1"/>
                                          </p:val>
                                        </p:tav>
                                        <p:tav tm="100000">
                                          <p:val>
                                            <p:strVal val="#ppt_y"/>
                                          </p:val>
                                        </p:tav>
                                      </p:tavLst>
                                    </p:anim>
                                  </p:childTnLst>
                                </p:cTn>
                              </p:par>
                              <p:par>
                                <p:cTn id="29" presetID="22" presetClass="entr" presetSubtype="1"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wipe(up)">
                                      <p:cBhvr>
                                        <p:cTn id="31" dur="500"/>
                                        <p:tgtEl>
                                          <p:spTgt spid="31"/>
                                        </p:tgtEl>
                                      </p:cBhvr>
                                    </p:animEffec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42"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anim calcmode="lin" valueType="num">
                                      <p:cBhvr>
                                        <p:cTn id="38" dur="500" fill="hold"/>
                                        <p:tgtEl>
                                          <p:spTgt spid="37"/>
                                        </p:tgtEl>
                                        <p:attrNameLst>
                                          <p:attrName>ppt_x</p:attrName>
                                        </p:attrNameLst>
                                      </p:cBhvr>
                                      <p:tavLst>
                                        <p:tav tm="0">
                                          <p:val>
                                            <p:strVal val="#ppt_x"/>
                                          </p:val>
                                        </p:tav>
                                        <p:tav tm="100000">
                                          <p:val>
                                            <p:strVal val="#ppt_x"/>
                                          </p:val>
                                        </p:tav>
                                      </p:tavLst>
                                    </p:anim>
                                    <p:anim calcmode="lin" valueType="num">
                                      <p:cBhvr>
                                        <p:cTn id="39" dur="500" fill="hold"/>
                                        <p:tgtEl>
                                          <p:spTgt spid="37"/>
                                        </p:tgtEl>
                                        <p:attrNameLst>
                                          <p:attrName>ppt_y</p:attrName>
                                        </p:attrNameLst>
                                      </p:cBhvr>
                                      <p:tavLst>
                                        <p:tav tm="0">
                                          <p:val>
                                            <p:strVal val="#ppt_y+.1"/>
                                          </p:val>
                                        </p:tav>
                                        <p:tav tm="100000">
                                          <p:val>
                                            <p:strVal val="#ppt_y"/>
                                          </p:val>
                                        </p:tav>
                                      </p:tavLst>
                                    </p:anim>
                                  </p:childTnLst>
                                </p:cTn>
                              </p:par>
                              <p:par>
                                <p:cTn id="40" presetID="22" presetClass="entr" presetSubtype="1" fill="hold"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up)">
                                      <p:cBhvr>
                                        <p:cTn id="42" dur="500"/>
                                        <p:tgtEl>
                                          <p:spTgt spid="38"/>
                                        </p:tgtEl>
                                      </p:cBhvr>
                                    </p:animEffect>
                                  </p:childTnLst>
                                </p:cTn>
                              </p:par>
                            </p:childTnLst>
                          </p:cTn>
                        </p:par>
                        <p:par>
                          <p:cTn id="43" fill="hold">
                            <p:stCondLst>
                              <p:cond delay="1000"/>
                            </p:stCondLst>
                            <p:childTnLst>
                              <p:par>
                                <p:cTn id="44" presetID="1" presetClass="entr" presetSubtype="0" fill="hold" nodeType="afterEffect">
                                  <p:stCondLst>
                                    <p:cond delay="0"/>
                                  </p:stCondLst>
                                  <p:childTnLst>
                                    <p:set>
                                      <p:cBhvr>
                                        <p:cTn id="45" dur="1" fill="hold">
                                          <p:stCondLst>
                                            <p:cond delay="0"/>
                                          </p:stCondLst>
                                        </p:cTn>
                                        <p:tgtEl>
                                          <p:spTgt spid="10"/>
                                        </p:tgtEl>
                                        <p:attrNameLst>
                                          <p:attrName>style.visibility</p:attrName>
                                        </p:attrNameLst>
                                      </p:cBhvr>
                                      <p:to>
                                        <p:strVal val="visible"/>
                                      </p:to>
                                    </p:set>
                                  </p:childTnLst>
                                </p:cTn>
                              </p:par>
                              <p:par>
                                <p:cTn id="46" presetID="42" presetClass="entr" presetSubtype="0" fill="hold" grpId="0"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fade">
                                      <p:cBhvr>
                                        <p:cTn id="48" dur="500"/>
                                        <p:tgtEl>
                                          <p:spTgt spid="41"/>
                                        </p:tgtEl>
                                      </p:cBhvr>
                                    </p:animEffect>
                                    <p:anim calcmode="lin" valueType="num">
                                      <p:cBhvr>
                                        <p:cTn id="49" dur="500" fill="hold"/>
                                        <p:tgtEl>
                                          <p:spTgt spid="41"/>
                                        </p:tgtEl>
                                        <p:attrNameLst>
                                          <p:attrName>ppt_x</p:attrName>
                                        </p:attrNameLst>
                                      </p:cBhvr>
                                      <p:tavLst>
                                        <p:tav tm="0">
                                          <p:val>
                                            <p:strVal val="#ppt_x"/>
                                          </p:val>
                                        </p:tav>
                                        <p:tav tm="100000">
                                          <p:val>
                                            <p:strVal val="#ppt_x"/>
                                          </p:val>
                                        </p:tav>
                                      </p:tavLst>
                                    </p:anim>
                                    <p:anim calcmode="lin" valueType="num">
                                      <p:cBhvr>
                                        <p:cTn id="50" dur="500" fill="hold"/>
                                        <p:tgtEl>
                                          <p:spTgt spid="41"/>
                                        </p:tgtEl>
                                        <p:attrNameLst>
                                          <p:attrName>ppt_y</p:attrName>
                                        </p:attrNameLst>
                                      </p:cBhvr>
                                      <p:tavLst>
                                        <p:tav tm="0">
                                          <p:val>
                                            <p:strVal val="#ppt_y+.1"/>
                                          </p:val>
                                        </p:tav>
                                        <p:tav tm="100000">
                                          <p:val>
                                            <p:strVal val="#ppt_y"/>
                                          </p:val>
                                        </p:tav>
                                      </p:tavLst>
                                    </p:anim>
                                  </p:childTnLst>
                                </p:cTn>
                              </p:par>
                              <p:par>
                                <p:cTn id="51" presetID="22" presetClass="entr" presetSubtype="1" fill="hold" nodeType="withEffect">
                                  <p:stCondLst>
                                    <p:cond delay="0"/>
                                  </p:stCondLst>
                                  <p:childTnLst>
                                    <p:set>
                                      <p:cBhvr>
                                        <p:cTn id="52" dur="1" fill="hold">
                                          <p:stCondLst>
                                            <p:cond delay="0"/>
                                          </p:stCondLst>
                                        </p:cTn>
                                        <p:tgtEl>
                                          <p:spTgt spid="42"/>
                                        </p:tgtEl>
                                        <p:attrNameLst>
                                          <p:attrName>style.visibility</p:attrName>
                                        </p:attrNameLst>
                                      </p:cBhvr>
                                      <p:to>
                                        <p:strVal val="visible"/>
                                      </p:to>
                                    </p:set>
                                    <p:animEffect transition="in" filter="wipe(up)">
                                      <p:cBhvr>
                                        <p:cTn id="53" dur="500"/>
                                        <p:tgtEl>
                                          <p:spTgt spid="42"/>
                                        </p:tgtEl>
                                      </p:cBhvr>
                                    </p:animEffect>
                                  </p:childTnLst>
                                </p:cTn>
                              </p:par>
                            </p:childTnLst>
                          </p:cTn>
                        </p:par>
                        <p:par>
                          <p:cTn id="54" fill="hold">
                            <p:stCondLst>
                              <p:cond delay="1500"/>
                            </p:stCondLst>
                            <p:childTnLst>
                              <p:par>
                                <p:cTn id="55" presetID="1" presetClass="entr" presetSubtype="0" fill="hold" nodeType="after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42" presetClass="entr"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500"/>
                                        <p:tgtEl>
                                          <p:spTgt spid="44"/>
                                        </p:tgtEl>
                                      </p:cBhvr>
                                    </p:animEffect>
                                    <p:anim calcmode="lin" valueType="num">
                                      <p:cBhvr>
                                        <p:cTn id="60" dur="500" fill="hold"/>
                                        <p:tgtEl>
                                          <p:spTgt spid="44"/>
                                        </p:tgtEl>
                                        <p:attrNameLst>
                                          <p:attrName>ppt_x</p:attrName>
                                        </p:attrNameLst>
                                      </p:cBhvr>
                                      <p:tavLst>
                                        <p:tav tm="0">
                                          <p:val>
                                            <p:strVal val="#ppt_x"/>
                                          </p:val>
                                        </p:tav>
                                        <p:tav tm="100000">
                                          <p:val>
                                            <p:strVal val="#ppt_x"/>
                                          </p:val>
                                        </p:tav>
                                      </p:tavLst>
                                    </p:anim>
                                    <p:anim calcmode="lin" valueType="num">
                                      <p:cBhvr>
                                        <p:cTn id="61" dur="500" fill="hold"/>
                                        <p:tgtEl>
                                          <p:spTgt spid="44"/>
                                        </p:tgtEl>
                                        <p:attrNameLst>
                                          <p:attrName>ppt_y</p:attrName>
                                        </p:attrNameLst>
                                      </p:cBhvr>
                                      <p:tavLst>
                                        <p:tav tm="0">
                                          <p:val>
                                            <p:strVal val="#ppt_y+.1"/>
                                          </p:val>
                                        </p:tav>
                                        <p:tav tm="100000">
                                          <p:val>
                                            <p:strVal val="#ppt_y"/>
                                          </p:val>
                                        </p:tav>
                                      </p:tavLst>
                                    </p:anim>
                                  </p:childTnLst>
                                </p:cTn>
                              </p:par>
                              <p:par>
                                <p:cTn id="62" presetID="22" presetClass="entr" presetSubtype="1" fill="hold" nodeType="withEffect">
                                  <p:stCondLst>
                                    <p:cond delay="0"/>
                                  </p:stCondLst>
                                  <p:childTnLst>
                                    <p:set>
                                      <p:cBhvr>
                                        <p:cTn id="63" dur="1" fill="hold">
                                          <p:stCondLst>
                                            <p:cond delay="0"/>
                                          </p:stCondLst>
                                        </p:cTn>
                                        <p:tgtEl>
                                          <p:spTgt spid="45"/>
                                        </p:tgtEl>
                                        <p:attrNameLst>
                                          <p:attrName>style.visibility</p:attrName>
                                        </p:attrNameLst>
                                      </p:cBhvr>
                                      <p:to>
                                        <p:strVal val="visible"/>
                                      </p:to>
                                    </p:set>
                                    <p:animEffect transition="in" filter="wipe(up)">
                                      <p:cBhvr>
                                        <p:cTn id="64" dur="500"/>
                                        <p:tgtEl>
                                          <p:spTgt spid="4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9">
                                            <p:txEl>
                                              <p:pRg st="0" end="0"/>
                                            </p:txEl>
                                          </p:spTgt>
                                        </p:tgtEl>
                                        <p:attrNameLst>
                                          <p:attrName>style.visibility</p:attrName>
                                        </p:attrNameLst>
                                      </p:cBhvr>
                                      <p:to>
                                        <p:strVal val="visible"/>
                                      </p:to>
                                    </p:set>
                                    <p:animEffect transition="in" filter="fade">
                                      <p:cBhvr>
                                        <p:cTn id="67" dur="500"/>
                                        <p:tgtEl>
                                          <p:spTgt spid="29">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9">
                                            <p:txEl>
                                              <p:pRg st="1" end="1"/>
                                            </p:txEl>
                                          </p:spTgt>
                                        </p:tgtEl>
                                        <p:attrNameLst>
                                          <p:attrName>style.visibility</p:attrName>
                                        </p:attrNameLst>
                                      </p:cBhvr>
                                      <p:to>
                                        <p:strVal val="visible"/>
                                      </p:to>
                                    </p:set>
                                    <p:animEffect transition="in" filter="fade">
                                      <p:cBhvr>
                                        <p:cTn id="70" dur="500"/>
                                        <p:tgtEl>
                                          <p:spTgt spid="29">
                                            <p:txEl>
                                              <p:pRg st="1" end="1"/>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9">
                                            <p:txEl>
                                              <p:pRg st="2" end="2"/>
                                            </p:txEl>
                                          </p:spTgt>
                                        </p:tgtEl>
                                        <p:attrNameLst>
                                          <p:attrName>style.visibility</p:attrName>
                                        </p:attrNameLst>
                                      </p:cBhvr>
                                      <p:to>
                                        <p:strVal val="visible"/>
                                      </p:to>
                                    </p:set>
                                    <p:animEffect transition="in" filter="fade">
                                      <p:cBhvr>
                                        <p:cTn id="73" dur="500"/>
                                        <p:tgtEl>
                                          <p:spTgt spid="2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bldLvl="2"/>
      <p:bldP spid="15" grpId="0"/>
      <p:bldP spid="30" grpId="0"/>
      <p:bldP spid="37" grpId="0"/>
      <p:bldP spid="41" grpId="0"/>
      <p:bldP spid="44" grpId="0"/>
      <p:bldP spid="2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173141-AABB-48D7-AC77-E2A4E503145A}"/>
              </a:ext>
            </a:extLst>
          </p:cNvPr>
          <p:cNvSpPr>
            <a:spLocks noGrp="1"/>
          </p:cNvSpPr>
          <p:nvPr>
            <p:ph type="title"/>
          </p:nvPr>
        </p:nvSpPr>
        <p:spPr>
          <a:xfrm>
            <a:off x="588263" y="457200"/>
            <a:ext cx="11018520" cy="553998"/>
          </a:xfrm>
        </p:spPr>
        <p:txBody>
          <a:bodyPr>
            <a:normAutofit fontScale="90000"/>
          </a:bodyPr>
          <a:lstStyle/>
          <a:p>
            <a:r>
              <a:rPr lang="en-US" dirty="0"/>
              <a:t>LTS Support - 3 years from release</a:t>
            </a:r>
          </a:p>
        </p:txBody>
      </p:sp>
      <p:cxnSp>
        <p:nvCxnSpPr>
          <p:cNvPr id="4" name="Straight Arrow Connector 3">
            <a:extLst>
              <a:ext uri="{FF2B5EF4-FFF2-40B4-BE49-F238E27FC236}">
                <a16:creationId xmlns:a16="http://schemas.microsoft.com/office/drawing/2014/main" id="{CA0CB52B-62B2-44B0-B8F1-EC302FC2F67A}"/>
              </a:ext>
            </a:extLst>
          </p:cNvPr>
          <p:cNvCxnSpPr>
            <a:cxnSpLocks/>
          </p:cNvCxnSpPr>
          <p:nvPr/>
        </p:nvCxnSpPr>
        <p:spPr>
          <a:xfrm flipV="1">
            <a:off x="489098" y="1902292"/>
            <a:ext cx="11398102" cy="92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 name="Oval 4">
            <a:extLst>
              <a:ext uri="{FF2B5EF4-FFF2-40B4-BE49-F238E27FC236}">
                <a16:creationId xmlns:a16="http://schemas.microsoft.com/office/drawing/2014/main" id="{F68AE705-F914-40B3-AE5C-185D60311792}"/>
              </a:ext>
            </a:extLst>
          </p:cNvPr>
          <p:cNvSpPr/>
          <p:nvPr/>
        </p:nvSpPr>
        <p:spPr>
          <a:xfrm>
            <a:off x="897308" y="1683238"/>
            <a:ext cx="423097" cy="438108"/>
          </a:xfrm>
          <a:prstGeom prst="ellipse">
            <a:avLst/>
          </a:prstGeom>
          <a:solidFill>
            <a:schemeClr val="accent3">
              <a:lumMod val="75000"/>
            </a:schemeClr>
          </a:solidFill>
        </p:spPr>
        <p:style>
          <a:lnRef idx="3">
            <a:schemeClr val="lt1"/>
          </a:lnRef>
          <a:fillRef idx="1">
            <a:schemeClr val="accent2"/>
          </a:fillRef>
          <a:effectRef idx="1">
            <a:schemeClr val="accent2"/>
          </a:effectRef>
          <a:fontRef idx="minor">
            <a:schemeClr val="lt1"/>
          </a:fontRef>
        </p:style>
      </p:sp>
      <p:sp>
        <p:nvSpPr>
          <p:cNvPr id="6" name="Oval 5">
            <a:extLst>
              <a:ext uri="{FF2B5EF4-FFF2-40B4-BE49-F238E27FC236}">
                <a16:creationId xmlns:a16="http://schemas.microsoft.com/office/drawing/2014/main" id="{C193663B-974C-48A6-BC5E-BFD0B8F0F387}"/>
              </a:ext>
            </a:extLst>
          </p:cNvPr>
          <p:cNvSpPr/>
          <p:nvPr/>
        </p:nvSpPr>
        <p:spPr>
          <a:xfrm>
            <a:off x="2584855" y="1670635"/>
            <a:ext cx="423097" cy="438108"/>
          </a:xfrm>
          <a:prstGeom prst="ellipse">
            <a:avLst/>
          </a:prstGeom>
          <a:solidFill>
            <a:schemeClr val="accent3">
              <a:lumMod val="75000"/>
            </a:schemeClr>
          </a:solidFill>
        </p:spPr>
        <p:style>
          <a:lnRef idx="3">
            <a:schemeClr val="lt1"/>
          </a:lnRef>
          <a:fillRef idx="1">
            <a:schemeClr val="accent2"/>
          </a:fillRef>
          <a:effectRef idx="1">
            <a:schemeClr val="accent2"/>
          </a:effectRef>
          <a:fontRef idx="minor">
            <a:schemeClr val="lt1"/>
          </a:fontRef>
        </p:style>
      </p:sp>
      <p:sp>
        <p:nvSpPr>
          <p:cNvPr id="7" name="Oval 6">
            <a:extLst>
              <a:ext uri="{FF2B5EF4-FFF2-40B4-BE49-F238E27FC236}">
                <a16:creationId xmlns:a16="http://schemas.microsoft.com/office/drawing/2014/main" id="{F2895504-1D26-46FE-BC67-4AA8B10E96F7}"/>
              </a:ext>
            </a:extLst>
          </p:cNvPr>
          <p:cNvSpPr/>
          <p:nvPr/>
        </p:nvSpPr>
        <p:spPr>
          <a:xfrm>
            <a:off x="4270544" y="1659800"/>
            <a:ext cx="423097" cy="438108"/>
          </a:xfrm>
          <a:prstGeom prst="ellipse">
            <a:avLst/>
          </a:prstGeom>
          <a:solidFill>
            <a:schemeClr val="accent1"/>
          </a:solidFill>
        </p:spPr>
        <p:style>
          <a:lnRef idx="3">
            <a:schemeClr val="lt1"/>
          </a:lnRef>
          <a:fillRef idx="1">
            <a:schemeClr val="accent2"/>
          </a:fillRef>
          <a:effectRef idx="1">
            <a:schemeClr val="accent2"/>
          </a:effectRef>
          <a:fontRef idx="minor">
            <a:schemeClr val="lt1"/>
          </a:fontRef>
        </p:style>
      </p:sp>
      <p:sp>
        <p:nvSpPr>
          <p:cNvPr id="8" name="Oval 7">
            <a:extLst>
              <a:ext uri="{FF2B5EF4-FFF2-40B4-BE49-F238E27FC236}">
                <a16:creationId xmlns:a16="http://schemas.microsoft.com/office/drawing/2014/main" id="{4DFDEB7E-D543-49AF-A286-FBBFA962C324}"/>
              </a:ext>
            </a:extLst>
          </p:cNvPr>
          <p:cNvSpPr/>
          <p:nvPr/>
        </p:nvSpPr>
        <p:spPr>
          <a:xfrm>
            <a:off x="7634830" y="1667740"/>
            <a:ext cx="423097" cy="438108"/>
          </a:xfrm>
          <a:prstGeom prst="ellipse">
            <a:avLst/>
          </a:prstGeom>
          <a:solidFill>
            <a:schemeClr val="accent1"/>
          </a:solidFill>
        </p:spPr>
        <p:style>
          <a:lnRef idx="3">
            <a:schemeClr val="lt1"/>
          </a:lnRef>
          <a:fillRef idx="1">
            <a:schemeClr val="accent2"/>
          </a:fillRef>
          <a:effectRef idx="1">
            <a:schemeClr val="accent2"/>
          </a:effectRef>
          <a:fontRef idx="minor">
            <a:schemeClr val="lt1"/>
          </a:fontRef>
        </p:style>
      </p:sp>
      <p:sp>
        <p:nvSpPr>
          <p:cNvPr id="9" name="Oval 8">
            <a:extLst>
              <a:ext uri="{FF2B5EF4-FFF2-40B4-BE49-F238E27FC236}">
                <a16:creationId xmlns:a16="http://schemas.microsoft.com/office/drawing/2014/main" id="{CA9370FF-02D7-4693-B30C-28D4374B1BA0}"/>
              </a:ext>
            </a:extLst>
          </p:cNvPr>
          <p:cNvSpPr/>
          <p:nvPr/>
        </p:nvSpPr>
        <p:spPr>
          <a:xfrm>
            <a:off x="5949140" y="1683238"/>
            <a:ext cx="423097" cy="438108"/>
          </a:xfrm>
          <a:prstGeom prst="ellipse">
            <a:avLst/>
          </a:prstGeom>
          <a:solidFill>
            <a:schemeClr val="accent3">
              <a:lumMod val="75000"/>
            </a:schemeClr>
          </a:solidFill>
        </p:spPr>
        <p:style>
          <a:lnRef idx="3">
            <a:schemeClr val="lt1"/>
          </a:lnRef>
          <a:fillRef idx="1">
            <a:schemeClr val="accent2"/>
          </a:fillRef>
          <a:effectRef idx="1">
            <a:schemeClr val="accent2"/>
          </a:effectRef>
          <a:fontRef idx="minor">
            <a:schemeClr val="lt1"/>
          </a:fontRef>
        </p:style>
      </p:sp>
      <p:sp>
        <p:nvSpPr>
          <p:cNvPr id="10" name="Oval 9">
            <a:extLst>
              <a:ext uri="{FF2B5EF4-FFF2-40B4-BE49-F238E27FC236}">
                <a16:creationId xmlns:a16="http://schemas.microsoft.com/office/drawing/2014/main" id="{098FE434-4AC1-4299-861A-0EADD968AFB8}"/>
              </a:ext>
            </a:extLst>
          </p:cNvPr>
          <p:cNvSpPr/>
          <p:nvPr/>
        </p:nvSpPr>
        <p:spPr>
          <a:xfrm>
            <a:off x="9317657" y="1667740"/>
            <a:ext cx="423097" cy="438108"/>
          </a:xfrm>
          <a:prstGeom prst="ellipse">
            <a:avLst/>
          </a:prstGeom>
          <a:solidFill>
            <a:schemeClr val="accent3">
              <a:lumMod val="75000"/>
            </a:schemeClr>
          </a:solidFill>
        </p:spPr>
        <p:style>
          <a:lnRef idx="3">
            <a:schemeClr val="lt1"/>
          </a:lnRef>
          <a:fillRef idx="1">
            <a:schemeClr val="accent2"/>
          </a:fillRef>
          <a:effectRef idx="1">
            <a:schemeClr val="accent2"/>
          </a:effectRef>
          <a:fontRef idx="minor">
            <a:schemeClr val="lt1"/>
          </a:fontRef>
        </p:style>
      </p:sp>
      <p:sp>
        <p:nvSpPr>
          <p:cNvPr id="11" name="TextBox 10">
            <a:extLst>
              <a:ext uri="{FF2B5EF4-FFF2-40B4-BE49-F238E27FC236}">
                <a16:creationId xmlns:a16="http://schemas.microsoft.com/office/drawing/2014/main" id="{4AB915F4-A1FE-47EA-8146-22FF3EC3A85F}"/>
              </a:ext>
            </a:extLst>
          </p:cNvPr>
          <p:cNvSpPr txBox="1"/>
          <p:nvPr/>
        </p:nvSpPr>
        <p:spPr>
          <a:xfrm>
            <a:off x="373242" y="2782616"/>
            <a:ext cx="1478812" cy="809604"/>
          </a:xfrm>
          <a:prstGeom prst="rect">
            <a:avLst/>
          </a:prstGeom>
          <a:noFill/>
        </p:spPr>
        <p:txBody>
          <a:bodyPr wrap="square" lIns="179161" tIns="143331" rIns="89606" bIns="143331" rtlCol="0" anchor="t">
            <a:spAutoFit/>
          </a:bodyPr>
          <a:lstStyle/>
          <a:p>
            <a:pPr lvl="0" algn="ctr" defTabSz="913950">
              <a:lnSpc>
                <a:spcPct val="90000"/>
              </a:lnSpc>
              <a:spcAft>
                <a:spcPts val="575"/>
              </a:spcAft>
              <a:defRPr/>
            </a:pPr>
            <a:r>
              <a:rPr lang="en-US" sz="1600" b="1" dirty="0">
                <a:solidFill>
                  <a:srgbClr val="1A1A1A"/>
                </a:solidFill>
                <a:latin typeface="Segoe UI" panose="020B0502040204020203" pitchFamily="34" charset="0"/>
                <a:cs typeface="Segoe UI" panose="020B0502040204020203" pitchFamily="34" charset="0"/>
              </a:rPr>
              <a:t>Dec 2018</a:t>
            </a:r>
          </a:p>
          <a:p>
            <a:pPr lvl="0" algn="ctr" defTabSz="913950">
              <a:lnSpc>
                <a:spcPct val="90000"/>
              </a:lnSpc>
              <a:spcAft>
                <a:spcPts val="575"/>
              </a:spcAft>
              <a:defRPr/>
            </a:pPr>
            <a:r>
              <a:rPr lang="en-US" sz="1600" dirty="0">
                <a:solidFill>
                  <a:srgbClr val="1A1A1A"/>
                </a:solidFill>
                <a:latin typeface="Segoe UI" panose="020B0502040204020203" pitchFamily="34" charset="0"/>
                <a:cs typeface="Segoe UI" panose="020B0502040204020203" pitchFamily="34" charset="0"/>
              </a:rPr>
              <a:t>.NET Core 2.2</a:t>
            </a:r>
          </a:p>
        </p:txBody>
      </p:sp>
      <p:cxnSp>
        <p:nvCxnSpPr>
          <p:cNvPr id="12" name="Straight Connector 11">
            <a:extLst>
              <a:ext uri="{FF2B5EF4-FFF2-40B4-BE49-F238E27FC236}">
                <a16:creationId xmlns:a16="http://schemas.microsoft.com/office/drawing/2014/main" id="{3273BCCE-50F4-4F0C-95B9-FA7EF878CCEF}"/>
              </a:ext>
            </a:extLst>
          </p:cNvPr>
          <p:cNvCxnSpPr>
            <a:cxnSpLocks/>
            <a:stCxn id="5" idx="4"/>
            <a:endCxn id="11" idx="0"/>
          </p:cNvCxnSpPr>
          <p:nvPr/>
        </p:nvCxnSpPr>
        <p:spPr>
          <a:xfrm>
            <a:off x="1108857" y="2121346"/>
            <a:ext cx="3791" cy="66127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41913FE-2E57-4F76-8393-4212E338E89C}"/>
              </a:ext>
            </a:extLst>
          </p:cNvPr>
          <p:cNvSpPr txBox="1"/>
          <p:nvPr/>
        </p:nvSpPr>
        <p:spPr>
          <a:xfrm>
            <a:off x="2057926" y="2775491"/>
            <a:ext cx="1478812" cy="1108147"/>
          </a:xfrm>
          <a:prstGeom prst="rect">
            <a:avLst/>
          </a:prstGeom>
          <a:noFill/>
        </p:spPr>
        <p:txBody>
          <a:bodyPr wrap="square" lIns="179161" tIns="143331" rIns="89606" bIns="143331" rtlCol="0" anchor="t">
            <a:spAutoFit/>
          </a:bodyPr>
          <a:lstStyle/>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Sept 2019</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.NET Core 3.0</a:t>
            </a:r>
          </a:p>
          <a:p>
            <a:pPr marL="0" marR="0" lvl="0" indent="0" algn="ctr" defTabSz="913950" rtl="0" eaLnBrk="1" fontAlgn="auto" latinLnBrk="0" hangingPunct="1">
              <a:lnSpc>
                <a:spcPct val="90000"/>
              </a:lnSpc>
              <a:spcBef>
                <a:spcPts val="0"/>
              </a:spcBef>
              <a:spcAft>
                <a:spcPts val="575"/>
              </a:spcAft>
              <a:buClrTx/>
              <a:buSzTx/>
              <a:buFontTx/>
              <a:buNone/>
              <a:tabLst/>
              <a:defRPr/>
            </a:pPr>
            <a:endPar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endParaRPr>
          </a:p>
        </p:txBody>
      </p:sp>
      <p:cxnSp>
        <p:nvCxnSpPr>
          <p:cNvPr id="14" name="Straight Connector 13">
            <a:extLst>
              <a:ext uri="{FF2B5EF4-FFF2-40B4-BE49-F238E27FC236}">
                <a16:creationId xmlns:a16="http://schemas.microsoft.com/office/drawing/2014/main" id="{3AD910AD-BAF8-4702-A600-19B8C0BDE2D6}"/>
              </a:ext>
            </a:extLst>
          </p:cNvPr>
          <p:cNvCxnSpPr>
            <a:cxnSpLocks/>
            <a:stCxn id="6" idx="4"/>
            <a:endCxn id="13" idx="0"/>
          </p:cNvCxnSpPr>
          <p:nvPr/>
        </p:nvCxnSpPr>
        <p:spPr>
          <a:xfrm>
            <a:off x="2796404" y="2108743"/>
            <a:ext cx="928" cy="66674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B0B96E8-AFE9-464F-AFC2-8DEAE2E88F8D}"/>
              </a:ext>
            </a:extLst>
          </p:cNvPr>
          <p:cNvSpPr txBox="1"/>
          <p:nvPr/>
        </p:nvSpPr>
        <p:spPr>
          <a:xfrm>
            <a:off x="3740753" y="2769225"/>
            <a:ext cx="1478812" cy="1108147"/>
          </a:xfrm>
          <a:prstGeom prst="rect">
            <a:avLst/>
          </a:prstGeom>
          <a:noFill/>
        </p:spPr>
        <p:txBody>
          <a:bodyPr wrap="square" lIns="179161" tIns="143331" rIns="89606" bIns="143331" rtlCol="0" anchor="t">
            <a:spAutoFit/>
          </a:bodyPr>
          <a:lstStyle/>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Nov 2019</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.NET Core 3.1</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LTS</a:t>
            </a:r>
          </a:p>
        </p:txBody>
      </p:sp>
      <p:cxnSp>
        <p:nvCxnSpPr>
          <p:cNvPr id="16" name="Straight Connector 15">
            <a:extLst>
              <a:ext uri="{FF2B5EF4-FFF2-40B4-BE49-F238E27FC236}">
                <a16:creationId xmlns:a16="http://schemas.microsoft.com/office/drawing/2014/main" id="{8DA02A97-9746-4479-9E0C-14ACB856DB56}"/>
              </a:ext>
            </a:extLst>
          </p:cNvPr>
          <p:cNvCxnSpPr>
            <a:cxnSpLocks/>
            <a:stCxn id="7" idx="4"/>
            <a:endCxn id="15" idx="0"/>
          </p:cNvCxnSpPr>
          <p:nvPr/>
        </p:nvCxnSpPr>
        <p:spPr>
          <a:xfrm flipH="1">
            <a:off x="4480159" y="2097908"/>
            <a:ext cx="1934" cy="67131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74C711B2-7F79-4E3E-925B-3A3D3514C277}"/>
              </a:ext>
            </a:extLst>
          </p:cNvPr>
          <p:cNvSpPr/>
          <p:nvPr/>
        </p:nvSpPr>
        <p:spPr>
          <a:xfrm>
            <a:off x="10999116" y="1683238"/>
            <a:ext cx="423097" cy="438108"/>
          </a:xfrm>
          <a:prstGeom prst="ellipse">
            <a:avLst/>
          </a:prstGeom>
          <a:solidFill>
            <a:schemeClr val="accent1"/>
          </a:solidFill>
        </p:spPr>
        <p:style>
          <a:lnRef idx="3">
            <a:schemeClr val="lt1"/>
          </a:lnRef>
          <a:fillRef idx="1">
            <a:schemeClr val="accent2"/>
          </a:fillRef>
          <a:effectRef idx="1">
            <a:schemeClr val="accent2"/>
          </a:effectRef>
          <a:fontRef idx="minor">
            <a:schemeClr val="lt1"/>
          </a:fontRef>
        </p:style>
      </p:sp>
      <p:sp>
        <p:nvSpPr>
          <p:cNvPr id="30" name="TextBox 29">
            <a:extLst>
              <a:ext uri="{FF2B5EF4-FFF2-40B4-BE49-F238E27FC236}">
                <a16:creationId xmlns:a16="http://schemas.microsoft.com/office/drawing/2014/main" id="{8E86EAC8-FA42-4B85-977C-BD1DEBC17DD6}"/>
              </a:ext>
            </a:extLst>
          </p:cNvPr>
          <p:cNvSpPr txBox="1"/>
          <p:nvPr/>
        </p:nvSpPr>
        <p:spPr>
          <a:xfrm>
            <a:off x="5421282" y="2769224"/>
            <a:ext cx="1478812" cy="1108147"/>
          </a:xfrm>
          <a:prstGeom prst="rect">
            <a:avLst/>
          </a:prstGeom>
          <a:noFill/>
        </p:spPr>
        <p:txBody>
          <a:bodyPr wrap="square" lIns="179161" tIns="143331" rIns="89606" bIns="143331" rtlCol="0" anchor="t">
            <a:spAutoFit/>
          </a:bodyPr>
          <a:lstStyle/>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Nov 2020</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.NET 5.0</a:t>
            </a:r>
          </a:p>
          <a:p>
            <a:pPr marL="0" marR="0" lvl="0" indent="0" algn="ctr" defTabSz="913950" rtl="0" eaLnBrk="1" fontAlgn="auto" latinLnBrk="0" hangingPunct="1">
              <a:lnSpc>
                <a:spcPct val="90000"/>
              </a:lnSpc>
              <a:spcBef>
                <a:spcPts val="0"/>
              </a:spcBef>
              <a:spcAft>
                <a:spcPts val="575"/>
              </a:spcAft>
              <a:buClrTx/>
              <a:buSzTx/>
              <a:buFontTx/>
              <a:buNone/>
              <a:tabLst/>
              <a:defRPr/>
            </a:pPr>
            <a:endPar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endParaRPr>
          </a:p>
        </p:txBody>
      </p:sp>
      <p:cxnSp>
        <p:nvCxnSpPr>
          <p:cNvPr id="31" name="Straight Connector 30">
            <a:extLst>
              <a:ext uri="{FF2B5EF4-FFF2-40B4-BE49-F238E27FC236}">
                <a16:creationId xmlns:a16="http://schemas.microsoft.com/office/drawing/2014/main" id="{720309C1-E35A-4C6A-AF68-E388182BED60}"/>
              </a:ext>
            </a:extLst>
          </p:cNvPr>
          <p:cNvCxnSpPr>
            <a:cxnSpLocks/>
            <a:stCxn id="9" idx="4"/>
            <a:endCxn id="30" idx="0"/>
          </p:cNvCxnSpPr>
          <p:nvPr/>
        </p:nvCxnSpPr>
        <p:spPr>
          <a:xfrm flipH="1">
            <a:off x="6160688" y="2121346"/>
            <a:ext cx="1" cy="64787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6DC9229-80F3-4B1F-9616-7D5F69D69E29}"/>
              </a:ext>
            </a:extLst>
          </p:cNvPr>
          <p:cNvSpPr txBox="1"/>
          <p:nvPr/>
        </p:nvSpPr>
        <p:spPr>
          <a:xfrm>
            <a:off x="7101811" y="2769224"/>
            <a:ext cx="1478812" cy="1108147"/>
          </a:xfrm>
          <a:prstGeom prst="rect">
            <a:avLst/>
          </a:prstGeom>
          <a:noFill/>
        </p:spPr>
        <p:txBody>
          <a:bodyPr wrap="square" lIns="179161" tIns="143331" rIns="89606" bIns="143331" rtlCol="0" anchor="t">
            <a:spAutoFit/>
          </a:bodyPr>
          <a:lstStyle/>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Nov 2021</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.NET 6.0</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LTS</a:t>
            </a:r>
          </a:p>
        </p:txBody>
      </p:sp>
      <p:cxnSp>
        <p:nvCxnSpPr>
          <p:cNvPr id="38" name="Straight Connector 37">
            <a:extLst>
              <a:ext uri="{FF2B5EF4-FFF2-40B4-BE49-F238E27FC236}">
                <a16:creationId xmlns:a16="http://schemas.microsoft.com/office/drawing/2014/main" id="{E03D1A2D-D20C-450D-AF65-BB54DF202361}"/>
              </a:ext>
            </a:extLst>
          </p:cNvPr>
          <p:cNvCxnSpPr>
            <a:cxnSpLocks/>
            <a:stCxn id="8" idx="4"/>
            <a:endCxn id="37" idx="0"/>
          </p:cNvCxnSpPr>
          <p:nvPr/>
        </p:nvCxnSpPr>
        <p:spPr>
          <a:xfrm flipH="1">
            <a:off x="7841217" y="2105848"/>
            <a:ext cx="5162" cy="66337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A1E5FF5E-B26E-4C81-AB70-EF21C8CDFBC2}"/>
              </a:ext>
            </a:extLst>
          </p:cNvPr>
          <p:cNvSpPr txBox="1"/>
          <p:nvPr/>
        </p:nvSpPr>
        <p:spPr>
          <a:xfrm>
            <a:off x="8789116" y="2777933"/>
            <a:ext cx="1478812" cy="1108147"/>
          </a:xfrm>
          <a:prstGeom prst="rect">
            <a:avLst/>
          </a:prstGeom>
          <a:noFill/>
        </p:spPr>
        <p:txBody>
          <a:bodyPr wrap="square" lIns="179161" tIns="143331" rIns="89606" bIns="143331" rtlCol="0" anchor="t">
            <a:spAutoFit/>
          </a:bodyPr>
          <a:lstStyle/>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Nov 2022</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.NET 7.0</a:t>
            </a:r>
          </a:p>
          <a:p>
            <a:pPr marL="0" marR="0" lvl="0" indent="0" algn="ctr" defTabSz="913950" rtl="0" eaLnBrk="1" fontAlgn="auto" latinLnBrk="0" hangingPunct="1">
              <a:lnSpc>
                <a:spcPct val="90000"/>
              </a:lnSpc>
              <a:spcBef>
                <a:spcPts val="0"/>
              </a:spcBef>
              <a:spcAft>
                <a:spcPts val="575"/>
              </a:spcAft>
              <a:buClrTx/>
              <a:buSzTx/>
              <a:buFontTx/>
              <a:buNone/>
              <a:tabLst/>
              <a:defRPr/>
            </a:pPr>
            <a:endPar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endParaRPr>
          </a:p>
        </p:txBody>
      </p:sp>
      <p:cxnSp>
        <p:nvCxnSpPr>
          <p:cNvPr id="42" name="Straight Connector 41">
            <a:extLst>
              <a:ext uri="{FF2B5EF4-FFF2-40B4-BE49-F238E27FC236}">
                <a16:creationId xmlns:a16="http://schemas.microsoft.com/office/drawing/2014/main" id="{2E1932D2-0037-4AC9-9E88-F20364BA0FFB}"/>
              </a:ext>
            </a:extLst>
          </p:cNvPr>
          <p:cNvCxnSpPr>
            <a:cxnSpLocks/>
            <a:stCxn id="10" idx="4"/>
            <a:endCxn id="41" idx="0"/>
          </p:cNvCxnSpPr>
          <p:nvPr/>
        </p:nvCxnSpPr>
        <p:spPr>
          <a:xfrm flipH="1">
            <a:off x="9528522" y="2105848"/>
            <a:ext cx="684" cy="67208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37493468-D54C-4E85-A0F1-07B5758996B1}"/>
              </a:ext>
            </a:extLst>
          </p:cNvPr>
          <p:cNvSpPr txBox="1"/>
          <p:nvPr/>
        </p:nvSpPr>
        <p:spPr>
          <a:xfrm>
            <a:off x="10476421" y="2769224"/>
            <a:ext cx="1478812" cy="1108147"/>
          </a:xfrm>
          <a:prstGeom prst="rect">
            <a:avLst/>
          </a:prstGeom>
          <a:noFill/>
        </p:spPr>
        <p:txBody>
          <a:bodyPr wrap="square" lIns="179161" tIns="143331" rIns="89606" bIns="143331" rtlCol="0" anchor="t">
            <a:spAutoFit/>
          </a:bodyPr>
          <a:lstStyle/>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Nov 2023</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.NET 8.0</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LTS</a:t>
            </a:r>
          </a:p>
        </p:txBody>
      </p:sp>
      <p:cxnSp>
        <p:nvCxnSpPr>
          <p:cNvPr id="45" name="Straight Connector 44">
            <a:extLst>
              <a:ext uri="{FF2B5EF4-FFF2-40B4-BE49-F238E27FC236}">
                <a16:creationId xmlns:a16="http://schemas.microsoft.com/office/drawing/2014/main" id="{83FFA1D2-986C-46C7-B842-D5FBA0BCEDBC}"/>
              </a:ext>
            </a:extLst>
          </p:cNvPr>
          <p:cNvCxnSpPr>
            <a:cxnSpLocks/>
            <a:stCxn id="28" idx="4"/>
            <a:endCxn id="44" idx="0"/>
          </p:cNvCxnSpPr>
          <p:nvPr/>
        </p:nvCxnSpPr>
        <p:spPr>
          <a:xfrm>
            <a:off x="11210665" y="2121346"/>
            <a:ext cx="5162" cy="64787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CDD0791D-4F5A-4ACA-969D-7C61C93E9A3B}"/>
              </a:ext>
            </a:extLst>
          </p:cNvPr>
          <p:cNvGrpSpPr/>
          <p:nvPr/>
        </p:nvGrpSpPr>
        <p:grpSpPr>
          <a:xfrm>
            <a:off x="282951" y="3870336"/>
            <a:ext cx="6818860" cy="511061"/>
            <a:chOff x="282951" y="3851322"/>
            <a:chExt cx="6818860" cy="511061"/>
          </a:xfrm>
        </p:grpSpPr>
        <p:cxnSp>
          <p:nvCxnSpPr>
            <p:cNvPr id="32" name="Straight Arrow Connector 31">
              <a:extLst>
                <a:ext uri="{FF2B5EF4-FFF2-40B4-BE49-F238E27FC236}">
                  <a16:creationId xmlns:a16="http://schemas.microsoft.com/office/drawing/2014/main" id="{192D5D0E-ADF9-C442-B1B5-99559D08AC4E}"/>
                </a:ext>
              </a:extLst>
            </p:cNvPr>
            <p:cNvCxnSpPr>
              <a:cxnSpLocks/>
            </p:cNvCxnSpPr>
            <p:nvPr/>
          </p:nvCxnSpPr>
          <p:spPr>
            <a:xfrm flipV="1">
              <a:off x="489098" y="4266948"/>
              <a:ext cx="6612713" cy="1"/>
            </a:xfrm>
            <a:prstGeom prst="straightConnector1">
              <a:avLst/>
            </a:prstGeom>
            <a:ln w="57150">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39" name="TextBox 38">
              <a:extLst>
                <a:ext uri="{FF2B5EF4-FFF2-40B4-BE49-F238E27FC236}">
                  <a16:creationId xmlns:a16="http://schemas.microsoft.com/office/drawing/2014/main" id="{D24DD688-C0E3-B741-B433-F863398C2D17}"/>
                </a:ext>
              </a:extLst>
            </p:cNvPr>
            <p:cNvSpPr txBox="1"/>
            <p:nvPr/>
          </p:nvSpPr>
          <p:spPr>
            <a:xfrm>
              <a:off x="282951" y="3851322"/>
              <a:ext cx="6085493" cy="511061"/>
            </a:xfrm>
            <a:prstGeom prst="rect">
              <a:avLst/>
            </a:prstGeom>
            <a:noFill/>
          </p:spPr>
          <p:txBody>
            <a:bodyPr wrap="square" lIns="179161" tIns="143331" rIns="89606" bIns="143331" rtlCol="0" anchor="t">
              <a:spAutoFit/>
            </a:bodyPr>
            <a:lstStyle/>
            <a:p>
              <a:pPr marL="0" marR="0" lvl="0" indent="0" defTabSz="913950" rtl="0" eaLnBrk="1" fontAlgn="auto" latinLnBrk="0" hangingPunct="1">
                <a:lnSpc>
                  <a:spcPct val="90000"/>
                </a:lnSpc>
                <a:spcBef>
                  <a:spcPts val="0"/>
                </a:spcBef>
                <a:spcAft>
                  <a:spcPts val="575"/>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.NET Core </a:t>
              </a:r>
              <a:r>
                <a:rPr lang="en-US" sz="1600" dirty="0">
                  <a:solidFill>
                    <a:srgbClr val="1A1A1A"/>
                  </a:solidFill>
                  <a:latin typeface="Segoe UI" panose="020B0502040204020203" pitchFamily="34" charset="0"/>
                  <a:cs typeface="Segoe UI" panose="020B0502040204020203" pitchFamily="34" charset="0"/>
                </a:rPr>
                <a:t>2.1 (3 years from LTS declaration 8/21/2018)</a:t>
              </a:r>
              <a:endPar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endParaRPr>
            </a:p>
          </p:txBody>
        </p:sp>
      </p:grpSp>
      <p:grpSp>
        <p:nvGrpSpPr>
          <p:cNvPr id="20" name="Group 19">
            <a:extLst>
              <a:ext uri="{FF2B5EF4-FFF2-40B4-BE49-F238E27FC236}">
                <a16:creationId xmlns:a16="http://schemas.microsoft.com/office/drawing/2014/main" id="{08F070C2-4A01-40D8-9F58-50C723D96912}"/>
              </a:ext>
            </a:extLst>
          </p:cNvPr>
          <p:cNvGrpSpPr/>
          <p:nvPr/>
        </p:nvGrpSpPr>
        <p:grpSpPr>
          <a:xfrm>
            <a:off x="4391806" y="4793639"/>
            <a:ext cx="5136716" cy="511061"/>
            <a:chOff x="4409186" y="4524298"/>
            <a:chExt cx="5136716" cy="511061"/>
          </a:xfrm>
        </p:grpSpPr>
        <p:cxnSp>
          <p:nvCxnSpPr>
            <p:cNvPr id="40" name="Straight Arrow Connector 39">
              <a:extLst>
                <a:ext uri="{FF2B5EF4-FFF2-40B4-BE49-F238E27FC236}">
                  <a16:creationId xmlns:a16="http://schemas.microsoft.com/office/drawing/2014/main" id="{B426775F-AA2F-604A-B05A-9E7AFF8ECC3C}"/>
                </a:ext>
              </a:extLst>
            </p:cNvPr>
            <p:cNvCxnSpPr>
              <a:cxnSpLocks/>
            </p:cNvCxnSpPr>
            <p:nvPr/>
          </p:nvCxnSpPr>
          <p:spPr>
            <a:xfrm flipV="1">
              <a:off x="4615332" y="4939926"/>
              <a:ext cx="4930570" cy="1"/>
            </a:xfrm>
            <a:prstGeom prst="straightConnector1">
              <a:avLst/>
            </a:prstGeom>
            <a:ln w="57150">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43" name="TextBox 42">
              <a:extLst>
                <a:ext uri="{FF2B5EF4-FFF2-40B4-BE49-F238E27FC236}">
                  <a16:creationId xmlns:a16="http://schemas.microsoft.com/office/drawing/2014/main" id="{CEC53F37-87CE-3C41-A41D-1895F565F699}"/>
                </a:ext>
              </a:extLst>
            </p:cNvPr>
            <p:cNvSpPr txBox="1"/>
            <p:nvPr/>
          </p:nvSpPr>
          <p:spPr>
            <a:xfrm>
              <a:off x="4409186" y="4524298"/>
              <a:ext cx="4379930" cy="511061"/>
            </a:xfrm>
            <a:prstGeom prst="rect">
              <a:avLst/>
            </a:prstGeom>
            <a:noFill/>
          </p:spPr>
          <p:txBody>
            <a:bodyPr wrap="square" lIns="179161" tIns="143331" rIns="89606" bIns="143331" rtlCol="0" anchor="t">
              <a:spAutoFit/>
            </a:bodyPr>
            <a:lstStyle/>
            <a:p>
              <a:pPr marL="0" marR="0" lvl="0" indent="0" defTabSz="913950" rtl="0" eaLnBrk="1" fontAlgn="auto" latinLnBrk="0" hangingPunct="1">
                <a:lnSpc>
                  <a:spcPct val="90000"/>
                </a:lnSpc>
                <a:spcBef>
                  <a:spcPts val="0"/>
                </a:spcBef>
                <a:spcAft>
                  <a:spcPts val="575"/>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.NET Core 3</a:t>
              </a:r>
              <a:r>
                <a:rPr lang="en-US" sz="1600" dirty="0">
                  <a:solidFill>
                    <a:srgbClr val="1A1A1A"/>
                  </a:solidFill>
                  <a:latin typeface="Segoe UI" panose="020B0502040204020203" pitchFamily="34" charset="0"/>
                  <a:cs typeface="Segoe UI" panose="020B0502040204020203" pitchFamily="34" charset="0"/>
                </a:rPr>
                <a:t>.1 (3 years from release)</a:t>
              </a:r>
              <a:endPar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endParaRPr>
            </a:p>
          </p:txBody>
        </p:sp>
      </p:grpSp>
      <p:grpSp>
        <p:nvGrpSpPr>
          <p:cNvPr id="23" name="Group 22">
            <a:extLst>
              <a:ext uri="{FF2B5EF4-FFF2-40B4-BE49-F238E27FC236}">
                <a16:creationId xmlns:a16="http://schemas.microsoft.com/office/drawing/2014/main" id="{CFD4B6A3-C594-45D7-ADE6-6E2242633B27}"/>
              </a:ext>
            </a:extLst>
          </p:cNvPr>
          <p:cNvGrpSpPr/>
          <p:nvPr/>
        </p:nvGrpSpPr>
        <p:grpSpPr>
          <a:xfrm>
            <a:off x="7634830" y="5642810"/>
            <a:ext cx="6818860" cy="511061"/>
            <a:chOff x="7663004" y="5260353"/>
            <a:chExt cx="6818860" cy="511061"/>
          </a:xfrm>
        </p:grpSpPr>
        <p:cxnSp>
          <p:nvCxnSpPr>
            <p:cNvPr id="46" name="Straight Arrow Connector 45">
              <a:extLst>
                <a:ext uri="{FF2B5EF4-FFF2-40B4-BE49-F238E27FC236}">
                  <a16:creationId xmlns:a16="http://schemas.microsoft.com/office/drawing/2014/main" id="{6D0130D8-48EB-F444-B78E-8CB87E7F5536}"/>
                </a:ext>
              </a:extLst>
            </p:cNvPr>
            <p:cNvCxnSpPr>
              <a:cxnSpLocks/>
            </p:cNvCxnSpPr>
            <p:nvPr/>
          </p:nvCxnSpPr>
          <p:spPr>
            <a:xfrm flipV="1">
              <a:off x="7869151" y="5675979"/>
              <a:ext cx="6612713" cy="1"/>
            </a:xfrm>
            <a:prstGeom prst="straightConnector1">
              <a:avLst/>
            </a:prstGeom>
            <a:ln w="57150">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47" name="TextBox 46">
              <a:extLst>
                <a:ext uri="{FF2B5EF4-FFF2-40B4-BE49-F238E27FC236}">
                  <a16:creationId xmlns:a16="http://schemas.microsoft.com/office/drawing/2014/main" id="{E2D66A29-AB9A-654D-B97C-0923B51C7EBB}"/>
                </a:ext>
              </a:extLst>
            </p:cNvPr>
            <p:cNvSpPr txBox="1"/>
            <p:nvPr/>
          </p:nvSpPr>
          <p:spPr>
            <a:xfrm>
              <a:off x="7663004" y="5260353"/>
              <a:ext cx="4427395" cy="511061"/>
            </a:xfrm>
            <a:prstGeom prst="rect">
              <a:avLst/>
            </a:prstGeom>
            <a:noFill/>
          </p:spPr>
          <p:txBody>
            <a:bodyPr wrap="square" lIns="179161" tIns="143331" rIns="89606" bIns="143331" rtlCol="0" anchor="t">
              <a:spAutoFit/>
            </a:bodyPr>
            <a:lstStyle/>
            <a:p>
              <a:pPr lvl="0" defTabSz="913950">
                <a:lnSpc>
                  <a:spcPct val="90000"/>
                </a:lnSpc>
                <a:spcAft>
                  <a:spcPts val="575"/>
                </a:spcAft>
                <a:defRPr/>
              </a:pPr>
              <a:r>
                <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.NET Core 6.</a:t>
              </a:r>
              <a:r>
                <a:rPr lang="en-US" sz="1600" dirty="0">
                  <a:solidFill>
                    <a:srgbClr val="1A1A1A"/>
                  </a:solidFill>
                  <a:latin typeface="Segoe UI" panose="020B0502040204020203" pitchFamily="34" charset="0"/>
                  <a:cs typeface="Segoe UI" panose="020B0502040204020203" pitchFamily="34" charset="0"/>
                </a:rPr>
                <a:t>0 (3 years from release)</a:t>
              </a:r>
              <a:endPar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endParaRPr>
            </a:p>
          </p:txBody>
        </p:sp>
      </p:grpSp>
      <p:sp>
        <p:nvSpPr>
          <p:cNvPr id="22" name="Rectangle 21">
            <a:extLst>
              <a:ext uri="{FF2B5EF4-FFF2-40B4-BE49-F238E27FC236}">
                <a16:creationId xmlns:a16="http://schemas.microsoft.com/office/drawing/2014/main" id="{0FF21F0D-1A9A-FA4D-A0A2-23A6E8B71F2E}"/>
              </a:ext>
            </a:extLst>
          </p:cNvPr>
          <p:cNvSpPr/>
          <p:nvPr/>
        </p:nvSpPr>
        <p:spPr>
          <a:xfrm>
            <a:off x="489099" y="5836311"/>
            <a:ext cx="6704182" cy="646331"/>
          </a:xfrm>
          <a:prstGeom prst="rect">
            <a:avLst/>
          </a:prstGeom>
        </p:spPr>
        <p:txBody>
          <a:bodyPr wrap="square">
            <a:spAutoFit/>
          </a:bodyPr>
          <a:lstStyle/>
          <a:p>
            <a:r>
              <a:rPr lang="en-US" dirty="0"/>
              <a:t>Commitment is at</a:t>
            </a:r>
            <a:endParaRPr lang="en-US" dirty="0">
              <a:hlinkClick r:id="rId3"/>
            </a:endParaRPr>
          </a:p>
          <a:p>
            <a:r>
              <a:rPr lang="en-US" dirty="0">
                <a:hlinkClick r:id="rId3"/>
              </a:rPr>
              <a:t>https://dotnet.microsoft.com/platform/support/policy/dotnet-core</a:t>
            </a:r>
            <a:endParaRPr lang="en-US" dirty="0"/>
          </a:p>
        </p:txBody>
      </p:sp>
      <p:grpSp>
        <p:nvGrpSpPr>
          <p:cNvPr id="18" name="Group 17">
            <a:extLst>
              <a:ext uri="{FF2B5EF4-FFF2-40B4-BE49-F238E27FC236}">
                <a16:creationId xmlns:a16="http://schemas.microsoft.com/office/drawing/2014/main" id="{121294FD-0713-4491-B477-E10ED64E38D7}"/>
              </a:ext>
            </a:extLst>
          </p:cNvPr>
          <p:cNvGrpSpPr/>
          <p:nvPr/>
        </p:nvGrpSpPr>
        <p:grpSpPr>
          <a:xfrm>
            <a:off x="373242" y="3546686"/>
            <a:ext cx="7156654" cy="336954"/>
            <a:chOff x="373242" y="3546686"/>
            <a:chExt cx="7156654" cy="336954"/>
          </a:xfrm>
        </p:grpSpPr>
        <p:cxnSp>
          <p:nvCxnSpPr>
            <p:cNvPr id="35" name="Straight Arrow Connector 34">
              <a:extLst>
                <a:ext uri="{FF2B5EF4-FFF2-40B4-BE49-F238E27FC236}">
                  <a16:creationId xmlns:a16="http://schemas.microsoft.com/office/drawing/2014/main" id="{F3613C0E-76B8-4205-81C4-9C9CE2E65976}"/>
                </a:ext>
              </a:extLst>
            </p:cNvPr>
            <p:cNvCxnSpPr>
              <a:cxnSpLocks/>
            </p:cNvCxnSpPr>
            <p:nvPr/>
          </p:nvCxnSpPr>
          <p:spPr>
            <a:xfrm flipV="1">
              <a:off x="467904" y="3864713"/>
              <a:ext cx="4347936" cy="18927"/>
            </a:xfrm>
            <a:prstGeom prst="straightConnector1">
              <a:avLst/>
            </a:prstGeom>
            <a:ln w="571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7" name="Rectangle 16">
              <a:extLst>
                <a:ext uri="{FF2B5EF4-FFF2-40B4-BE49-F238E27FC236}">
                  <a16:creationId xmlns:a16="http://schemas.microsoft.com/office/drawing/2014/main" id="{920C7CB0-21BD-49E3-9099-304431142C41}"/>
                </a:ext>
              </a:extLst>
            </p:cNvPr>
            <p:cNvSpPr/>
            <p:nvPr/>
          </p:nvSpPr>
          <p:spPr>
            <a:xfrm>
              <a:off x="373242" y="3546686"/>
              <a:ext cx="7156654" cy="313932"/>
            </a:xfrm>
            <a:prstGeom prst="rect">
              <a:avLst/>
            </a:prstGeom>
          </p:spPr>
          <p:txBody>
            <a:bodyPr wrap="square">
              <a:spAutoFit/>
            </a:bodyPr>
            <a:lstStyle/>
            <a:p>
              <a:pPr lvl="0" defTabSz="913950">
                <a:lnSpc>
                  <a:spcPct val="90000"/>
                </a:lnSpc>
                <a:spcAft>
                  <a:spcPts val="575"/>
                </a:spcAft>
                <a:defRPr/>
              </a:pPr>
              <a:r>
                <a:rPr lang="en-US" sz="1600" dirty="0">
                  <a:solidFill>
                    <a:srgbClr val="1A1A1A"/>
                  </a:solidFill>
                  <a:latin typeface="Segoe UI" panose="020B0502040204020203" pitchFamily="34" charset="0"/>
                  <a:cs typeface="Segoe UI" panose="020B0502040204020203" pitchFamily="34" charset="0"/>
                </a:rPr>
                <a:t>.NET Core 2.2 (until Dec 23, 2019)</a:t>
              </a:r>
            </a:p>
          </p:txBody>
        </p:sp>
      </p:grpSp>
      <p:grpSp>
        <p:nvGrpSpPr>
          <p:cNvPr id="53" name="Group 52">
            <a:extLst>
              <a:ext uri="{FF2B5EF4-FFF2-40B4-BE49-F238E27FC236}">
                <a16:creationId xmlns:a16="http://schemas.microsoft.com/office/drawing/2014/main" id="{FBB60709-EB8B-4EC8-8CB5-E37708515B7C}"/>
              </a:ext>
            </a:extLst>
          </p:cNvPr>
          <p:cNvGrpSpPr/>
          <p:nvPr/>
        </p:nvGrpSpPr>
        <p:grpSpPr>
          <a:xfrm>
            <a:off x="2691873" y="4404061"/>
            <a:ext cx="4501407" cy="336955"/>
            <a:chOff x="373242" y="3546686"/>
            <a:chExt cx="7156654" cy="336955"/>
          </a:xfrm>
        </p:grpSpPr>
        <p:cxnSp>
          <p:nvCxnSpPr>
            <p:cNvPr id="54" name="Straight Arrow Connector 53">
              <a:extLst>
                <a:ext uri="{FF2B5EF4-FFF2-40B4-BE49-F238E27FC236}">
                  <a16:creationId xmlns:a16="http://schemas.microsoft.com/office/drawing/2014/main" id="{8057B5E8-233E-41D1-965B-CFB5A8976E8A}"/>
                </a:ext>
              </a:extLst>
            </p:cNvPr>
            <p:cNvCxnSpPr>
              <a:cxnSpLocks/>
            </p:cNvCxnSpPr>
            <p:nvPr/>
          </p:nvCxnSpPr>
          <p:spPr>
            <a:xfrm>
              <a:off x="467904" y="3883641"/>
              <a:ext cx="3702150" cy="0"/>
            </a:xfrm>
            <a:prstGeom prst="straightConnector1">
              <a:avLst/>
            </a:prstGeom>
            <a:ln w="571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5" name="Rectangle 54">
              <a:extLst>
                <a:ext uri="{FF2B5EF4-FFF2-40B4-BE49-F238E27FC236}">
                  <a16:creationId xmlns:a16="http://schemas.microsoft.com/office/drawing/2014/main" id="{E8E1809F-C924-4D15-80A8-D71CC776BD38}"/>
                </a:ext>
              </a:extLst>
            </p:cNvPr>
            <p:cNvSpPr/>
            <p:nvPr/>
          </p:nvSpPr>
          <p:spPr>
            <a:xfrm>
              <a:off x="373242" y="3546686"/>
              <a:ext cx="7156654" cy="313932"/>
            </a:xfrm>
            <a:prstGeom prst="rect">
              <a:avLst/>
            </a:prstGeom>
          </p:spPr>
          <p:txBody>
            <a:bodyPr wrap="square">
              <a:spAutoFit/>
            </a:bodyPr>
            <a:lstStyle/>
            <a:p>
              <a:pPr lvl="0" defTabSz="913950">
                <a:lnSpc>
                  <a:spcPct val="90000"/>
                </a:lnSpc>
                <a:spcAft>
                  <a:spcPts val="575"/>
                </a:spcAft>
                <a:defRPr/>
              </a:pPr>
              <a:r>
                <a:rPr lang="en-US" sz="1600" dirty="0">
                  <a:solidFill>
                    <a:srgbClr val="1A1A1A"/>
                  </a:solidFill>
                  <a:latin typeface="Segoe UI" panose="020B0502040204020203" pitchFamily="34" charset="0"/>
                  <a:cs typeface="Segoe UI" panose="020B0502040204020203" pitchFamily="34" charset="0"/>
                </a:rPr>
                <a:t>.NET Core 3.0 (3 months after 3.1)</a:t>
              </a:r>
            </a:p>
          </p:txBody>
        </p:sp>
      </p:grpSp>
      <p:grpSp>
        <p:nvGrpSpPr>
          <p:cNvPr id="56" name="Group 55">
            <a:extLst>
              <a:ext uri="{FF2B5EF4-FFF2-40B4-BE49-F238E27FC236}">
                <a16:creationId xmlns:a16="http://schemas.microsoft.com/office/drawing/2014/main" id="{2366CC04-1E3A-428E-A5FC-12A08FFFD0DC}"/>
              </a:ext>
            </a:extLst>
          </p:cNvPr>
          <p:cNvGrpSpPr/>
          <p:nvPr/>
        </p:nvGrpSpPr>
        <p:grpSpPr>
          <a:xfrm>
            <a:off x="5911127" y="5296513"/>
            <a:ext cx="7156654" cy="341632"/>
            <a:chOff x="373242" y="3546686"/>
            <a:chExt cx="7156654" cy="341632"/>
          </a:xfrm>
        </p:grpSpPr>
        <p:cxnSp>
          <p:nvCxnSpPr>
            <p:cNvPr id="57" name="Straight Arrow Connector 56">
              <a:extLst>
                <a:ext uri="{FF2B5EF4-FFF2-40B4-BE49-F238E27FC236}">
                  <a16:creationId xmlns:a16="http://schemas.microsoft.com/office/drawing/2014/main" id="{F1F8A86B-CDC8-480D-98ED-594F579C29D7}"/>
                </a:ext>
              </a:extLst>
            </p:cNvPr>
            <p:cNvCxnSpPr>
              <a:cxnSpLocks/>
            </p:cNvCxnSpPr>
            <p:nvPr/>
          </p:nvCxnSpPr>
          <p:spPr>
            <a:xfrm>
              <a:off x="467904" y="3883642"/>
              <a:ext cx="2176398" cy="4676"/>
            </a:xfrm>
            <a:prstGeom prst="straightConnector1">
              <a:avLst/>
            </a:prstGeom>
            <a:ln w="57150" cap="flat" cmpd="sng" algn="ctr">
              <a:solidFill>
                <a:schemeClr val="accent4"/>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8" name="Rectangle 57">
              <a:extLst>
                <a:ext uri="{FF2B5EF4-FFF2-40B4-BE49-F238E27FC236}">
                  <a16:creationId xmlns:a16="http://schemas.microsoft.com/office/drawing/2014/main" id="{E0030358-96DE-4F88-A459-E970C79F468E}"/>
                </a:ext>
              </a:extLst>
            </p:cNvPr>
            <p:cNvSpPr/>
            <p:nvPr/>
          </p:nvSpPr>
          <p:spPr>
            <a:xfrm>
              <a:off x="373242" y="3546686"/>
              <a:ext cx="7156654" cy="313932"/>
            </a:xfrm>
            <a:prstGeom prst="rect">
              <a:avLst/>
            </a:prstGeom>
          </p:spPr>
          <p:txBody>
            <a:bodyPr wrap="square">
              <a:spAutoFit/>
            </a:bodyPr>
            <a:lstStyle/>
            <a:p>
              <a:pPr lvl="0" defTabSz="913950">
                <a:lnSpc>
                  <a:spcPct val="90000"/>
                </a:lnSpc>
                <a:spcAft>
                  <a:spcPts val="575"/>
                </a:spcAft>
                <a:defRPr/>
              </a:pPr>
              <a:r>
                <a:rPr lang="en-US" sz="1600" dirty="0">
                  <a:solidFill>
                    <a:srgbClr val="1A1A1A"/>
                  </a:solidFill>
                  <a:latin typeface="Segoe UI" panose="020B0502040204020203" pitchFamily="34" charset="0"/>
                  <a:cs typeface="Segoe UI" panose="020B0502040204020203" pitchFamily="34" charset="0"/>
                </a:rPr>
                <a:t>.NET Core 5.0 (3 months after next, including point releases)</a:t>
              </a:r>
            </a:p>
          </p:txBody>
        </p:sp>
      </p:grpSp>
    </p:spTree>
    <p:extLst>
      <p:ext uri="{BB962C8B-B14F-4D97-AF65-F5344CB8AC3E}">
        <p14:creationId xmlns:p14="http://schemas.microsoft.com/office/powerpoint/2010/main" val="2339975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0-#ppt_w/2"/>
                                          </p:val>
                                        </p:tav>
                                        <p:tav tm="100000">
                                          <p:val>
                                            <p:strVal val="#ppt_x"/>
                                          </p:val>
                                        </p:tav>
                                      </p:tavLst>
                                    </p:anim>
                                    <p:anim calcmode="lin" valueType="num">
                                      <p:cBhvr additive="base">
                                        <p:cTn id="13" dur="500" fill="hold"/>
                                        <p:tgtEl>
                                          <p:spTgt spid="2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0-#ppt_w/2"/>
                                          </p:val>
                                        </p:tav>
                                        <p:tav tm="100000">
                                          <p:val>
                                            <p:strVal val="#ppt_x"/>
                                          </p:val>
                                        </p:tav>
                                      </p:tavLst>
                                    </p:anim>
                                    <p:anim calcmode="lin" valueType="num">
                                      <p:cBhvr additive="base">
                                        <p:cTn id="1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anim calcmode="lin" valueType="num">
                                      <p:cBhvr additive="base">
                                        <p:cTn id="27" dur="500" fill="hold"/>
                                        <p:tgtEl>
                                          <p:spTgt spid="53"/>
                                        </p:tgtEl>
                                        <p:attrNameLst>
                                          <p:attrName>ppt_x</p:attrName>
                                        </p:attrNameLst>
                                      </p:cBhvr>
                                      <p:tavLst>
                                        <p:tav tm="0">
                                          <p:val>
                                            <p:strVal val="0-#ppt_w/2"/>
                                          </p:val>
                                        </p:tav>
                                        <p:tav tm="100000">
                                          <p:val>
                                            <p:strVal val="#ppt_x"/>
                                          </p:val>
                                        </p:tav>
                                      </p:tavLst>
                                    </p:anim>
                                    <p:anim calcmode="lin" valueType="num">
                                      <p:cBhvr additive="base">
                                        <p:cTn id="28" dur="500" fill="hold"/>
                                        <p:tgtEl>
                                          <p:spTgt spid="53"/>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56"/>
                                        </p:tgtEl>
                                        <p:attrNameLst>
                                          <p:attrName>style.visibility</p:attrName>
                                        </p:attrNameLst>
                                      </p:cBhvr>
                                      <p:to>
                                        <p:strVal val="visible"/>
                                      </p:to>
                                    </p:set>
                                    <p:anim calcmode="lin" valueType="num">
                                      <p:cBhvr additive="base">
                                        <p:cTn id="31" dur="500" fill="hold"/>
                                        <p:tgtEl>
                                          <p:spTgt spid="56"/>
                                        </p:tgtEl>
                                        <p:attrNameLst>
                                          <p:attrName>ppt_x</p:attrName>
                                        </p:attrNameLst>
                                      </p:cBhvr>
                                      <p:tavLst>
                                        <p:tav tm="0">
                                          <p:val>
                                            <p:strVal val="0-#ppt_w/2"/>
                                          </p:val>
                                        </p:tav>
                                        <p:tav tm="100000">
                                          <p:val>
                                            <p:strVal val="#ppt_x"/>
                                          </p:val>
                                        </p:tav>
                                      </p:tavLst>
                                    </p:anim>
                                    <p:anim calcmode="lin" valueType="num">
                                      <p:cBhvr additive="base">
                                        <p:cTn id="32" dur="5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173141-AABB-48D7-AC77-E2A4E503145A}"/>
              </a:ext>
            </a:extLst>
          </p:cNvPr>
          <p:cNvSpPr>
            <a:spLocks noGrp="1"/>
          </p:cNvSpPr>
          <p:nvPr>
            <p:ph type="title"/>
          </p:nvPr>
        </p:nvSpPr>
        <p:spPr/>
        <p:txBody>
          <a:bodyPr/>
          <a:lstStyle/>
          <a:p>
            <a:r>
              <a:rPr lang="en-US" dirty="0"/>
              <a:t>LTS for Runtime</a:t>
            </a:r>
          </a:p>
        </p:txBody>
      </p:sp>
      <p:cxnSp>
        <p:nvCxnSpPr>
          <p:cNvPr id="4" name="Straight Arrow Connector 3">
            <a:extLst>
              <a:ext uri="{FF2B5EF4-FFF2-40B4-BE49-F238E27FC236}">
                <a16:creationId xmlns:a16="http://schemas.microsoft.com/office/drawing/2014/main" id="{CA0CB52B-62B2-44B0-B8F1-EC302FC2F67A}"/>
              </a:ext>
            </a:extLst>
          </p:cNvPr>
          <p:cNvCxnSpPr>
            <a:cxnSpLocks/>
          </p:cNvCxnSpPr>
          <p:nvPr/>
        </p:nvCxnSpPr>
        <p:spPr>
          <a:xfrm flipV="1">
            <a:off x="489098" y="1902292"/>
            <a:ext cx="11398102" cy="92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 name="Oval 4">
            <a:extLst>
              <a:ext uri="{FF2B5EF4-FFF2-40B4-BE49-F238E27FC236}">
                <a16:creationId xmlns:a16="http://schemas.microsoft.com/office/drawing/2014/main" id="{F68AE705-F914-40B3-AE5C-185D60311792}"/>
              </a:ext>
            </a:extLst>
          </p:cNvPr>
          <p:cNvSpPr/>
          <p:nvPr/>
        </p:nvSpPr>
        <p:spPr>
          <a:xfrm>
            <a:off x="897308" y="1683238"/>
            <a:ext cx="423097" cy="438108"/>
          </a:xfrm>
          <a:prstGeom prst="ellipse">
            <a:avLst/>
          </a:prstGeom>
          <a:solidFill>
            <a:schemeClr val="accent3">
              <a:lumMod val="75000"/>
            </a:schemeClr>
          </a:solidFill>
        </p:spPr>
        <p:style>
          <a:lnRef idx="3">
            <a:schemeClr val="lt1"/>
          </a:lnRef>
          <a:fillRef idx="1">
            <a:schemeClr val="accent2"/>
          </a:fillRef>
          <a:effectRef idx="1">
            <a:schemeClr val="accent2"/>
          </a:effectRef>
          <a:fontRef idx="minor">
            <a:schemeClr val="lt1"/>
          </a:fontRef>
        </p:style>
      </p:sp>
      <p:sp>
        <p:nvSpPr>
          <p:cNvPr id="6" name="Oval 5">
            <a:extLst>
              <a:ext uri="{FF2B5EF4-FFF2-40B4-BE49-F238E27FC236}">
                <a16:creationId xmlns:a16="http://schemas.microsoft.com/office/drawing/2014/main" id="{C193663B-974C-48A6-BC5E-BFD0B8F0F387}"/>
              </a:ext>
            </a:extLst>
          </p:cNvPr>
          <p:cNvSpPr/>
          <p:nvPr/>
        </p:nvSpPr>
        <p:spPr>
          <a:xfrm>
            <a:off x="2584855" y="1670635"/>
            <a:ext cx="423097" cy="438108"/>
          </a:xfrm>
          <a:prstGeom prst="ellipse">
            <a:avLst/>
          </a:prstGeom>
          <a:solidFill>
            <a:schemeClr val="accent3">
              <a:lumMod val="75000"/>
            </a:schemeClr>
          </a:solidFill>
        </p:spPr>
        <p:style>
          <a:lnRef idx="3">
            <a:schemeClr val="lt1"/>
          </a:lnRef>
          <a:fillRef idx="1">
            <a:schemeClr val="accent2"/>
          </a:fillRef>
          <a:effectRef idx="1">
            <a:schemeClr val="accent2"/>
          </a:effectRef>
          <a:fontRef idx="minor">
            <a:schemeClr val="lt1"/>
          </a:fontRef>
        </p:style>
      </p:sp>
      <p:sp>
        <p:nvSpPr>
          <p:cNvPr id="7" name="Oval 6">
            <a:extLst>
              <a:ext uri="{FF2B5EF4-FFF2-40B4-BE49-F238E27FC236}">
                <a16:creationId xmlns:a16="http://schemas.microsoft.com/office/drawing/2014/main" id="{F2895504-1D26-46FE-BC67-4AA8B10E96F7}"/>
              </a:ext>
            </a:extLst>
          </p:cNvPr>
          <p:cNvSpPr/>
          <p:nvPr/>
        </p:nvSpPr>
        <p:spPr>
          <a:xfrm>
            <a:off x="4270544" y="1659800"/>
            <a:ext cx="423097" cy="438108"/>
          </a:xfrm>
          <a:prstGeom prst="ellipse">
            <a:avLst/>
          </a:prstGeom>
          <a:solidFill>
            <a:schemeClr val="accent1"/>
          </a:solidFill>
        </p:spPr>
        <p:style>
          <a:lnRef idx="3">
            <a:schemeClr val="lt1"/>
          </a:lnRef>
          <a:fillRef idx="1">
            <a:schemeClr val="accent2"/>
          </a:fillRef>
          <a:effectRef idx="1">
            <a:schemeClr val="accent2"/>
          </a:effectRef>
          <a:fontRef idx="minor">
            <a:schemeClr val="lt1"/>
          </a:fontRef>
        </p:style>
      </p:sp>
      <p:sp>
        <p:nvSpPr>
          <p:cNvPr id="8" name="Oval 7">
            <a:extLst>
              <a:ext uri="{FF2B5EF4-FFF2-40B4-BE49-F238E27FC236}">
                <a16:creationId xmlns:a16="http://schemas.microsoft.com/office/drawing/2014/main" id="{4DFDEB7E-D543-49AF-A286-FBBFA962C324}"/>
              </a:ext>
            </a:extLst>
          </p:cNvPr>
          <p:cNvSpPr/>
          <p:nvPr/>
        </p:nvSpPr>
        <p:spPr>
          <a:xfrm>
            <a:off x="7634830" y="1667740"/>
            <a:ext cx="423097" cy="438108"/>
          </a:xfrm>
          <a:prstGeom prst="ellipse">
            <a:avLst/>
          </a:prstGeom>
          <a:solidFill>
            <a:schemeClr val="accent1"/>
          </a:solidFill>
        </p:spPr>
        <p:style>
          <a:lnRef idx="3">
            <a:schemeClr val="lt1"/>
          </a:lnRef>
          <a:fillRef idx="1">
            <a:schemeClr val="accent2"/>
          </a:fillRef>
          <a:effectRef idx="1">
            <a:schemeClr val="accent2"/>
          </a:effectRef>
          <a:fontRef idx="minor">
            <a:schemeClr val="lt1"/>
          </a:fontRef>
        </p:style>
      </p:sp>
      <p:sp>
        <p:nvSpPr>
          <p:cNvPr id="9" name="Oval 8">
            <a:extLst>
              <a:ext uri="{FF2B5EF4-FFF2-40B4-BE49-F238E27FC236}">
                <a16:creationId xmlns:a16="http://schemas.microsoft.com/office/drawing/2014/main" id="{CA9370FF-02D7-4693-B30C-28D4374B1BA0}"/>
              </a:ext>
            </a:extLst>
          </p:cNvPr>
          <p:cNvSpPr/>
          <p:nvPr/>
        </p:nvSpPr>
        <p:spPr>
          <a:xfrm>
            <a:off x="5949140" y="1683238"/>
            <a:ext cx="423097" cy="438108"/>
          </a:xfrm>
          <a:prstGeom prst="ellipse">
            <a:avLst/>
          </a:prstGeom>
          <a:solidFill>
            <a:schemeClr val="accent3">
              <a:lumMod val="75000"/>
            </a:schemeClr>
          </a:solidFill>
        </p:spPr>
        <p:style>
          <a:lnRef idx="3">
            <a:schemeClr val="lt1"/>
          </a:lnRef>
          <a:fillRef idx="1">
            <a:schemeClr val="accent2"/>
          </a:fillRef>
          <a:effectRef idx="1">
            <a:schemeClr val="accent2"/>
          </a:effectRef>
          <a:fontRef idx="minor">
            <a:schemeClr val="lt1"/>
          </a:fontRef>
        </p:style>
      </p:sp>
      <p:sp>
        <p:nvSpPr>
          <p:cNvPr id="10" name="Oval 9">
            <a:extLst>
              <a:ext uri="{FF2B5EF4-FFF2-40B4-BE49-F238E27FC236}">
                <a16:creationId xmlns:a16="http://schemas.microsoft.com/office/drawing/2014/main" id="{098FE434-4AC1-4299-861A-0EADD968AFB8}"/>
              </a:ext>
            </a:extLst>
          </p:cNvPr>
          <p:cNvSpPr/>
          <p:nvPr/>
        </p:nvSpPr>
        <p:spPr>
          <a:xfrm>
            <a:off x="9317657" y="1667740"/>
            <a:ext cx="423097" cy="438108"/>
          </a:xfrm>
          <a:prstGeom prst="ellipse">
            <a:avLst/>
          </a:prstGeom>
          <a:solidFill>
            <a:schemeClr val="accent3">
              <a:lumMod val="75000"/>
            </a:schemeClr>
          </a:solidFill>
        </p:spPr>
        <p:style>
          <a:lnRef idx="3">
            <a:schemeClr val="lt1"/>
          </a:lnRef>
          <a:fillRef idx="1">
            <a:schemeClr val="accent2"/>
          </a:fillRef>
          <a:effectRef idx="1">
            <a:schemeClr val="accent2"/>
          </a:effectRef>
          <a:fontRef idx="minor">
            <a:schemeClr val="lt1"/>
          </a:fontRef>
        </p:style>
      </p:sp>
      <p:sp>
        <p:nvSpPr>
          <p:cNvPr id="11" name="TextBox 10">
            <a:extLst>
              <a:ext uri="{FF2B5EF4-FFF2-40B4-BE49-F238E27FC236}">
                <a16:creationId xmlns:a16="http://schemas.microsoft.com/office/drawing/2014/main" id="{4AB915F4-A1FE-47EA-8146-22FF3EC3A85F}"/>
              </a:ext>
            </a:extLst>
          </p:cNvPr>
          <p:cNvSpPr txBox="1"/>
          <p:nvPr/>
        </p:nvSpPr>
        <p:spPr>
          <a:xfrm>
            <a:off x="373242" y="2782616"/>
            <a:ext cx="1478812" cy="809604"/>
          </a:xfrm>
          <a:prstGeom prst="rect">
            <a:avLst/>
          </a:prstGeom>
          <a:noFill/>
        </p:spPr>
        <p:txBody>
          <a:bodyPr wrap="square" lIns="179161" tIns="143331" rIns="89606" bIns="143331" rtlCol="0" anchor="t">
            <a:spAutoFit/>
          </a:bodyPr>
          <a:lstStyle/>
          <a:p>
            <a:pPr lvl="0" algn="ctr" defTabSz="913950">
              <a:lnSpc>
                <a:spcPct val="90000"/>
              </a:lnSpc>
              <a:spcAft>
                <a:spcPts val="575"/>
              </a:spcAft>
              <a:defRPr/>
            </a:pPr>
            <a:r>
              <a:rPr lang="en-US" sz="1600" b="1" dirty="0">
                <a:solidFill>
                  <a:srgbClr val="1A1A1A"/>
                </a:solidFill>
                <a:latin typeface="Segoe UI" panose="020B0502040204020203" pitchFamily="34" charset="0"/>
                <a:cs typeface="Segoe UI" panose="020B0502040204020203" pitchFamily="34" charset="0"/>
              </a:rPr>
              <a:t>Dec 2018</a:t>
            </a:r>
          </a:p>
          <a:p>
            <a:pPr lvl="0" algn="ctr" defTabSz="913950">
              <a:lnSpc>
                <a:spcPct val="90000"/>
              </a:lnSpc>
              <a:spcAft>
                <a:spcPts val="575"/>
              </a:spcAft>
              <a:defRPr/>
            </a:pPr>
            <a:r>
              <a:rPr lang="en-US" sz="1600" dirty="0">
                <a:solidFill>
                  <a:srgbClr val="1A1A1A"/>
                </a:solidFill>
                <a:latin typeface="Segoe UI" panose="020B0502040204020203" pitchFamily="34" charset="0"/>
                <a:cs typeface="Segoe UI" panose="020B0502040204020203" pitchFamily="34" charset="0"/>
              </a:rPr>
              <a:t>.NET Core 2.2</a:t>
            </a:r>
          </a:p>
        </p:txBody>
      </p:sp>
      <p:cxnSp>
        <p:nvCxnSpPr>
          <p:cNvPr id="12" name="Straight Connector 11">
            <a:extLst>
              <a:ext uri="{FF2B5EF4-FFF2-40B4-BE49-F238E27FC236}">
                <a16:creationId xmlns:a16="http://schemas.microsoft.com/office/drawing/2014/main" id="{3273BCCE-50F4-4F0C-95B9-FA7EF878CCEF}"/>
              </a:ext>
            </a:extLst>
          </p:cNvPr>
          <p:cNvCxnSpPr>
            <a:cxnSpLocks/>
            <a:stCxn id="5" idx="4"/>
            <a:endCxn id="11" idx="0"/>
          </p:cNvCxnSpPr>
          <p:nvPr/>
        </p:nvCxnSpPr>
        <p:spPr>
          <a:xfrm>
            <a:off x="1108857" y="2121346"/>
            <a:ext cx="3791" cy="66127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41913FE-2E57-4F76-8393-4212E338E89C}"/>
              </a:ext>
            </a:extLst>
          </p:cNvPr>
          <p:cNvSpPr txBox="1"/>
          <p:nvPr/>
        </p:nvSpPr>
        <p:spPr>
          <a:xfrm>
            <a:off x="2057926" y="2775491"/>
            <a:ext cx="1478812" cy="1108147"/>
          </a:xfrm>
          <a:prstGeom prst="rect">
            <a:avLst/>
          </a:prstGeom>
          <a:noFill/>
        </p:spPr>
        <p:txBody>
          <a:bodyPr wrap="square" lIns="179161" tIns="143331" rIns="89606" bIns="143331" rtlCol="0" anchor="t">
            <a:spAutoFit/>
          </a:bodyPr>
          <a:lstStyle/>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Sept 2019</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.NET Core 3.0</a:t>
            </a:r>
          </a:p>
          <a:p>
            <a:pPr marL="0" marR="0" lvl="0" indent="0" algn="ctr" defTabSz="913950" rtl="0" eaLnBrk="1" fontAlgn="auto" latinLnBrk="0" hangingPunct="1">
              <a:lnSpc>
                <a:spcPct val="90000"/>
              </a:lnSpc>
              <a:spcBef>
                <a:spcPts val="0"/>
              </a:spcBef>
              <a:spcAft>
                <a:spcPts val="575"/>
              </a:spcAft>
              <a:buClrTx/>
              <a:buSzTx/>
              <a:buFontTx/>
              <a:buNone/>
              <a:tabLst/>
              <a:defRPr/>
            </a:pPr>
            <a:endPar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endParaRPr>
          </a:p>
        </p:txBody>
      </p:sp>
      <p:cxnSp>
        <p:nvCxnSpPr>
          <p:cNvPr id="14" name="Straight Connector 13">
            <a:extLst>
              <a:ext uri="{FF2B5EF4-FFF2-40B4-BE49-F238E27FC236}">
                <a16:creationId xmlns:a16="http://schemas.microsoft.com/office/drawing/2014/main" id="{3AD910AD-BAF8-4702-A600-19B8C0BDE2D6}"/>
              </a:ext>
            </a:extLst>
          </p:cNvPr>
          <p:cNvCxnSpPr>
            <a:cxnSpLocks/>
            <a:stCxn id="6" idx="4"/>
            <a:endCxn id="13" idx="0"/>
          </p:cNvCxnSpPr>
          <p:nvPr/>
        </p:nvCxnSpPr>
        <p:spPr>
          <a:xfrm>
            <a:off x="2796404" y="2108743"/>
            <a:ext cx="928" cy="66674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B0B96E8-AFE9-464F-AFC2-8DEAE2E88F8D}"/>
              </a:ext>
            </a:extLst>
          </p:cNvPr>
          <p:cNvSpPr txBox="1"/>
          <p:nvPr/>
        </p:nvSpPr>
        <p:spPr>
          <a:xfrm>
            <a:off x="3740753" y="2769225"/>
            <a:ext cx="1478812" cy="1108147"/>
          </a:xfrm>
          <a:prstGeom prst="rect">
            <a:avLst/>
          </a:prstGeom>
          <a:noFill/>
        </p:spPr>
        <p:txBody>
          <a:bodyPr wrap="square" lIns="179161" tIns="143331" rIns="89606" bIns="143331" rtlCol="0" anchor="t">
            <a:spAutoFit/>
          </a:bodyPr>
          <a:lstStyle/>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Nov 2019</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.NET Core 3.1</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LTS</a:t>
            </a:r>
          </a:p>
        </p:txBody>
      </p:sp>
      <p:cxnSp>
        <p:nvCxnSpPr>
          <p:cNvPr id="16" name="Straight Connector 15">
            <a:extLst>
              <a:ext uri="{FF2B5EF4-FFF2-40B4-BE49-F238E27FC236}">
                <a16:creationId xmlns:a16="http://schemas.microsoft.com/office/drawing/2014/main" id="{8DA02A97-9746-4479-9E0C-14ACB856DB56}"/>
              </a:ext>
            </a:extLst>
          </p:cNvPr>
          <p:cNvCxnSpPr>
            <a:cxnSpLocks/>
            <a:stCxn id="7" idx="4"/>
            <a:endCxn id="15" idx="0"/>
          </p:cNvCxnSpPr>
          <p:nvPr/>
        </p:nvCxnSpPr>
        <p:spPr>
          <a:xfrm flipH="1">
            <a:off x="4480159" y="2097908"/>
            <a:ext cx="1934" cy="67131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74C711B2-7F79-4E3E-925B-3A3D3514C277}"/>
              </a:ext>
            </a:extLst>
          </p:cNvPr>
          <p:cNvSpPr/>
          <p:nvPr/>
        </p:nvSpPr>
        <p:spPr>
          <a:xfrm>
            <a:off x="10999116" y="1683238"/>
            <a:ext cx="423097" cy="438108"/>
          </a:xfrm>
          <a:prstGeom prst="ellipse">
            <a:avLst/>
          </a:prstGeom>
          <a:solidFill>
            <a:schemeClr val="accent1"/>
          </a:solidFill>
        </p:spPr>
        <p:style>
          <a:lnRef idx="3">
            <a:schemeClr val="lt1"/>
          </a:lnRef>
          <a:fillRef idx="1">
            <a:schemeClr val="accent2"/>
          </a:fillRef>
          <a:effectRef idx="1">
            <a:schemeClr val="accent2"/>
          </a:effectRef>
          <a:fontRef idx="minor">
            <a:schemeClr val="lt1"/>
          </a:fontRef>
        </p:style>
      </p:sp>
      <p:sp>
        <p:nvSpPr>
          <p:cNvPr id="30" name="TextBox 29">
            <a:extLst>
              <a:ext uri="{FF2B5EF4-FFF2-40B4-BE49-F238E27FC236}">
                <a16:creationId xmlns:a16="http://schemas.microsoft.com/office/drawing/2014/main" id="{8E86EAC8-FA42-4B85-977C-BD1DEBC17DD6}"/>
              </a:ext>
            </a:extLst>
          </p:cNvPr>
          <p:cNvSpPr txBox="1"/>
          <p:nvPr/>
        </p:nvSpPr>
        <p:spPr>
          <a:xfrm>
            <a:off x="5421282" y="2769224"/>
            <a:ext cx="1478812" cy="1108147"/>
          </a:xfrm>
          <a:prstGeom prst="rect">
            <a:avLst/>
          </a:prstGeom>
          <a:noFill/>
        </p:spPr>
        <p:txBody>
          <a:bodyPr wrap="square" lIns="179161" tIns="143331" rIns="89606" bIns="143331" rtlCol="0" anchor="t">
            <a:spAutoFit/>
          </a:bodyPr>
          <a:lstStyle/>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Nov 2020</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.NET 5.0</a:t>
            </a:r>
          </a:p>
          <a:p>
            <a:pPr marL="0" marR="0" lvl="0" indent="0" algn="ctr" defTabSz="913950" rtl="0" eaLnBrk="1" fontAlgn="auto" latinLnBrk="0" hangingPunct="1">
              <a:lnSpc>
                <a:spcPct val="90000"/>
              </a:lnSpc>
              <a:spcBef>
                <a:spcPts val="0"/>
              </a:spcBef>
              <a:spcAft>
                <a:spcPts val="575"/>
              </a:spcAft>
              <a:buClrTx/>
              <a:buSzTx/>
              <a:buFontTx/>
              <a:buNone/>
              <a:tabLst/>
              <a:defRPr/>
            </a:pPr>
            <a:endPar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endParaRPr>
          </a:p>
        </p:txBody>
      </p:sp>
      <p:cxnSp>
        <p:nvCxnSpPr>
          <p:cNvPr id="31" name="Straight Connector 30">
            <a:extLst>
              <a:ext uri="{FF2B5EF4-FFF2-40B4-BE49-F238E27FC236}">
                <a16:creationId xmlns:a16="http://schemas.microsoft.com/office/drawing/2014/main" id="{720309C1-E35A-4C6A-AF68-E388182BED60}"/>
              </a:ext>
            </a:extLst>
          </p:cNvPr>
          <p:cNvCxnSpPr>
            <a:cxnSpLocks/>
            <a:stCxn id="9" idx="4"/>
            <a:endCxn id="30" idx="0"/>
          </p:cNvCxnSpPr>
          <p:nvPr/>
        </p:nvCxnSpPr>
        <p:spPr>
          <a:xfrm flipH="1">
            <a:off x="6160688" y="2121346"/>
            <a:ext cx="1" cy="64787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6DC9229-80F3-4B1F-9616-7D5F69D69E29}"/>
              </a:ext>
            </a:extLst>
          </p:cNvPr>
          <p:cNvSpPr txBox="1"/>
          <p:nvPr/>
        </p:nvSpPr>
        <p:spPr>
          <a:xfrm>
            <a:off x="7101811" y="2769224"/>
            <a:ext cx="1478812" cy="1108147"/>
          </a:xfrm>
          <a:prstGeom prst="rect">
            <a:avLst/>
          </a:prstGeom>
          <a:noFill/>
        </p:spPr>
        <p:txBody>
          <a:bodyPr wrap="square" lIns="179161" tIns="143331" rIns="89606" bIns="143331" rtlCol="0" anchor="t">
            <a:spAutoFit/>
          </a:bodyPr>
          <a:lstStyle/>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Nov 2021</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.NET 6.0</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LTS</a:t>
            </a:r>
          </a:p>
        </p:txBody>
      </p:sp>
      <p:cxnSp>
        <p:nvCxnSpPr>
          <p:cNvPr id="38" name="Straight Connector 37">
            <a:extLst>
              <a:ext uri="{FF2B5EF4-FFF2-40B4-BE49-F238E27FC236}">
                <a16:creationId xmlns:a16="http://schemas.microsoft.com/office/drawing/2014/main" id="{E03D1A2D-D20C-450D-AF65-BB54DF202361}"/>
              </a:ext>
            </a:extLst>
          </p:cNvPr>
          <p:cNvCxnSpPr>
            <a:cxnSpLocks/>
            <a:stCxn id="8" idx="4"/>
            <a:endCxn id="37" idx="0"/>
          </p:cNvCxnSpPr>
          <p:nvPr/>
        </p:nvCxnSpPr>
        <p:spPr>
          <a:xfrm flipH="1">
            <a:off x="7841217" y="2105848"/>
            <a:ext cx="5162" cy="66337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A1E5FF5E-B26E-4C81-AB70-EF21C8CDFBC2}"/>
              </a:ext>
            </a:extLst>
          </p:cNvPr>
          <p:cNvSpPr txBox="1"/>
          <p:nvPr/>
        </p:nvSpPr>
        <p:spPr>
          <a:xfrm>
            <a:off x="8789116" y="2777933"/>
            <a:ext cx="1478812" cy="1108147"/>
          </a:xfrm>
          <a:prstGeom prst="rect">
            <a:avLst/>
          </a:prstGeom>
          <a:noFill/>
        </p:spPr>
        <p:txBody>
          <a:bodyPr wrap="square" lIns="179161" tIns="143331" rIns="89606" bIns="143331" rtlCol="0" anchor="t">
            <a:spAutoFit/>
          </a:bodyPr>
          <a:lstStyle/>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Nov 2022</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.NET 7.0</a:t>
            </a:r>
          </a:p>
          <a:p>
            <a:pPr marL="0" marR="0" lvl="0" indent="0" algn="ctr" defTabSz="913950" rtl="0" eaLnBrk="1" fontAlgn="auto" latinLnBrk="0" hangingPunct="1">
              <a:lnSpc>
                <a:spcPct val="90000"/>
              </a:lnSpc>
              <a:spcBef>
                <a:spcPts val="0"/>
              </a:spcBef>
              <a:spcAft>
                <a:spcPts val="575"/>
              </a:spcAft>
              <a:buClrTx/>
              <a:buSzTx/>
              <a:buFontTx/>
              <a:buNone/>
              <a:tabLst/>
              <a:defRPr/>
            </a:pPr>
            <a:endPar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endParaRPr>
          </a:p>
        </p:txBody>
      </p:sp>
      <p:cxnSp>
        <p:nvCxnSpPr>
          <p:cNvPr id="42" name="Straight Connector 41">
            <a:extLst>
              <a:ext uri="{FF2B5EF4-FFF2-40B4-BE49-F238E27FC236}">
                <a16:creationId xmlns:a16="http://schemas.microsoft.com/office/drawing/2014/main" id="{2E1932D2-0037-4AC9-9E88-F20364BA0FFB}"/>
              </a:ext>
            </a:extLst>
          </p:cNvPr>
          <p:cNvCxnSpPr>
            <a:cxnSpLocks/>
            <a:stCxn id="10" idx="4"/>
            <a:endCxn id="41" idx="0"/>
          </p:cNvCxnSpPr>
          <p:nvPr/>
        </p:nvCxnSpPr>
        <p:spPr>
          <a:xfrm flipH="1">
            <a:off x="9528522" y="2105848"/>
            <a:ext cx="684" cy="67208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37493468-D54C-4E85-A0F1-07B5758996B1}"/>
              </a:ext>
            </a:extLst>
          </p:cNvPr>
          <p:cNvSpPr txBox="1"/>
          <p:nvPr/>
        </p:nvSpPr>
        <p:spPr>
          <a:xfrm>
            <a:off x="10476421" y="2769224"/>
            <a:ext cx="1478812" cy="1108147"/>
          </a:xfrm>
          <a:prstGeom prst="rect">
            <a:avLst/>
          </a:prstGeom>
          <a:noFill/>
        </p:spPr>
        <p:txBody>
          <a:bodyPr wrap="square" lIns="179161" tIns="143331" rIns="89606" bIns="143331" rtlCol="0" anchor="t">
            <a:spAutoFit/>
          </a:bodyPr>
          <a:lstStyle/>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Nov 2023</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.NET 8.0</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LTS</a:t>
            </a:r>
          </a:p>
        </p:txBody>
      </p:sp>
      <p:cxnSp>
        <p:nvCxnSpPr>
          <p:cNvPr id="45" name="Straight Connector 44">
            <a:extLst>
              <a:ext uri="{FF2B5EF4-FFF2-40B4-BE49-F238E27FC236}">
                <a16:creationId xmlns:a16="http://schemas.microsoft.com/office/drawing/2014/main" id="{83FFA1D2-986C-46C7-B842-D5FBA0BCEDBC}"/>
              </a:ext>
            </a:extLst>
          </p:cNvPr>
          <p:cNvCxnSpPr>
            <a:cxnSpLocks/>
            <a:stCxn id="28" idx="4"/>
            <a:endCxn id="44" idx="0"/>
          </p:cNvCxnSpPr>
          <p:nvPr/>
        </p:nvCxnSpPr>
        <p:spPr>
          <a:xfrm>
            <a:off x="11210665" y="2121346"/>
            <a:ext cx="5162" cy="64787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92D5D0E-ADF9-C442-B1B5-99559D08AC4E}"/>
              </a:ext>
            </a:extLst>
          </p:cNvPr>
          <p:cNvCxnSpPr>
            <a:cxnSpLocks/>
          </p:cNvCxnSpPr>
          <p:nvPr/>
        </p:nvCxnSpPr>
        <p:spPr>
          <a:xfrm flipV="1">
            <a:off x="489098" y="4723229"/>
            <a:ext cx="11398102" cy="92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5" name="Oval 34">
            <a:extLst>
              <a:ext uri="{FF2B5EF4-FFF2-40B4-BE49-F238E27FC236}">
                <a16:creationId xmlns:a16="http://schemas.microsoft.com/office/drawing/2014/main" id="{AC6AEF7E-14D7-6042-A22A-686C39835BB6}"/>
              </a:ext>
            </a:extLst>
          </p:cNvPr>
          <p:cNvSpPr/>
          <p:nvPr/>
        </p:nvSpPr>
        <p:spPr>
          <a:xfrm>
            <a:off x="4270544" y="4480737"/>
            <a:ext cx="423097" cy="438108"/>
          </a:xfrm>
          <a:prstGeom prst="ellipse">
            <a:avLst/>
          </a:prstGeom>
          <a:solidFill>
            <a:schemeClr val="accent1"/>
          </a:solidFill>
        </p:spPr>
        <p:style>
          <a:lnRef idx="3">
            <a:schemeClr val="lt1"/>
          </a:lnRef>
          <a:fillRef idx="1">
            <a:schemeClr val="accent2"/>
          </a:fillRef>
          <a:effectRef idx="1">
            <a:schemeClr val="accent2"/>
          </a:effectRef>
          <a:fontRef idx="minor">
            <a:schemeClr val="lt1"/>
          </a:fontRef>
        </p:style>
      </p:sp>
      <p:sp>
        <p:nvSpPr>
          <p:cNvPr id="36" name="Oval 35">
            <a:extLst>
              <a:ext uri="{FF2B5EF4-FFF2-40B4-BE49-F238E27FC236}">
                <a16:creationId xmlns:a16="http://schemas.microsoft.com/office/drawing/2014/main" id="{660591F7-2237-224E-B2C3-4D80F662B2C5}"/>
              </a:ext>
            </a:extLst>
          </p:cNvPr>
          <p:cNvSpPr/>
          <p:nvPr/>
        </p:nvSpPr>
        <p:spPr>
          <a:xfrm>
            <a:off x="7634830" y="4488677"/>
            <a:ext cx="423097" cy="438108"/>
          </a:xfrm>
          <a:prstGeom prst="ellipse">
            <a:avLst/>
          </a:prstGeom>
          <a:solidFill>
            <a:schemeClr val="accent1"/>
          </a:solidFill>
        </p:spPr>
        <p:style>
          <a:lnRef idx="3">
            <a:schemeClr val="lt1"/>
          </a:lnRef>
          <a:fillRef idx="1">
            <a:schemeClr val="accent2"/>
          </a:fillRef>
          <a:effectRef idx="1">
            <a:schemeClr val="accent2"/>
          </a:effectRef>
          <a:fontRef idx="minor">
            <a:schemeClr val="lt1"/>
          </a:fontRef>
        </p:style>
      </p:sp>
      <p:cxnSp>
        <p:nvCxnSpPr>
          <p:cNvPr id="50" name="Straight Connector 49">
            <a:extLst>
              <a:ext uri="{FF2B5EF4-FFF2-40B4-BE49-F238E27FC236}">
                <a16:creationId xmlns:a16="http://schemas.microsoft.com/office/drawing/2014/main" id="{BC281C9B-7505-C541-9D74-3BA4B09114A5}"/>
              </a:ext>
            </a:extLst>
          </p:cNvPr>
          <p:cNvCxnSpPr>
            <a:cxnSpLocks/>
          </p:cNvCxnSpPr>
          <p:nvPr/>
        </p:nvCxnSpPr>
        <p:spPr>
          <a:xfrm flipH="1">
            <a:off x="4480159" y="3806964"/>
            <a:ext cx="1934" cy="67131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6B15E231-607B-674F-ABC6-49D85C7126BC}"/>
              </a:ext>
            </a:extLst>
          </p:cNvPr>
          <p:cNvSpPr/>
          <p:nvPr/>
        </p:nvSpPr>
        <p:spPr>
          <a:xfrm>
            <a:off x="10999116" y="4504175"/>
            <a:ext cx="423097" cy="438108"/>
          </a:xfrm>
          <a:prstGeom prst="ellipse">
            <a:avLst/>
          </a:prstGeom>
          <a:solidFill>
            <a:schemeClr val="accent1"/>
          </a:solidFill>
        </p:spPr>
        <p:style>
          <a:lnRef idx="3">
            <a:schemeClr val="lt1"/>
          </a:lnRef>
          <a:fillRef idx="1">
            <a:schemeClr val="accent2"/>
          </a:fillRef>
          <a:effectRef idx="1">
            <a:schemeClr val="accent2"/>
          </a:effectRef>
          <a:fontRef idx="minor">
            <a:schemeClr val="lt1"/>
          </a:fontRef>
        </p:style>
      </p:sp>
      <p:cxnSp>
        <p:nvCxnSpPr>
          <p:cNvPr id="55" name="Straight Connector 54">
            <a:extLst>
              <a:ext uri="{FF2B5EF4-FFF2-40B4-BE49-F238E27FC236}">
                <a16:creationId xmlns:a16="http://schemas.microsoft.com/office/drawing/2014/main" id="{80D3B038-9F83-8346-8A7A-D302AA7DB1E8}"/>
              </a:ext>
            </a:extLst>
          </p:cNvPr>
          <p:cNvCxnSpPr>
            <a:cxnSpLocks/>
          </p:cNvCxnSpPr>
          <p:nvPr/>
        </p:nvCxnSpPr>
        <p:spPr>
          <a:xfrm flipH="1">
            <a:off x="7851477" y="3827746"/>
            <a:ext cx="5162" cy="66337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B65E55E-BBF2-1C4C-8D6D-EC606D288B6E}"/>
              </a:ext>
            </a:extLst>
          </p:cNvPr>
          <p:cNvCxnSpPr>
            <a:cxnSpLocks/>
          </p:cNvCxnSpPr>
          <p:nvPr/>
        </p:nvCxnSpPr>
        <p:spPr>
          <a:xfrm>
            <a:off x="11210664" y="3843806"/>
            <a:ext cx="5162" cy="64787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0062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50"/>
                                        </p:tgtEl>
                                        <p:attrNameLst>
                                          <p:attrName>style.visibility</p:attrName>
                                        </p:attrNameLst>
                                      </p:cBhvr>
                                      <p:to>
                                        <p:strVal val="visible"/>
                                      </p:to>
                                    </p:set>
                                    <p:animEffect transition="in" filter="wipe(up)">
                                      <p:cBhvr>
                                        <p:cTn id="9" dur="500"/>
                                        <p:tgtEl>
                                          <p:spTgt spid="50"/>
                                        </p:tgtEl>
                                      </p:cBhvr>
                                    </p:animEffect>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22" presetClass="entr" presetSubtype="1"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up)">
                                      <p:cBhvr>
                                        <p:cTn id="15" dur="500"/>
                                        <p:tgtEl>
                                          <p:spTgt spid="55"/>
                                        </p:tgtEl>
                                      </p:cBhvr>
                                    </p:animEffect>
                                  </p:childTnLst>
                                </p:cTn>
                              </p:par>
                            </p:childTnLst>
                          </p:cTn>
                        </p:par>
                        <p:par>
                          <p:cTn id="16" fill="hold">
                            <p:stCondLst>
                              <p:cond delay="1000"/>
                            </p:stCondLst>
                            <p:childTnLst>
                              <p:par>
                                <p:cTn id="17" presetID="1" presetClass="entr" presetSubtype="0" fill="hold" nodeType="after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22" presetClass="entr" presetSubtype="1"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wipe(up)">
                                      <p:cBhvr>
                                        <p:cTn id="2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E20718-102F-4E85-854F-3BE9E254C367}"/>
              </a:ext>
            </a:extLst>
          </p:cNvPr>
          <p:cNvSpPr>
            <a:spLocks noGrp="1"/>
          </p:cNvSpPr>
          <p:nvPr>
            <p:ph type="title"/>
          </p:nvPr>
        </p:nvSpPr>
        <p:spPr/>
        <p:txBody>
          <a:bodyPr/>
          <a:lstStyle/>
          <a:p>
            <a:r>
              <a:rPr lang="en-US" dirty="0"/>
              <a:t>Schedule and </a:t>
            </a:r>
            <a:br>
              <a:rPr lang="en-US" dirty="0"/>
            </a:br>
            <a:r>
              <a:rPr lang="en-US" dirty="0"/>
              <a:t>determining version right for you</a:t>
            </a:r>
          </a:p>
        </p:txBody>
      </p:sp>
      <p:sp>
        <p:nvSpPr>
          <p:cNvPr id="5" name="Text Placeholder 4">
            <a:extLst>
              <a:ext uri="{FF2B5EF4-FFF2-40B4-BE49-F238E27FC236}">
                <a16:creationId xmlns:a16="http://schemas.microsoft.com/office/drawing/2014/main" id="{DEC8B003-F50E-43BE-BCFB-D0DDFCA33C29}"/>
              </a:ext>
            </a:extLst>
          </p:cNvPr>
          <p:cNvSpPr>
            <a:spLocks noGrp="1"/>
          </p:cNvSpPr>
          <p:nvPr>
            <p:ph type="body" idx="1"/>
          </p:nvPr>
        </p:nvSpPr>
        <p:spPr/>
        <p:txBody>
          <a:bodyPr/>
          <a:lstStyle/>
          <a:p>
            <a:r>
              <a:rPr lang="en-US" dirty="0"/>
              <a:t>Current is a good place to be</a:t>
            </a:r>
          </a:p>
          <a:p>
            <a:r>
              <a:rPr lang="en-US" dirty="0"/>
              <a:t>LTS is for where/when you need it</a:t>
            </a:r>
          </a:p>
        </p:txBody>
      </p:sp>
    </p:spTree>
    <p:extLst>
      <p:ext uri="{BB962C8B-B14F-4D97-AF65-F5344CB8AC3E}">
        <p14:creationId xmlns:p14="http://schemas.microsoft.com/office/powerpoint/2010/main" val="3957720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9F25A-A34A-4D3A-81CE-37CA00D1FC3A}"/>
              </a:ext>
            </a:extLst>
          </p:cNvPr>
          <p:cNvSpPr>
            <a:spLocks noGrp="1"/>
          </p:cNvSpPr>
          <p:nvPr>
            <p:ph type="title"/>
          </p:nvPr>
        </p:nvSpPr>
        <p:spPr/>
        <p:txBody>
          <a:bodyPr/>
          <a:lstStyle/>
          <a:p>
            <a:r>
              <a:rPr lang="en-US" dirty="0"/>
              <a:t>Roadmap - .NET 5.0</a:t>
            </a:r>
          </a:p>
        </p:txBody>
      </p:sp>
      <p:sp>
        <p:nvSpPr>
          <p:cNvPr id="3" name="Text Placeholder 2">
            <a:extLst>
              <a:ext uri="{FF2B5EF4-FFF2-40B4-BE49-F238E27FC236}">
                <a16:creationId xmlns:a16="http://schemas.microsoft.com/office/drawing/2014/main" id="{6E21F683-38A2-4947-82C6-E6F8C49D4F0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52677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Arrow Connector 19">
            <a:extLst>
              <a:ext uri="{FF2B5EF4-FFF2-40B4-BE49-F238E27FC236}">
                <a16:creationId xmlns:a16="http://schemas.microsoft.com/office/drawing/2014/main" id="{91601B72-465B-44F0-8D16-C069E4D1114C}"/>
              </a:ext>
            </a:extLst>
          </p:cNvPr>
          <p:cNvCxnSpPr>
            <a:cxnSpLocks/>
          </p:cNvCxnSpPr>
          <p:nvPr/>
        </p:nvCxnSpPr>
        <p:spPr>
          <a:xfrm flipV="1">
            <a:off x="489098" y="2168117"/>
            <a:ext cx="11398102" cy="92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9" name="TextBox 38">
            <a:extLst>
              <a:ext uri="{FF2B5EF4-FFF2-40B4-BE49-F238E27FC236}">
                <a16:creationId xmlns:a16="http://schemas.microsoft.com/office/drawing/2014/main" id="{A0318BE7-9FBC-4299-86E5-3ECF68990869}"/>
              </a:ext>
            </a:extLst>
          </p:cNvPr>
          <p:cNvSpPr txBox="1"/>
          <p:nvPr/>
        </p:nvSpPr>
        <p:spPr>
          <a:xfrm>
            <a:off x="452246" y="3048721"/>
            <a:ext cx="2035982" cy="809604"/>
          </a:xfrm>
          <a:prstGeom prst="rect">
            <a:avLst/>
          </a:prstGeom>
          <a:noFill/>
        </p:spPr>
        <p:txBody>
          <a:bodyPr wrap="square" lIns="179161" tIns="143331" rIns="89606" bIns="143331" rtlCol="0" anchor="t">
            <a:spAutoFit/>
          </a:bodyPr>
          <a:lstStyle/>
          <a:p>
            <a:pPr marL="0" marR="0" lvl="0" indent="0" algn="ctr" defTabSz="895601" rtl="0" eaLnBrk="1" fontAlgn="auto" latinLnBrk="0" hangingPunct="1">
              <a:lnSpc>
                <a:spcPct val="90000"/>
              </a:lnSpc>
              <a:spcBef>
                <a:spcPts val="0"/>
              </a:spcBef>
              <a:spcAft>
                <a:spcPts val="588"/>
              </a:spcAft>
              <a:buClrTx/>
              <a:buSzTx/>
              <a:buFontTx/>
              <a:buNone/>
              <a:tabLst/>
              <a:defRPr/>
            </a:pPr>
            <a:r>
              <a:rPr kumimoji="0" lang="en-US" sz="160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2014</a:t>
            </a:r>
          </a:p>
          <a:p>
            <a:pPr marL="0" marR="0" lvl="0" indent="0" algn="ctr" defTabSz="895601" rtl="0" eaLnBrk="1" fontAlgn="auto" latinLnBrk="0" hangingPunct="1">
              <a:lnSpc>
                <a:spcPct val="90000"/>
              </a:lnSpc>
              <a:spcBef>
                <a:spcPts val="0"/>
              </a:spcBef>
              <a:spcAft>
                <a:spcPts val="588"/>
              </a:spcAft>
              <a:buClrTx/>
              <a:buSzTx/>
              <a:buFontTx/>
              <a:buNone/>
              <a:tabLst/>
              <a:defRPr/>
            </a:pPr>
            <a:endParaRPr kumimoji="0" lang="en-US" sz="160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endParaRPr>
          </a:p>
        </p:txBody>
      </p:sp>
      <p:cxnSp>
        <p:nvCxnSpPr>
          <p:cNvPr id="42" name="Straight Connector 41">
            <a:extLst>
              <a:ext uri="{FF2B5EF4-FFF2-40B4-BE49-F238E27FC236}">
                <a16:creationId xmlns:a16="http://schemas.microsoft.com/office/drawing/2014/main" id="{B9FE36BB-B495-4A6E-BB39-E671D744B0C4}"/>
              </a:ext>
            </a:extLst>
          </p:cNvPr>
          <p:cNvCxnSpPr>
            <a:cxnSpLocks/>
            <a:stCxn id="14" idx="4"/>
            <a:endCxn id="39" idx="0"/>
          </p:cNvCxnSpPr>
          <p:nvPr/>
        </p:nvCxnSpPr>
        <p:spPr>
          <a:xfrm flipH="1">
            <a:off x="1470237" y="2672517"/>
            <a:ext cx="1" cy="37620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D30A3C5E-22F5-47E3-A327-2E7E88CF3D8A}"/>
              </a:ext>
            </a:extLst>
          </p:cNvPr>
          <p:cNvSpPr>
            <a:spLocks noGrp="1"/>
          </p:cNvSpPr>
          <p:nvPr>
            <p:ph type="title"/>
          </p:nvPr>
        </p:nvSpPr>
        <p:spPr/>
        <p:txBody>
          <a:bodyPr/>
          <a:lstStyle/>
          <a:p>
            <a:pPr algn="ctr"/>
            <a:r>
              <a:rPr lang="en-US" dirty="0"/>
              <a:t>The .NET Roadmap</a:t>
            </a:r>
          </a:p>
        </p:txBody>
      </p:sp>
      <p:grpSp>
        <p:nvGrpSpPr>
          <p:cNvPr id="18" name="Group 17">
            <a:extLst>
              <a:ext uri="{FF2B5EF4-FFF2-40B4-BE49-F238E27FC236}">
                <a16:creationId xmlns:a16="http://schemas.microsoft.com/office/drawing/2014/main" id="{146C0619-9464-42C8-9805-20124A6E3148}"/>
              </a:ext>
            </a:extLst>
          </p:cNvPr>
          <p:cNvGrpSpPr/>
          <p:nvPr/>
        </p:nvGrpSpPr>
        <p:grpSpPr>
          <a:xfrm>
            <a:off x="821845" y="1561400"/>
            <a:ext cx="1296783" cy="1111117"/>
            <a:chOff x="821844" y="1472100"/>
            <a:chExt cx="1296783" cy="1111117"/>
          </a:xfrm>
        </p:grpSpPr>
        <p:sp>
          <p:nvSpPr>
            <p:cNvPr id="14" name="Oval 13">
              <a:extLst>
                <a:ext uri="{FF2B5EF4-FFF2-40B4-BE49-F238E27FC236}">
                  <a16:creationId xmlns:a16="http://schemas.microsoft.com/office/drawing/2014/main" id="{1D84704B-6951-41A7-A82E-20E8AE73B860}"/>
                </a:ext>
              </a:extLst>
            </p:cNvPr>
            <p:cNvSpPr/>
            <p:nvPr/>
          </p:nvSpPr>
          <p:spPr>
            <a:xfrm>
              <a:off x="888210" y="1472100"/>
              <a:ext cx="1164053" cy="1111117"/>
            </a:xfrm>
            <a:prstGeom prst="ellipse">
              <a:avLst/>
            </a:prstGeom>
            <a:solidFill>
              <a:schemeClr val="accent3">
                <a:lumMod val="75000"/>
              </a:schemeClr>
            </a:solidFill>
          </p:spPr>
          <p:style>
            <a:lnRef idx="3">
              <a:schemeClr val="lt1"/>
            </a:lnRef>
            <a:fillRef idx="1">
              <a:schemeClr val="accent2"/>
            </a:fillRef>
            <a:effectRef idx="1">
              <a:schemeClr val="accent2"/>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50" name="TextBox 49">
              <a:extLst>
                <a:ext uri="{FF2B5EF4-FFF2-40B4-BE49-F238E27FC236}">
                  <a16:creationId xmlns:a16="http://schemas.microsoft.com/office/drawing/2014/main" id="{7BE819B0-5056-40DA-A5F5-E62E8990FB7B}"/>
                </a:ext>
              </a:extLst>
            </p:cNvPr>
            <p:cNvSpPr txBox="1"/>
            <p:nvPr/>
          </p:nvSpPr>
          <p:spPr>
            <a:xfrm>
              <a:off x="821844" y="1633351"/>
              <a:ext cx="1296783" cy="871008"/>
            </a:xfrm>
            <a:prstGeom prst="rect">
              <a:avLst/>
            </a:prstGeom>
            <a:noFill/>
          </p:spPr>
          <p:txBody>
            <a:bodyPr wrap="square" lIns="182880" tIns="146304" rIns="182880" bIns="146304" rtlCol="0" anchor="ctr">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rPr>
                <a:t>Many</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rPr>
                <a:t>.NETs</a:t>
              </a:r>
            </a:p>
          </p:txBody>
        </p:sp>
      </p:grpSp>
      <p:grpSp>
        <p:nvGrpSpPr>
          <p:cNvPr id="21" name="Group 20">
            <a:extLst>
              <a:ext uri="{FF2B5EF4-FFF2-40B4-BE49-F238E27FC236}">
                <a16:creationId xmlns:a16="http://schemas.microsoft.com/office/drawing/2014/main" id="{5F155194-D4C7-4159-9DA5-FB0FFB83B40F}"/>
              </a:ext>
            </a:extLst>
          </p:cNvPr>
          <p:cNvGrpSpPr/>
          <p:nvPr/>
        </p:nvGrpSpPr>
        <p:grpSpPr>
          <a:xfrm>
            <a:off x="1828954" y="3784137"/>
            <a:ext cx="8718390" cy="2381156"/>
            <a:chOff x="2571118" y="3147983"/>
            <a:chExt cx="8718390" cy="2381156"/>
          </a:xfrm>
        </p:grpSpPr>
        <p:grpSp>
          <p:nvGrpSpPr>
            <p:cNvPr id="60" name="Group 59">
              <a:extLst>
                <a:ext uri="{FF2B5EF4-FFF2-40B4-BE49-F238E27FC236}">
                  <a16:creationId xmlns:a16="http://schemas.microsoft.com/office/drawing/2014/main" id="{3F0EB3FD-1921-458B-A107-5F33120FD1EF}"/>
                </a:ext>
              </a:extLst>
            </p:cNvPr>
            <p:cNvGrpSpPr/>
            <p:nvPr/>
          </p:nvGrpSpPr>
          <p:grpSpPr>
            <a:xfrm>
              <a:off x="2571118" y="3147983"/>
              <a:ext cx="2827243" cy="2379949"/>
              <a:chOff x="1719261" y="1582079"/>
              <a:chExt cx="2772058" cy="4044770"/>
            </a:xfrm>
          </p:grpSpPr>
          <p:sp>
            <p:nvSpPr>
              <p:cNvPr id="61" name="Rectangle 60">
                <a:extLst>
                  <a:ext uri="{FF2B5EF4-FFF2-40B4-BE49-F238E27FC236}">
                    <a16:creationId xmlns:a16="http://schemas.microsoft.com/office/drawing/2014/main" id="{CCBFCF6F-9C62-425F-AD3E-61A03B2E69E8}"/>
                  </a:ext>
                </a:extLst>
              </p:cNvPr>
              <p:cNvSpPr/>
              <p:nvPr/>
            </p:nvSpPr>
            <p:spPr bwMode="auto">
              <a:xfrm>
                <a:off x="1719261" y="1582079"/>
                <a:ext cx="2772058" cy="4044770"/>
              </a:xfrm>
              <a:prstGeom prst="rect">
                <a:avLst/>
              </a:prstGeom>
              <a:solidFill>
                <a:schemeClr val="accent1"/>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ctr"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62" name="TextBox 61">
                <a:extLst>
                  <a:ext uri="{FF2B5EF4-FFF2-40B4-BE49-F238E27FC236}">
                    <a16:creationId xmlns:a16="http://schemas.microsoft.com/office/drawing/2014/main" id="{E21E6955-7892-4B7B-AD93-D6204C0B5DB5}"/>
                  </a:ext>
                </a:extLst>
              </p:cNvPr>
              <p:cNvSpPr txBox="1"/>
              <p:nvPr/>
            </p:nvSpPr>
            <p:spPr>
              <a:xfrm>
                <a:off x="1719261" y="1582079"/>
                <a:ext cx="2764594" cy="578940"/>
              </a:xfrm>
              <a:prstGeom prst="rect">
                <a:avLst/>
              </a:prstGeom>
              <a:solidFill>
                <a:srgbClr val="000000">
                  <a:alpha val="10196"/>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.NET FRAMEWORK</a:t>
                </a:r>
              </a:p>
            </p:txBody>
          </p:sp>
        </p:grpSp>
        <p:grpSp>
          <p:nvGrpSpPr>
            <p:cNvPr id="63" name="Group 62">
              <a:extLst>
                <a:ext uri="{FF2B5EF4-FFF2-40B4-BE49-F238E27FC236}">
                  <a16:creationId xmlns:a16="http://schemas.microsoft.com/office/drawing/2014/main" id="{35FBA628-313B-4CB3-87F6-052CCBCF0A48}"/>
                </a:ext>
              </a:extLst>
            </p:cNvPr>
            <p:cNvGrpSpPr/>
            <p:nvPr/>
          </p:nvGrpSpPr>
          <p:grpSpPr>
            <a:xfrm>
              <a:off x="5524298" y="3147983"/>
              <a:ext cx="2817909" cy="2379949"/>
              <a:chOff x="4604404" y="1582078"/>
              <a:chExt cx="2772059" cy="4044770"/>
            </a:xfrm>
          </p:grpSpPr>
          <p:sp>
            <p:nvSpPr>
              <p:cNvPr id="64" name="Rectangle 63">
                <a:extLst>
                  <a:ext uri="{FF2B5EF4-FFF2-40B4-BE49-F238E27FC236}">
                    <a16:creationId xmlns:a16="http://schemas.microsoft.com/office/drawing/2014/main" id="{AD69D969-F2FA-4BA5-BBA2-57DF320A44B5}"/>
                  </a:ext>
                </a:extLst>
              </p:cNvPr>
              <p:cNvSpPr/>
              <p:nvPr/>
            </p:nvSpPr>
            <p:spPr bwMode="auto">
              <a:xfrm>
                <a:off x="4604404" y="1582078"/>
                <a:ext cx="2772058" cy="4044770"/>
              </a:xfrm>
              <a:prstGeom prst="rect">
                <a:avLst/>
              </a:prstGeom>
              <a:solidFill>
                <a:schemeClr val="accent3"/>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ctr"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65" name="TextBox 64">
                <a:extLst>
                  <a:ext uri="{FF2B5EF4-FFF2-40B4-BE49-F238E27FC236}">
                    <a16:creationId xmlns:a16="http://schemas.microsoft.com/office/drawing/2014/main" id="{980953D7-0229-4CCD-B6C3-8071E99DA20B}"/>
                  </a:ext>
                </a:extLst>
              </p:cNvPr>
              <p:cNvSpPr txBox="1"/>
              <p:nvPr/>
            </p:nvSpPr>
            <p:spPr>
              <a:xfrm>
                <a:off x="4611869" y="1582078"/>
                <a:ext cx="2764594" cy="578940"/>
              </a:xfrm>
              <a:prstGeom prst="rect">
                <a:avLst/>
              </a:prstGeom>
              <a:solidFill>
                <a:srgbClr val="000000">
                  <a:alpha val="10196"/>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.NET CORE</a:t>
                </a:r>
              </a:p>
            </p:txBody>
          </p:sp>
        </p:grpSp>
        <p:grpSp>
          <p:nvGrpSpPr>
            <p:cNvPr id="66" name="Group 65">
              <a:extLst>
                <a:ext uri="{FF2B5EF4-FFF2-40B4-BE49-F238E27FC236}">
                  <a16:creationId xmlns:a16="http://schemas.microsoft.com/office/drawing/2014/main" id="{2022C27F-CEF3-4A8D-A34E-8C8A723AE35F}"/>
                </a:ext>
              </a:extLst>
            </p:cNvPr>
            <p:cNvGrpSpPr/>
            <p:nvPr/>
          </p:nvGrpSpPr>
          <p:grpSpPr>
            <a:xfrm>
              <a:off x="8467093" y="3149190"/>
              <a:ext cx="2822415" cy="2379949"/>
              <a:chOff x="7489548" y="1582078"/>
              <a:chExt cx="2770346" cy="4044770"/>
            </a:xfrm>
          </p:grpSpPr>
          <p:sp>
            <p:nvSpPr>
              <p:cNvPr id="67" name="Rectangle 66">
                <a:extLst>
                  <a:ext uri="{FF2B5EF4-FFF2-40B4-BE49-F238E27FC236}">
                    <a16:creationId xmlns:a16="http://schemas.microsoft.com/office/drawing/2014/main" id="{CD9E8FB3-DEC4-4602-8587-AE0F307BDED9}"/>
                  </a:ext>
                </a:extLst>
              </p:cNvPr>
              <p:cNvSpPr/>
              <p:nvPr/>
            </p:nvSpPr>
            <p:spPr bwMode="auto">
              <a:xfrm>
                <a:off x="7489548" y="1582078"/>
                <a:ext cx="2770346" cy="4044770"/>
              </a:xfrm>
              <a:prstGeom prst="rect">
                <a:avLst/>
              </a:prstGeom>
              <a:solidFill>
                <a:schemeClr val="accent6"/>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ctr"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68" name="TextBox 67">
                <a:extLst>
                  <a:ext uri="{FF2B5EF4-FFF2-40B4-BE49-F238E27FC236}">
                    <a16:creationId xmlns:a16="http://schemas.microsoft.com/office/drawing/2014/main" id="{8E24461B-2297-446C-8BAF-88B4FA81CA4F}"/>
                  </a:ext>
                </a:extLst>
              </p:cNvPr>
              <p:cNvSpPr txBox="1"/>
              <p:nvPr/>
            </p:nvSpPr>
            <p:spPr>
              <a:xfrm>
                <a:off x="7489548" y="1582078"/>
                <a:ext cx="2770346" cy="578940"/>
              </a:xfrm>
              <a:prstGeom prst="rect">
                <a:avLst/>
              </a:prstGeom>
              <a:solidFill>
                <a:srgbClr val="000000">
                  <a:alpha val="10196"/>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XAMARIN / MONO</a:t>
                </a:r>
              </a:p>
            </p:txBody>
          </p:sp>
        </p:grpSp>
        <p:sp>
          <p:nvSpPr>
            <p:cNvPr id="70" name="TextBox 69">
              <a:extLst>
                <a:ext uri="{FF2B5EF4-FFF2-40B4-BE49-F238E27FC236}">
                  <a16:creationId xmlns:a16="http://schemas.microsoft.com/office/drawing/2014/main" id="{54993A9A-15E5-4304-B765-A2B3CA03C9F9}"/>
                </a:ext>
              </a:extLst>
            </p:cNvPr>
            <p:cNvSpPr txBox="1"/>
            <p:nvPr/>
          </p:nvSpPr>
          <p:spPr>
            <a:xfrm>
              <a:off x="2618332" y="4233612"/>
              <a:ext cx="2743200" cy="787097"/>
            </a:xfrm>
            <a:prstGeom prst="rect">
              <a:avLst/>
            </a:prstGeom>
            <a:solidFill>
              <a:srgbClr val="000000">
                <a:alpha val="25000"/>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Base class library</a:t>
              </a:r>
            </a:p>
          </p:txBody>
        </p:sp>
        <p:sp>
          <p:nvSpPr>
            <p:cNvPr id="71" name="TextBox 70">
              <a:extLst>
                <a:ext uri="{FF2B5EF4-FFF2-40B4-BE49-F238E27FC236}">
                  <a16:creationId xmlns:a16="http://schemas.microsoft.com/office/drawing/2014/main" id="{10646AEC-2A8A-4A91-9934-746D59E45A6D}"/>
                </a:ext>
              </a:extLst>
            </p:cNvPr>
            <p:cNvSpPr txBox="1"/>
            <p:nvPr/>
          </p:nvSpPr>
          <p:spPr>
            <a:xfrm>
              <a:off x="2609332" y="3470237"/>
              <a:ext cx="2743200" cy="631613"/>
            </a:xfrm>
            <a:prstGeom prst="rect">
              <a:avLst/>
            </a:prstGeom>
            <a:solidFill>
              <a:srgbClr val="000000">
                <a:alpha val="25000"/>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Runtime</a:t>
              </a:r>
            </a:p>
          </p:txBody>
        </p:sp>
        <p:sp>
          <p:nvSpPr>
            <p:cNvPr id="72" name="TextBox 71">
              <a:extLst>
                <a:ext uri="{FF2B5EF4-FFF2-40B4-BE49-F238E27FC236}">
                  <a16:creationId xmlns:a16="http://schemas.microsoft.com/office/drawing/2014/main" id="{3ECBB949-60B2-4749-A80A-DD11C867B140}"/>
                </a:ext>
              </a:extLst>
            </p:cNvPr>
            <p:cNvSpPr txBox="1"/>
            <p:nvPr/>
          </p:nvSpPr>
          <p:spPr>
            <a:xfrm>
              <a:off x="5558713" y="3470236"/>
              <a:ext cx="2743200" cy="631614"/>
            </a:xfrm>
            <a:prstGeom prst="rect">
              <a:avLst/>
            </a:prstGeom>
            <a:solidFill>
              <a:srgbClr val="000000">
                <a:alpha val="25000"/>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Runtime</a:t>
              </a:r>
            </a:p>
          </p:txBody>
        </p:sp>
        <p:sp>
          <p:nvSpPr>
            <p:cNvPr id="73" name="TextBox 72">
              <a:extLst>
                <a:ext uri="{FF2B5EF4-FFF2-40B4-BE49-F238E27FC236}">
                  <a16:creationId xmlns:a16="http://schemas.microsoft.com/office/drawing/2014/main" id="{AE1C7C92-2990-4D2E-A707-A225349D5A4A}"/>
                </a:ext>
              </a:extLst>
            </p:cNvPr>
            <p:cNvSpPr txBox="1"/>
            <p:nvPr/>
          </p:nvSpPr>
          <p:spPr>
            <a:xfrm>
              <a:off x="8503922" y="3470235"/>
              <a:ext cx="2743200" cy="631615"/>
            </a:xfrm>
            <a:prstGeom prst="rect">
              <a:avLst/>
            </a:prstGeom>
            <a:solidFill>
              <a:srgbClr val="000000">
                <a:alpha val="25000"/>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Runtime</a:t>
              </a:r>
            </a:p>
          </p:txBody>
        </p:sp>
        <p:sp>
          <p:nvSpPr>
            <p:cNvPr id="74" name="TextBox 73">
              <a:extLst>
                <a:ext uri="{FF2B5EF4-FFF2-40B4-BE49-F238E27FC236}">
                  <a16:creationId xmlns:a16="http://schemas.microsoft.com/office/drawing/2014/main" id="{B2260E9A-518D-4813-ABE6-D9D704391805}"/>
                </a:ext>
              </a:extLst>
            </p:cNvPr>
            <p:cNvSpPr txBox="1"/>
            <p:nvPr/>
          </p:nvSpPr>
          <p:spPr>
            <a:xfrm>
              <a:off x="5558713" y="4233611"/>
              <a:ext cx="2743200" cy="787097"/>
            </a:xfrm>
            <a:prstGeom prst="rect">
              <a:avLst/>
            </a:prstGeom>
            <a:solidFill>
              <a:srgbClr val="000000">
                <a:alpha val="25000"/>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Core library</a:t>
              </a:r>
            </a:p>
          </p:txBody>
        </p:sp>
        <p:sp>
          <p:nvSpPr>
            <p:cNvPr id="75" name="TextBox 74">
              <a:extLst>
                <a:ext uri="{FF2B5EF4-FFF2-40B4-BE49-F238E27FC236}">
                  <a16:creationId xmlns:a16="http://schemas.microsoft.com/office/drawing/2014/main" id="{66CD7490-5F01-46FE-A652-72B269B1CA36}"/>
                </a:ext>
              </a:extLst>
            </p:cNvPr>
            <p:cNvSpPr txBox="1"/>
            <p:nvPr/>
          </p:nvSpPr>
          <p:spPr>
            <a:xfrm>
              <a:off x="8503922" y="4233610"/>
              <a:ext cx="2743200" cy="787097"/>
            </a:xfrm>
            <a:prstGeom prst="rect">
              <a:avLst/>
            </a:prstGeom>
            <a:solidFill>
              <a:srgbClr val="000000">
                <a:alpha val="25000"/>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Mono class library</a:t>
              </a:r>
            </a:p>
          </p:txBody>
        </p:sp>
      </p:grpSp>
    </p:spTree>
    <p:extLst>
      <p:ext uri="{BB962C8B-B14F-4D97-AF65-F5344CB8AC3E}">
        <p14:creationId xmlns:p14="http://schemas.microsoft.com/office/powerpoint/2010/main" val="3988336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22" presetClass="entr" presetSubtype="1"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wipe(up)">
                                      <p:cBhvr>
                                        <p:cTn id="10" dur="500"/>
                                        <p:tgtEl>
                                          <p:spTgt spid="42"/>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anim calcmode="lin" valueType="num">
                                      <p:cBhvr>
                                        <p:cTn id="14" dur="500" fill="hold"/>
                                        <p:tgtEl>
                                          <p:spTgt spid="39"/>
                                        </p:tgtEl>
                                        <p:attrNameLst>
                                          <p:attrName>ppt_x</p:attrName>
                                        </p:attrNameLst>
                                      </p:cBhvr>
                                      <p:tavLst>
                                        <p:tav tm="0">
                                          <p:val>
                                            <p:strVal val="#ppt_x"/>
                                          </p:val>
                                        </p:tav>
                                        <p:tav tm="100000">
                                          <p:val>
                                            <p:strVal val="#ppt_x"/>
                                          </p:val>
                                        </p:tav>
                                      </p:tavLst>
                                    </p:anim>
                                    <p:anim calcmode="lin" valueType="num">
                                      <p:cBhvr>
                                        <p:cTn id="15" dur="500" fill="hold"/>
                                        <p:tgtEl>
                                          <p:spTgt spid="39"/>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Arrow Connector 19">
            <a:extLst>
              <a:ext uri="{FF2B5EF4-FFF2-40B4-BE49-F238E27FC236}">
                <a16:creationId xmlns:a16="http://schemas.microsoft.com/office/drawing/2014/main" id="{91601B72-465B-44F0-8D16-C069E4D1114C}"/>
              </a:ext>
            </a:extLst>
          </p:cNvPr>
          <p:cNvCxnSpPr>
            <a:cxnSpLocks/>
          </p:cNvCxnSpPr>
          <p:nvPr/>
        </p:nvCxnSpPr>
        <p:spPr>
          <a:xfrm flipV="1">
            <a:off x="489098" y="2168117"/>
            <a:ext cx="11398102" cy="92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9" name="TextBox 38">
            <a:extLst>
              <a:ext uri="{FF2B5EF4-FFF2-40B4-BE49-F238E27FC236}">
                <a16:creationId xmlns:a16="http://schemas.microsoft.com/office/drawing/2014/main" id="{A0318BE7-9FBC-4299-86E5-3ECF68990869}"/>
              </a:ext>
            </a:extLst>
          </p:cNvPr>
          <p:cNvSpPr txBox="1"/>
          <p:nvPr/>
        </p:nvSpPr>
        <p:spPr>
          <a:xfrm>
            <a:off x="452246" y="3048721"/>
            <a:ext cx="2035982" cy="809604"/>
          </a:xfrm>
          <a:prstGeom prst="rect">
            <a:avLst/>
          </a:prstGeom>
          <a:noFill/>
        </p:spPr>
        <p:txBody>
          <a:bodyPr wrap="square" lIns="179161" tIns="143331" rIns="89606" bIns="143331" rtlCol="0" anchor="t">
            <a:spAutoFit/>
          </a:bodyPr>
          <a:lstStyle/>
          <a:p>
            <a:pPr marL="0" marR="0" lvl="0" indent="0" algn="ctr" defTabSz="895601" rtl="0" eaLnBrk="1" fontAlgn="auto" latinLnBrk="0" hangingPunct="1">
              <a:lnSpc>
                <a:spcPct val="90000"/>
              </a:lnSpc>
              <a:spcBef>
                <a:spcPts val="0"/>
              </a:spcBef>
              <a:spcAft>
                <a:spcPts val="588"/>
              </a:spcAft>
              <a:buClrTx/>
              <a:buSzTx/>
              <a:buFontTx/>
              <a:buNone/>
              <a:tabLst/>
              <a:defRPr/>
            </a:pPr>
            <a:r>
              <a:rPr kumimoji="0" lang="en-US" sz="1600" b="1" i="0" u="none" strike="noStrike" kern="1200" cap="none" spc="0" normalizeH="0" baseline="0" noProof="0" dirty="0">
                <a:ln>
                  <a:noFill/>
                </a:ln>
                <a:solidFill>
                  <a:srgbClr val="D2D2D2"/>
                </a:solidFill>
                <a:effectLst/>
                <a:uLnTx/>
                <a:uFillTx/>
                <a:latin typeface="Segoe UI" panose="020B0502040204020203" pitchFamily="34" charset="0"/>
                <a:ea typeface="+mn-ea"/>
                <a:cs typeface="Segoe UI" panose="020B0502040204020203" pitchFamily="34" charset="0"/>
              </a:rPr>
              <a:t>2014</a:t>
            </a:r>
          </a:p>
          <a:p>
            <a:pPr marL="0" marR="0" lvl="0" indent="0" algn="ctr" defTabSz="895601" rtl="0" eaLnBrk="1" fontAlgn="auto" latinLnBrk="0" hangingPunct="1">
              <a:lnSpc>
                <a:spcPct val="90000"/>
              </a:lnSpc>
              <a:spcBef>
                <a:spcPts val="0"/>
              </a:spcBef>
              <a:spcAft>
                <a:spcPts val="588"/>
              </a:spcAft>
              <a:buClrTx/>
              <a:buSzTx/>
              <a:buFontTx/>
              <a:buNone/>
              <a:tabLst/>
              <a:defRPr/>
            </a:pPr>
            <a:endParaRPr kumimoji="0" lang="en-US" sz="1600" b="1" i="0" u="none" strike="noStrike" kern="1200" cap="none" spc="0" normalizeH="0" baseline="0" noProof="0" dirty="0">
              <a:ln>
                <a:noFill/>
              </a:ln>
              <a:solidFill>
                <a:srgbClr val="D2D2D2"/>
              </a:solidFill>
              <a:effectLst/>
              <a:uLnTx/>
              <a:uFillTx/>
              <a:latin typeface="Segoe UI" panose="020B0502040204020203" pitchFamily="34" charset="0"/>
              <a:ea typeface="+mn-ea"/>
              <a:cs typeface="Segoe UI" panose="020B0502040204020203" pitchFamily="34" charset="0"/>
            </a:endParaRPr>
          </a:p>
        </p:txBody>
      </p:sp>
      <p:cxnSp>
        <p:nvCxnSpPr>
          <p:cNvPr id="42" name="Straight Connector 41">
            <a:extLst>
              <a:ext uri="{FF2B5EF4-FFF2-40B4-BE49-F238E27FC236}">
                <a16:creationId xmlns:a16="http://schemas.microsoft.com/office/drawing/2014/main" id="{B9FE36BB-B495-4A6E-BB39-E671D744B0C4}"/>
              </a:ext>
            </a:extLst>
          </p:cNvPr>
          <p:cNvCxnSpPr>
            <a:cxnSpLocks/>
            <a:stCxn id="14" idx="4"/>
            <a:endCxn id="39" idx="0"/>
          </p:cNvCxnSpPr>
          <p:nvPr/>
        </p:nvCxnSpPr>
        <p:spPr>
          <a:xfrm flipH="1">
            <a:off x="1470237" y="2672517"/>
            <a:ext cx="1" cy="37620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D30A3C5E-22F5-47E3-A327-2E7E88CF3D8A}"/>
              </a:ext>
            </a:extLst>
          </p:cNvPr>
          <p:cNvSpPr>
            <a:spLocks noGrp="1"/>
          </p:cNvSpPr>
          <p:nvPr>
            <p:ph type="title"/>
          </p:nvPr>
        </p:nvSpPr>
        <p:spPr/>
        <p:txBody>
          <a:bodyPr/>
          <a:lstStyle/>
          <a:p>
            <a:pPr algn="ctr"/>
            <a:r>
              <a:rPr lang="en-US" dirty="0"/>
              <a:t>The .NET Roadmap</a:t>
            </a:r>
          </a:p>
        </p:txBody>
      </p:sp>
      <p:cxnSp>
        <p:nvCxnSpPr>
          <p:cNvPr id="47" name="Straight Connector 46">
            <a:extLst>
              <a:ext uri="{FF2B5EF4-FFF2-40B4-BE49-F238E27FC236}">
                <a16:creationId xmlns:a16="http://schemas.microsoft.com/office/drawing/2014/main" id="{837CB6B4-4B3C-477A-ADFF-F66A86C8FCCC}"/>
              </a:ext>
            </a:extLst>
          </p:cNvPr>
          <p:cNvCxnSpPr>
            <a:cxnSpLocks/>
          </p:cNvCxnSpPr>
          <p:nvPr/>
        </p:nvCxnSpPr>
        <p:spPr>
          <a:xfrm>
            <a:off x="6139544" y="2661188"/>
            <a:ext cx="1" cy="42412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4266E9F0-5F4E-41FF-A6A9-2D89261C9176}"/>
              </a:ext>
            </a:extLst>
          </p:cNvPr>
          <p:cNvSpPr txBox="1"/>
          <p:nvPr/>
        </p:nvSpPr>
        <p:spPr>
          <a:xfrm>
            <a:off x="5363314" y="3025128"/>
            <a:ext cx="1552457" cy="511061"/>
          </a:xfrm>
          <a:prstGeom prst="rect">
            <a:avLst/>
          </a:prstGeom>
          <a:noFill/>
        </p:spPr>
        <p:txBody>
          <a:bodyPr wrap="square" lIns="179161" tIns="143331" rIns="89606" bIns="143331" rtlCol="0" anchor="t">
            <a:spAutoFit/>
          </a:bodyPr>
          <a:lstStyle/>
          <a:p>
            <a:pPr marL="0" marR="0" lvl="0" indent="0" algn="ctr" defTabSz="895601" rtl="0" eaLnBrk="1" fontAlgn="auto" latinLnBrk="0" hangingPunct="1">
              <a:lnSpc>
                <a:spcPct val="90000"/>
              </a:lnSpc>
              <a:spcBef>
                <a:spcPts val="0"/>
              </a:spcBef>
              <a:spcAft>
                <a:spcPts val="588"/>
              </a:spcAft>
              <a:buClrTx/>
              <a:buSzTx/>
              <a:buFontTx/>
              <a:buNone/>
              <a:tabLst/>
              <a:defRPr/>
            </a:pPr>
            <a:r>
              <a:rPr kumimoji="0" lang="en-US" sz="160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2016</a:t>
            </a:r>
          </a:p>
        </p:txBody>
      </p:sp>
      <p:grpSp>
        <p:nvGrpSpPr>
          <p:cNvPr id="18" name="Group 17">
            <a:extLst>
              <a:ext uri="{FF2B5EF4-FFF2-40B4-BE49-F238E27FC236}">
                <a16:creationId xmlns:a16="http://schemas.microsoft.com/office/drawing/2014/main" id="{146C0619-9464-42C8-9805-20124A6E3148}"/>
              </a:ext>
            </a:extLst>
          </p:cNvPr>
          <p:cNvGrpSpPr/>
          <p:nvPr/>
        </p:nvGrpSpPr>
        <p:grpSpPr>
          <a:xfrm>
            <a:off x="821845" y="1561400"/>
            <a:ext cx="1296783" cy="1111117"/>
            <a:chOff x="821844" y="1472100"/>
            <a:chExt cx="1296783" cy="1111117"/>
          </a:xfrm>
        </p:grpSpPr>
        <p:sp>
          <p:nvSpPr>
            <p:cNvPr id="14" name="Oval 13">
              <a:extLst>
                <a:ext uri="{FF2B5EF4-FFF2-40B4-BE49-F238E27FC236}">
                  <a16:creationId xmlns:a16="http://schemas.microsoft.com/office/drawing/2014/main" id="{1D84704B-6951-41A7-A82E-20E8AE73B860}"/>
                </a:ext>
              </a:extLst>
            </p:cNvPr>
            <p:cNvSpPr/>
            <p:nvPr/>
          </p:nvSpPr>
          <p:spPr>
            <a:xfrm>
              <a:off x="888210" y="1472100"/>
              <a:ext cx="1164053" cy="1111117"/>
            </a:xfrm>
            <a:prstGeom prst="ellipse">
              <a:avLst/>
            </a:prstGeom>
            <a:solidFill>
              <a:schemeClr val="bg2"/>
            </a:solidFill>
          </p:spPr>
          <p:style>
            <a:lnRef idx="3">
              <a:schemeClr val="lt1"/>
            </a:lnRef>
            <a:fillRef idx="1">
              <a:schemeClr val="accent2"/>
            </a:fillRef>
            <a:effectRef idx="1">
              <a:schemeClr val="accent2"/>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50" name="TextBox 49">
              <a:extLst>
                <a:ext uri="{FF2B5EF4-FFF2-40B4-BE49-F238E27FC236}">
                  <a16:creationId xmlns:a16="http://schemas.microsoft.com/office/drawing/2014/main" id="{7BE819B0-5056-40DA-A5F5-E62E8990FB7B}"/>
                </a:ext>
              </a:extLst>
            </p:cNvPr>
            <p:cNvSpPr txBox="1"/>
            <p:nvPr/>
          </p:nvSpPr>
          <p:spPr>
            <a:xfrm>
              <a:off x="821844" y="1633351"/>
              <a:ext cx="1296783" cy="871008"/>
            </a:xfrm>
            <a:prstGeom prst="rect">
              <a:avLst/>
            </a:prstGeom>
            <a:noFill/>
          </p:spPr>
          <p:txBody>
            <a:bodyPr wrap="square" lIns="182880" tIns="146304" rIns="182880" bIns="146304" rtlCol="0" anchor="ctr">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rPr>
                <a:t>Many</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rPr>
                <a:t>.NETs</a:t>
              </a:r>
            </a:p>
          </p:txBody>
        </p:sp>
      </p:grpSp>
      <p:grpSp>
        <p:nvGrpSpPr>
          <p:cNvPr id="51" name="Group 50">
            <a:extLst>
              <a:ext uri="{FF2B5EF4-FFF2-40B4-BE49-F238E27FC236}">
                <a16:creationId xmlns:a16="http://schemas.microsoft.com/office/drawing/2014/main" id="{F3A7D9B5-7BBA-4719-A341-BA41E795BC8C}"/>
              </a:ext>
            </a:extLst>
          </p:cNvPr>
          <p:cNvGrpSpPr/>
          <p:nvPr/>
        </p:nvGrpSpPr>
        <p:grpSpPr>
          <a:xfrm>
            <a:off x="5491152" y="1510396"/>
            <a:ext cx="1296783" cy="1111117"/>
            <a:chOff x="821844" y="1472100"/>
            <a:chExt cx="1296783" cy="1111117"/>
          </a:xfrm>
        </p:grpSpPr>
        <p:sp>
          <p:nvSpPr>
            <p:cNvPr id="53" name="Oval 52">
              <a:extLst>
                <a:ext uri="{FF2B5EF4-FFF2-40B4-BE49-F238E27FC236}">
                  <a16:creationId xmlns:a16="http://schemas.microsoft.com/office/drawing/2014/main" id="{2862011F-ACDE-4447-A420-B0A2C9A9FFA7}"/>
                </a:ext>
              </a:extLst>
            </p:cNvPr>
            <p:cNvSpPr/>
            <p:nvPr/>
          </p:nvSpPr>
          <p:spPr>
            <a:xfrm>
              <a:off x="888210" y="1472100"/>
              <a:ext cx="1164053" cy="1111117"/>
            </a:xfrm>
            <a:prstGeom prst="ellipse">
              <a:avLst/>
            </a:prstGeom>
            <a:solidFill>
              <a:schemeClr val="accent3">
                <a:lumMod val="75000"/>
              </a:schemeClr>
            </a:solidFill>
          </p:spPr>
          <p:style>
            <a:lnRef idx="3">
              <a:schemeClr val="lt1"/>
            </a:lnRef>
            <a:fillRef idx="1">
              <a:schemeClr val="accent2"/>
            </a:fillRef>
            <a:effectRef idx="1">
              <a:schemeClr val="accent2"/>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55" name="TextBox 54">
              <a:extLst>
                <a:ext uri="{FF2B5EF4-FFF2-40B4-BE49-F238E27FC236}">
                  <a16:creationId xmlns:a16="http://schemas.microsoft.com/office/drawing/2014/main" id="{F231AB16-9967-4CD9-B13E-72EE56817E28}"/>
                </a:ext>
              </a:extLst>
            </p:cNvPr>
            <p:cNvSpPr txBox="1"/>
            <p:nvPr/>
          </p:nvSpPr>
          <p:spPr>
            <a:xfrm>
              <a:off x="821844" y="1633352"/>
              <a:ext cx="1296783" cy="871008"/>
            </a:xfrm>
            <a:prstGeom prst="rect">
              <a:avLst/>
            </a:prstGeom>
            <a:noFill/>
          </p:spPr>
          <p:txBody>
            <a:bodyPr wrap="square" lIns="182880" tIns="146304" rIns="182880" bIns="146304" rtlCol="0" anchor="ctr">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rPr>
                <a:t>.NET</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rPr>
                <a:t>standard</a:t>
              </a:r>
            </a:p>
          </p:txBody>
        </p:sp>
      </p:grpSp>
      <p:grpSp>
        <p:nvGrpSpPr>
          <p:cNvPr id="37" name="Group 36">
            <a:extLst>
              <a:ext uri="{FF2B5EF4-FFF2-40B4-BE49-F238E27FC236}">
                <a16:creationId xmlns:a16="http://schemas.microsoft.com/office/drawing/2014/main" id="{0898CC65-6941-41E7-A00E-80B75803CDD4}"/>
              </a:ext>
            </a:extLst>
          </p:cNvPr>
          <p:cNvGrpSpPr/>
          <p:nvPr/>
        </p:nvGrpSpPr>
        <p:grpSpPr>
          <a:xfrm>
            <a:off x="1828954" y="3784137"/>
            <a:ext cx="8718390" cy="2381156"/>
            <a:chOff x="2571118" y="3147983"/>
            <a:chExt cx="8718390" cy="2381156"/>
          </a:xfrm>
        </p:grpSpPr>
        <p:grpSp>
          <p:nvGrpSpPr>
            <p:cNvPr id="40" name="Group 39">
              <a:extLst>
                <a:ext uri="{FF2B5EF4-FFF2-40B4-BE49-F238E27FC236}">
                  <a16:creationId xmlns:a16="http://schemas.microsoft.com/office/drawing/2014/main" id="{768D8803-EDD6-430E-9F92-3231693976E1}"/>
                </a:ext>
              </a:extLst>
            </p:cNvPr>
            <p:cNvGrpSpPr/>
            <p:nvPr/>
          </p:nvGrpSpPr>
          <p:grpSpPr>
            <a:xfrm>
              <a:off x="2571118" y="3147983"/>
              <a:ext cx="2827243" cy="2379949"/>
              <a:chOff x="1719261" y="1582079"/>
              <a:chExt cx="2772058" cy="4044770"/>
            </a:xfrm>
          </p:grpSpPr>
          <p:sp>
            <p:nvSpPr>
              <p:cNvPr id="63" name="Rectangle 62">
                <a:extLst>
                  <a:ext uri="{FF2B5EF4-FFF2-40B4-BE49-F238E27FC236}">
                    <a16:creationId xmlns:a16="http://schemas.microsoft.com/office/drawing/2014/main" id="{677C0BB0-64B9-480C-B629-A540CA3ECFFD}"/>
                  </a:ext>
                </a:extLst>
              </p:cNvPr>
              <p:cNvSpPr/>
              <p:nvPr/>
            </p:nvSpPr>
            <p:spPr bwMode="auto">
              <a:xfrm>
                <a:off x="1719261" y="1582079"/>
                <a:ext cx="2772058" cy="4044770"/>
              </a:xfrm>
              <a:prstGeom prst="rect">
                <a:avLst/>
              </a:prstGeom>
              <a:solidFill>
                <a:schemeClr val="accent1"/>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64" name="TextBox 63">
                <a:extLst>
                  <a:ext uri="{FF2B5EF4-FFF2-40B4-BE49-F238E27FC236}">
                    <a16:creationId xmlns:a16="http://schemas.microsoft.com/office/drawing/2014/main" id="{1709CF56-EC6C-4934-85B3-F7BC4F56C941}"/>
                  </a:ext>
                </a:extLst>
              </p:cNvPr>
              <p:cNvSpPr txBox="1"/>
              <p:nvPr/>
            </p:nvSpPr>
            <p:spPr>
              <a:xfrm>
                <a:off x="1719261" y="1582079"/>
                <a:ext cx="2764594" cy="578940"/>
              </a:xfrm>
              <a:prstGeom prst="rect">
                <a:avLst/>
              </a:prstGeom>
              <a:solidFill>
                <a:srgbClr val="000000">
                  <a:alpha val="10196"/>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.NET FRAMEWORK</a:t>
                </a:r>
              </a:p>
            </p:txBody>
          </p:sp>
        </p:grpSp>
        <p:grpSp>
          <p:nvGrpSpPr>
            <p:cNvPr id="41" name="Group 40">
              <a:extLst>
                <a:ext uri="{FF2B5EF4-FFF2-40B4-BE49-F238E27FC236}">
                  <a16:creationId xmlns:a16="http://schemas.microsoft.com/office/drawing/2014/main" id="{422FCBBB-C556-4EEB-92FB-780E8B1D3E3D}"/>
                </a:ext>
              </a:extLst>
            </p:cNvPr>
            <p:cNvGrpSpPr/>
            <p:nvPr/>
          </p:nvGrpSpPr>
          <p:grpSpPr>
            <a:xfrm>
              <a:off x="5524298" y="3147983"/>
              <a:ext cx="2817909" cy="2379949"/>
              <a:chOff x="4604404" y="1582078"/>
              <a:chExt cx="2772059" cy="4044770"/>
            </a:xfrm>
          </p:grpSpPr>
          <p:sp>
            <p:nvSpPr>
              <p:cNvPr id="61" name="Rectangle 60">
                <a:extLst>
                  <a:ext uri="{FF2B5EF4-FFF2-40B4-BE49-F238E27FC236}">
                    <a16:creationId xmlns:a16="http://schemas.microsoft.com/office/drawing/2014/main" id="{A5D5E872-5AF6-4BF2-BB7E-066702D07BDA}"/>
                  </a:ext>
                </a:extLst>
              </p:cNvPr>
              <p:cNvSpPr/>
              <p:nvPr/>
            </p:nvSpPr>
            <p:spPr bwMode="auto">
              <a:xfrm>
                <a:off x="4604404" y="1582078"/>
                <a:ext cx="2772058" cy="4044770"/>
              </a:xfrm>
              <a:prstGeom prst="rect">
                <a:avLst/>
              </a:prstGeom>
              <a:solidFill>
                <a:schemeClr val="accent3"/>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62" name="TextBox 61">
                <a:extLst>
                  <a:ext uri="{FF2B5EF4-FFF2-40B4-BE49-F238E27FC236}">
                    <a16:creationId xmlns:a16="http://schemas.microsoft.com/office/drawing/2014/main" id="{033622A8-3075-46CC-A84C-30A40C071475}"/>
                  </a:ext>
                </a:extLst>
              </p:cNvPr>
              <p:cNvSpPr txBox="1"/>
              <p:nvPr/>
            </p:nvSpPr>
            <p:spPr>
              <a:xfrm>
                <a:off x="4611869" y="1582078"/>
                <a:ext cx="2764594" cy="578940"/>
              </a:xfrm>
              <a:prstGeom prst="rect">
                <a:avLst/>
              </a:prstGeom>
              <a:solidFill>
                <a:srgbClr val="000000">
                  <a:alpha val="10196"/>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.NET CORE</a:t>
                </a:r>
              </a:p>
            </p:txBody>
          </p:sp>
        </p:grpSp>
        <p:grpSp>
          <p:nvGrpSpPr>
            <p:cNvPr id="43" name="Group 42">
              <a:extLst>
                <a:ext uri="{FF2B5EF4-FFF2-40B4-BE49-F238E27FC236}">
                  <a16:creationId xmlns:a16="http://schemas.microsoft.com/office/drawing/2014/main" id="{E0FE4022-CCC9-4016-ADA6-7EEB9BDFFAD8}"/>
                </a:ext>
              </a:extLst>
            </p:cNvPr>
            <p:cNvGrpSpPr/>
            <p:nvPr/>
          </p:nvGrpSpPr>
          <p:grpSpPr>
            <a:xfrm>
              <a:off x="8467093" y="3149190"/>
              <a:ext cx="2822415" cy="2379949"/>
              <a:chOff x="7489548" y="1582078"/>
              <a:chExt cx="2770346" cy="4044770"/>
            </a:xfrm>
          </p:grpSpPr>
          <p:sp>
            <p:nvSpPr>
              <p:cNvPr id="58" name="Rectangle 57">
                <a:extLst>
                  <a:ext uri="{FF2B5EF4-FFF2-40B4-BE49-F238E27FC236}">
                    <a16:creationId xmlns:a16="http://schemas.microsoft.com/office/drawing/2014/main" id="{A7E9A7BA-4C04-4767-9481-A11DEAE41448}"/>
                  </a:ext>
                </a:extLst>
              </p:cNvPr>
              <p:cNvSpPr/>
              <p:nvPr/>
            </p:nvSpPr>
            <p:spPr bwMode="auto">
              <a:xfrm>
                <a:off x="7489548" y="1582078"/>
                <a:ext cx="2770346" cy="4044770"/>
              </a:xfrm>
              <a:prstGeom prst="rect">
                <a:avLst/>
              </a:prstGeom>
              <a:solidFill>
                <a:schemeClr val="accent6"/>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60" name="TextBox 59">
                <a:extLst>
                  <a:ext uri="{FF2B5EF4-FFF2-40B4-BE49-F238E27FC236}">
                    <a16:creationId xmlns:a16="http://schemas.microsoft.com/office/drawing/2014/main" id="{296B130A-E60D-4AF2-BF16-6818F2658306}"/>
                  </a:ext>
                </a:extLst>
              </p:cNvPr>
              <p:cNvSpPr txBox="1"/>
              <p:nvPr/>
            </p:nvSpPr>
            <p:spPr>
              <a:xfrm>
                <a:off x="7489548" y="1582078"/>
                <a:ext cx="2770346" cy="578940"/>
              </a:xfrm>
              <a:prstGeom prst="rect">
                <a:avLst/>
              </a:prstGeom>
              <a:solidFill>
                <a:srgbClr val="000000">
                  <a:alpha val="10196"/>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XAMARIN / MONO</a:t>
                </a:r>
              </a:p>
            </p:txBody>
          </p:sp>
        </p:grpSp>
        <p:sp>
          <p:nvSpPr>
            <p:cNvPr id="44" name="TextBox 43">
              <a:extLst>
                <a:ext uri="{FF2B5EF4-FFF2-40B4-BE49-F238E27FC236}">
                  <a16:creationId xmlns:a16="http://schemas.microsoft.com/office/drawing/2014/main" id="{3D7F2940-4D8C-4B76-A4B4-032A102B0959}"/>
                </a:ext>
              </a:extLst>
            </p:cNvPr>
            <p:cNvSpPr txBox="1"/>
            <p:nvPr/>
          </p:nvSpPr>
          <p:spPr>
            <a:xfrm>
              <a:off x="2618332" y="4233612"/>
              <a:ext cx="2743200" cy="787097"/>
            </a:xfrm>
            <a:prstGeom prst="rect">
              <a:avLst/>
            </a:prstGeom>
            <a:solidFill>
              <a:srgbClr val="000000">
                <a:alpha val="25000"/>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Base class library</a:t>
              </a:r>
            </a:p>
          </p:txBody>
        </p:sp>
        <p:sp>
          <p:nvSpPr>
            <p:cNvPr id="45" name="TextBox 44">
              <a:extLst>
                <a:ext uri="{FF2B5EF4-FFF2-40B4-BE49-F238E27FC236}">
                  <a16:creationId xmlns:a16="http://schemas.microsoft.com/office/drawing/2014/main" id="{182FAB78-BC3F-4FAA-A4A3-B4A2446B56F6}"/>
                </a:ext>
              </a:extLst>
            </p:cNvPr>
            <p:cNvSpPr txBox="1"/>
            <p:nvPr/>
          </p:nvSpPr>
          <p:spPr>
            <a:xfrm>
              <a:off x="2609332" y="3470237"/>
              <a:ext cx="2743200" cy="631613"/>
            </a:xfrm>
            <a:prstGeom prst="rect">
              <a:avLst/>
            </a:prstGeom>
            <a:solidFill>
              <a:srgbClr val="000000">
                <a:alpha val="25000"/>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Runtime</a:t>
              </a:r>
            </a:p>
          </p:txBody>
        </p:sp>
        <p:sp>
          <p:nvSpPr>
            <p:cNvPr id="46" name="TextBox 45">
              <a:extLst>
                <a:ext uri="{FF2B5EF4-FFF2-40B4-BE49-F238E27FC236}">
                  <a16:creationId xmlns:a16="http://schemas.microsoft.com/office/drawing/2014/main" id="{DBE19623-541C-4C31-8C58-7A1D1002220D}"/>
                </a:ext>
              </a:extLst>
            </p:cNvPr>
            <p:cNvSpPr txBox="1"/>
            <p:nvPr/>
          </p:nvSpPr>
          <p:spPr>
            <a:xfrm>
              <a:off x="5558713" y="3470236"/>
              <a:ext cx="2743200" cy="631614"/>
            </a:xfrm>
            <a:prstGeom prst="rect">
              <a:avLst/>
            </a:prstGeom>
            <a:solidFill>
              <a:srgbClr val="000000">
                <a:alpha val="25000"/>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Runtime</a:t>
              </a:r>
            </a:p>
          </p:txBody>
        </p:sp>
        <p:sp>
          <p:nvSpPr>
            <p:cNvPr id="48" name="TextBox 47">
              <a:extLst>
                <a:ext uri="{FF2B5EF4-FFF2-40B4-BE49-F238E27FC236}">
                  <a16:creationId xmlns:a16="http://schemas.microsoft.com/office/drawing/2014/main" id="{362D020C-A658-43B1-8210-4666FF0476D6}"/>
                </a:ext>
              </a:extLst>
            </p:cNvPr>
            <p:cNvSpPr txBox="1"/>
            <p:nvPr/>
          </p:nvSpPr>
          <p:spPr>
            <a:xfrm>
              <a:off x="8503922" y="3470235"/>
              <a:ext cx="2743200" cy="631615"/>
            </a:xfrm>
            <a:prstGeom prst="rect">
              <a:avLst/>
            </a:prstGeom>
            <a:solidFill>
              <a:srgbClr val="000000">
                <a:alpha val="25000"/>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Runtime</a:t>
              </a:r>
            </a:p>
          </p:txBody>
        </p:sp>
        <p:sp>
          <p:nvSpPr>
            <p:cNvPr id="52" name="TextBox 51">
              <a:extLst>
                <a:ext uri="{FF2B5EF4-FFF2-40B4-BE49-F238E27FC236}">
                  <a16:creationId xmlns:a16="http://schemas.microsoft.com/office/drawing/2014/main" id="{D4E3AB89-185A-4C47-90BB-F5020D5A9019}"/>
                </a:ext>
              </a:extLst>
            </p:cNvPr>
            <p:cNvSpPr txBox="1"/>
            <p:nvPr/>
          </p:nvSpPr>
          <p:spPr>
            <a:xfrm>
              <a:off x="5558713" y="4233611"/>
              <a:ext cx="2743200" cy="787097"/>
            </a:xfrm>
            <a:prstGeom prst="rect">
              <a:avLst/>
            </a:prstGeom>
            <a:solidFill>
              <a:srgbClr val="000000">
                <a:alpha val="25000"/>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Core library</a:t>
              </a:r>
            </a:p>
          </p:txBody>
        </p:sp>
        <p:sp>
          <p:nvSpPr>
            <p:cNvPr id="54" name="TextBox 53">
              <a:extLst>
                <a:ext uri="{FF2B5EF4-FFF2-40B4-BE49-F238E27FC236}">
                  <a16:creationId xmlns:a16="http://schemas.microsoft.com/office/drawing/2014/main" id="{0BA6B719-332A-4EE8-9508-98B650CCF966}"/>
                </a:ext>
              </a:extLst>
            </p:cNvPr>
            <p:cNvSpPr txBox="1"/>
            <p:nvPr/>
          </p:nvSpPr>
          <p:spPr>
            <a:xfrm>
              <a:off x="8503922" y="4233610"/>
              <a:ext cx="2743200" cy="787097"/>
            </a:xfrm>
            <a:prstGeom prst="rect">
              <a:avLst/>
            </a:prstGeom>
            <a:solidFill>
              <a:srgbClr val="000000">
                <a:alpha val="25000"/>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Mono class library</a:t>
              </a:r>
            </a:p>
          </p:txBody>
        </p:sp>
      </p:grpSp>
      <p:sp>
        <p:nvSpPr>
          <p:cNvPr id="65" name="TextBox 64">
            <a:extLst>
              <a:ext uri="{FF2B5EF4-FFF2-40B4-BE49-F238E27FC236}">
                <a16:creationId xmlns:a16="http://schemas.microsoft.com/office/drawing/2014/main" id="{9F25AC97-98B1-42C0-980B-1918CF19C164}"/>
              </a:ext>
            </a:extLst>
          </p:cNvPr>
          <p:cNvSpPr txBox="1"/>
          <p:nvPr/>
        </p:nvSpPr>
        <p:spPr>
          <a:xfrm>
            <a:off x="1828954" y="5691187"/>
            <a:ext cx="8718390" cy="474106"/>
          </a:xfrm>
          <a:prstGeom prst="rect">
            <a:avLst/>
          </a:prstGeom>
          <a:solidFill>
            <a:srgbClr val="5C2D91"/>
          </a:solidFill>
        </p:spPr>
        <p:txBody>
          <a:bodyPr wrap="square" t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.NET STANDARD</a:t>
            </a:r>
          </a:p>
        </p:txBody>
      </p:sp>
    </p:spTree>
    <p:extLst>
      <p:ext uri="{BB962C8B-B14F-4D97-AF65-F5344CB8AC3E}">
        <p14:creationId xmlns:p14="http://schemas.microsoft.com/office/powerpoint/2010/main" val="1099944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par>
                                <p:cTn id="8" presetID="22" presetClass="entr" presetSubtype="1"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wipe(up)">
                                      <p:cBhvr>
                                        <p:cTn id="10" dur="500"/>
                                        <p:tgtEl>
                                          <p:spTgt spid="47"/>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500"/>
                                        <p:tgtEl>
                                          <p:spTgt spid="49"/>
                                        </p:tgtEl>
                                      </p:cBhvr>
                                    </p:animEffect>
                                    <p:anim calcmode="lin" valueType="num">
                                      <p:cBhvr>
                                        <p:cTn id="14" dur="500" fill="hold"/>
                                        <p:tgtEl>
                                          <p:spTgt spid="49"/>
                                        </p:tgtEl>
                                        <p:attrNameLst>
                                          <p:attrName>ppt_x</p:attrName>
                                        </p:attrNameLst>
                                      </p:cBhvr>
                                      <p:tavLst>
                                        <p:tav tm="0">
                                          <p:val>
                                            <p:strVal val="#ppt_x"/>
                                          </p:val>
                                        </p:tav>
                                        <p:tav tm="100000">
                                          <p:val>
                                            <p:strVal val="#ppt_x"/>
                                          </p:val>
                                        </p:tav>
                                      </p:tavLst>
                                    </p:anim>
                                    <p:anim calcmode="lin" valueType="num">
                                      <p:cBhvr>
                                        <p:cTn id="15" dur="500" fill="hold"/>
                                        <p:tgtEl>
                                          <p:spTgt spid="49"/>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fade">
                                      <p:cBhvr>
                                        <p:cTn id="19"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6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4336CA-F27E-4096-8C5F-59F5FF433EAB}"/>
              </a:ext>
            </a:extLst>
          </p:cNvPr>
          <p:cNvGrpSpPr/>
          <p:nvPr/>
        </p:nvGrpSpPr>
        <p:grpSpPr>
          <a:xfrm>
            <a:off x="7724929" y="3785344"/>
            <a:ext cx="2822415" cy="2379947"/>
            <a:chOff x="7724929" y="3785344"/>
            <a:chExt cx="2822415" cy="2379947"/>
          </a:xfrm>
        </p:grpSpPr>
        <p:grpSp>
          <p:nvGrpSpPr>
            <p:cNvPr id="25" name="Group 24">
              <a:extLst>
                <a:ext uri="{FF2B5EF4-FFF2-40B4-BE49-F238E27FC236}">
                  <a16:creationId xmlns:a16="http://schemas.microsoft.com/office/drawing/2014/main" id="{79E88735-EB11-489E-8B5C-1EFED2CB1DCF}"/>
                </a:ext>
              </a:extLst>
            </p:cNvPr>
            <p:cNvGrpSpPr/>
            <p:nvPr/>
          </p:nvGrpSpPr>
          <p:grpSpPr>
            <a:xfrm>
              <a:off x="7724929" y="3785344"/>
              <a:ext cx="2822415" cy="2379947"/>
              <a:chOff x="7489548" y="1582078"/>
              <a:chExt cx="2770346" cy="4044770"/>
            </a:xfrm>
          </p:grpSpPr>
          <p:sp>
            <p:nvSpPr>
              <p:cNvPr id="32" name="Rectangle 31">
                <a:extLst>
                  <a:ext uri="{FF2B5EF4-FFF2-40B4-BE49-F238E27FC236}">
                    <a16:creationId xmlns:a16="http://schemas.microsoft.com/office/drawing/2014/main" id="{076D24D6-15AD-4FFD-9D8F-B000C316DF0F}"/>
                  </a:ext>
                </a:extLst>
              </p:cNvPr>
              <p:cNvSpPr/>
              <p:nvPr/>
            </p:nvSpPr>
            <p:spPr bwMode="auto">
              <a:xfrm>
                <a:off x="7489548" y="1582078"/>
                <a:ext cx="2770346" cy="4044770"/>
              </a:xfrm>
              <a:prstGeom prst="rect">
                <a:avLst/>
              </a:prstGeom>
              <a:solidFill>
                <a:schemeClr val="accent6"/>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33" name="TextBox 32">
                <a:extLst>
                  <a:ext uri="{FF2B5EF4-FFF2-40B4-BE49-F238E27FC236}">
                    <a16:creationId xmlns:a16="http://schemas.microsoft.com/office/drawing/2014/main" id="{F2CF901A-1E8C-4717-B31B-2027EA8F2AD9}"/>
                  </a:ext>
                </a:extLst>
              </p:cNvPr>
              <p:cNvSpPr txBox="1"/>
              <p:nvPr/>
            </p:nvSpPr>
            <p:spPr>
              <a:xfrm>
                <a:off x="7489548" y="1582078"/>
                <a:ext cx="2770346" cy="578940"/>
              </a:xfrm>
              <a:prstGeom prst="rect">
                <a:avLst/>
              </a:prstGeom>
              <a:solidFill>
                <a:srgbClr val="000000">
                  <a:alpha val="10196"/>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XAMARIN / MONO</a:t>
                </a:r>
              </a:p>
            </p:txBody>
          </p:sp>
        </p:grpSp>
        <p:sp>
          <p:nvSpPr>
            <p:cNvPr id="29" name="TextBox 28">
              <a:extLst>
                <a:ext uri="{FF2B5EF4-FFF2-40B4-BE49-F238E27FC236}">
                  <a16:creationId xmlns:a16="http://schemas.microsoft.com/office/drawing/2014/main" id="{92DB92F2-F886-45D6-99F0-5AB52403E6E7}"/>
                </a:ext>
              </a:extLst>
            </p:cNvPr>
            <p:cNvSpPr txBox="1"/>
            <p:nvPr/>
          </p:nvSpPr>
          <p:spPr>
            <a:xfrm>
              <a:off x="7761758" y="4106388"/>
              <a:ext cx="2743200" cy="631613"/>
            </a:xfrm>
            <a:prstGeom prst="rect">
              <a:avLst/>
            </a:prstGeom>
            <a:solidFill>
              <a:srgbClr val="000000">
                <a:alpha val="25000"/>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Runtime</a:t>
              </a:r>
            </a:p>
          </p:txBody>
        </p:sp>
        <p:sp>
          <p:nvSpPr>
            <p:cNvPr id="31" name="TextBox 30">
              <a:extLst>
                <a:ext uri="{FF2B5EF4-FFF2-40B4-BE49-F238E27FC236}">
                  <a16:creationId xmlns:a16="http://schemas.microsoft.com/office/drawing/2014/main" id="{BDA25480-67CD-4393-A191-DF01D9E979D3}"/>
                </a:ext>
              </a:extLst>
            </p:cNvPr>
            <p:cNvSpPr txBox="1"/>
            <p:nvPr/>
          </p:nvSpPr>
          <p:spPr>
            <a:xfrm>
              <a:off x="7761758" y="4869764"/>
              <a:ext cx="2743200" cy="787097"/>
            </a:xfrm>
            <a:prstGeom prst="rect">
              <a:avLst/>
            </a:prstGeom>
            <a:solidFill>
              <a:srgbClr val="000000">
                <a:alpha val="25000"/>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Mono class library</a:t>
              </a:r>
            </a:p>
          </p:txBody>
        </p:sp>
      </p:grpSp>
      <p:grpSp>
        <p:nvGrpSpPr>
          <p:cNvPr id="4" name="Group 3">
            <a:extLst>
              <a:ext uri="{FF2B5EF4-FFF2-40B4-BE49-F238E27FC236}">
                <a16:creationId xmlns:a16="http://schemas.microsoft.com/office/drawing/2014/main" id="{20D04021-C205-4FC8-A407-C57E977260F1}"/>
              </a:ext>
            </a:extLst>
          </p:cNvPr>
          <p:cNvGrpSpPr/>
          <p:nvPr/>
        </p:nvGrpSpPr>
        <p:grpSpPr>
          <a:xfrm>
            <a:off x="1828954" y="3784137"/>
            <a:ext cx="2827243" cy="2379949"/>
            <a:chOff x="1828954" y="3784137"/>
            <a:chExt cx="2827243" cy="2379949"/>
          </a:xfrm>
        </p:grpSpPr>
        <p:grpSp>
          <p:nvGrpSpPr>
            <p:cNvPr id="23" name="Group 22">
              <a:extLst>
                <a:ext uri="{FF2B5EF4-FFF2-40B4-BE49-F238E27FC236}">
                  <a16:creationId xmlns:a16="http://schemas.microsoft.com/office/drawing/2014/main" id="{BDD86885-A325-4F64-9B3B-7E336B31010E}"/>
                </a:ext>
              </a:extLst>
            </p:cNvPr>
            <p:cNvGrpSpPr/>
            <p:nvPr/>
          </p:nvGrpSpPr>
          <p:grpSpPr>
            <a:xfrm>
              <a:off x="1828954" y="3784137"/>
              <a:ext cx="2827243" cy="2379949"/>
              <a:chOff x="1719261" y="1582079"/>
              <a:chExt cx="2772058" cy="4044770"/>
            </a:xfrm>
          </p:grpSpPr>
          <p:sp>
            <p:nvSpPr>
              <p:cNvPr id="37" name="Rectangle 36">
                <a:extLst>
                  <a:ext uri="{FF2B5EF4-FFF2-40B4-BE49-F238E27FC236}">
                    <a16:creationId xmlns:a16="http://schemas.microsoft.com/office/drawing/2014/main" id="{0674C19F-0EAC-4FC8-8F59-AC3D4E50BADE}"/>
                  </a:ext>
                </a:extLst>
              </p:cNvPr>
              <p:cNvSpPr/>
              <p:nvPr/>
            </p:nvSpPr>
            <p:spPr bwMode="auto">
              <a:xfrm>
                <a:off x="1719261" y="1582079"/>
                <a:ext cx="2772058" cy="4044770"/>
              </a:xfrm>
              <a:prstGeom prst="rect">
                <a:avLst/>
              </a:prstGeom>
              <a:solidFill>
                <a:schemeClr val="accent1"/>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40" name="TextBox 39">
                <a:extLst>
                  <a:ext uri="{FF2B5EF4-FFF2-40B4-BE49-F238E27FC236}">
                    <a16:creationId xmlns:a16="http://schemas.microsoft.com/office/drawing/2014/main" id="{40C5DC2E-F9B5-4412-A03E-244D3A69FD6B}"/>
                  </a:ext>
                </a:extLst>
              </p:cNvPr>
              <p:cNvSpPr txBox="1"/>
              <p:nvPr/>
            </p:nvSpPr>
            <p:spPr>
              <a:xfrm>
                <a:off x="1719261" y="1582079"/>
                <a:ext cx="2764594" cy="578940"/>
              </a:xfrm>
              <a:prstGeom prst="rect">
                <a:avLst/>
              </a:prstGeom>
              <a:solidFill>
                <a:srgbClr val="000000">
                  <a:alpha val="10196"/>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.NET FRAMEWORK</a:t>
                </a:r>
              </a:p>
            </p:txBody>
          </p:sp>
        </p:grpSp>
        <p:sp>
          <p:nvSpPr>
            <p:cNvPr id="26" name="TextBox 25">
              <a:extLst>
                <a:ext uri="{FF2B5EF4-FFF2-40B4-BE49-F238E27FC236}">
                  <a16:creationId xmlns:a16="http://schemas.microsoft.com/office/drawing/2014/main" id="{7FFB0157-B1CA-4D80-816E-8FA6D8058A78}"/>
                </a:ext>
              </a:extLst>
            </p:cNvPr>
            <p:cNvSpPr txBox="1"/>
            <p:nvPr/>
          </p:nvSpPr>
          <p:spPr>
            <a:xfrm>
              <a:off x="1876168" y="4869766"/>
              <a:ext cx="2743200" cy="787097"/>
            </a:xfrm>
            <a:prstGeom prst="rect">
              <a:avLst/>
            </a:prstGeom>
            <a:solidFill>
              <a:srgbClr val="000000">
                <a:alpha val="25000"/>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Base class library</a:t>
              </a:r>
            </a:p>
          </p:txBody>
        </p:sp>
        <p:sp>
          <p:nvSpPr>
            <p:cNvPr id="27" name="TextBox 26">
              <a:extLst>
                <a:ext uri="{FF2B5EF4-FFF2-40B4-BE49-F238E27FC236}">
                  <a16:creationId xmlns:a16="http://schemas.microsoft.com/office/drawing/2014/main" id="{8793C556-1283-43B0-87B9-995465E4DEA6}"/>
                </a:ext>
              </a:extLst>
            </p:cNvPr>
            <p:cNvSpPr txBox="1"/>
            <p:nvPr/>
          </p:nvSpPr>
          <p:spPr>
            <a:xfrm>
              <a:off x="1867168" y="4106391"/>
              <a:ext cx="2743200" cy="631612"/>
            </a:xfrm>
            <a:prstGeom prst="rect">
              <a:avLst/>
            </a:prstGeom>
            <a:solidFill>
              <a:srgbClr val="000000">
                <a:alpha val="25000"/>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Runtime</a:t>
              </a:r>
            </a:p>
          </p:txBody>
        </p:sp>
      </p:grpSp>
      <p:grpSp>
        <p:nvGrpSpPr>
          <p:cNvPr id="5" name="Group 4">
            <a:extLst>
              <a:ext uri="{FF2B5EF4-FFF2-40B4-BE49-F238E27FC236}">
                <a16:creationId xmlns:a16="http://schemas.microsoft.com/office/drawing/2014/main" id="{08D4A35D-CCFB-4AC0-A964-1DE2E09F5BC9}"/>
              </a:ext>
            </a:extLst>
          </p:cNvPr>
          <p:cNvGrpSpPr/>
          <p:nvPr/>
        </p:nvGrpSpPr>
        <p:grpSpPr>
          <a:xfrm>
            <a:off x="4780274" y="3784137"/>
            <a:ext cx="2822415" cy="2379949"/>
            <a:chOff x="4773470" y="3784137"/>
            <a:chExt cx="2822415" cy="2379949"/>
          </a:xfrm>
        </p:grpSpPr>
        <p:sp>
          <p:nvSpPr>
            <p:cNvPr id="41" name="Rectangle 40">
              <a:extLst>
                <a:ext uri="{FF2B5EF4-FFF2-40B4-BE49-F238E27FC236}">
                  <a16:creationId xmlns:a16="http://schemas.microsoft.com/office/drawing/2014/main" id="{7C033D50-3E9B-4CA7-B027-8FB5B74660EA}"/>
                </a:ext>
              </a:extLst>
            </p:cNvPr>
            <p:cNvSpPr/>
            <p:nvPr/>
          </p:nvSpPr>
          <p:spPr bwMode="auto">
            <a:xfrm>
              <a:off x="4773470" y="3784137"/>
              <a:ext cx="2822415" cy="2379949"/>
            </a:xfrm>
            <a:prstGeom prst="rect">
              <a:avLst/>
            </a:prstGeom>
            <a:solidFill>
              <a:srgbClr val="512BD4"/>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43" name="TextBox 42">
              <a:extLst>
                <a:ext uri="{FF2B5EF4-FFF2-40B4-BE49-F238E27FC236}">
                  <a16:creationId xmlns:a16="http://schemas.microsoft.com/office/drawing/2014/main" id="{791F6A64-4D7C-4ED4-9B10-AA18C7D04571}"/>
                </a:ext>
              </a:extLst>
            </p:cNvPr>
            <p:cNvSpPr txBox="1"/>
            <p:nvPr/>
          </p:nvSpPr>
          <p:spPr>
            <a:xfrm>
              <a:off x="4773470" y="3784137"/>
              <a:ext cx="2822415" cy="340649"/>
            </a:xfrm>
            <a:prstGeom prst="rect">
              <a:avLst/>
            </a:prstGeom>
            <a:solidFill>
              <a:srgbClr val="000000">
                <a:alpha val="10196"/>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.NET</a:t>
              </a:r>
            </a:p>
          </p:txBody>
        </p:sp>
        <p:sp>
          <p:nvSpPr>
            <p:cNvPr id="44" name="TextBox 43">
              <a:extLst>
                <a:ext uri="{FF2B5EF4-FFF2-40B4-BE49-F238E27FC236}">
                  <a16:creationId xmlns:a16="http://schemas.microsoft.com/office/drawing/2014/main" id="{6B3833F4-C8CC-420D-9D41-970BAFBACBBA}"/>
                </a:ext>
              </a:extLst>
            </p:cNvPr>
            <p:cNvSpPr txBox="1"/>
            <p:nvPr/>
          </p:nvSpPr>
          <p:spPr>
            <a:xfrm>
              <a:off x="4810299" y="4105183"/>
              <a:ext cx="2743200" cy="606556"/>
            </a:xfrm>
            <a:prstGeom prst="rect">
              <a:avLst/>
            </a:prstGeom>
            <a:solidFill>
              <a:srgbClr val="000000">
                <a:alpha val="25000"/>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Runtime</a:t>
              </a:r>
              <a:b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b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 (JIT &amp; native)</a:t>
              </a:r>
            </a:p>
          </p:txBody>
        </p:sp>
        <p:sp>
          <p:nvSpPr>
            <p:cNvPr id="45" name="TextBox 44">
              <a:extLst>
                <a:ext uri="{FF2B5EF4-FFF2-40B4-BE49-F238E27FC236}">
                  <a16:creationId xmlns:a16="http://schemas.microsoft.com/office/drawing/2014/main" id="{1ACDB90F-4F30-4A1E-A0AA-3664440C92AB}"/>
                </a:ext>
              </a:extLst>
            </p:cNvPr>
            <p:cNvSpPr txBox="1"/>
            <p:nvPr/>
          </p:nvSpPr>
          <p:spPr>
            <a:xfrm>
              <a:off x="4810299" y="4868557"/>
              <a:ext cx="2743200" cy="787097"/>
            </a:xfrm>
            <a:prstGeom prst="rect">
              <a:avLst/>
            </a:prstGeom>
            <a:solidFill>
              <a:srgbClr val="000000">
                <a:alpha val="25000"/>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One base class library</a:t>
              </a:r>
            </a:p>
          </p:txBody>
        </p:sp>
      </p:grpSp>
      <p:cxnSp>
        <p:nvCxnSpPr>
          <p:cNvPr id="20" name="Straight Arrow Connector 19">
            <a:extLst>
              <a:ext uri="{FF2B5EF4-FFF2-40B4-BE49-F238E27FC236}">
                <a16:creationId xmlns:a16="http://schemas.microsoft.com/office/drawing/2014/main" id="{91601B72-465B-44F0-8D16-C069E4D1114C}"/>
              </a:ext>
            </a:extLst>
          </p:cNvPr>
          <p:cNvCxnSpPr>
            <a:cxnSpLocks/>
          </p:cNvCxnSpPr>
          <p:nvPr/>
        </p:nvCxnSpPr>
        <p:spPr>
          <a:xfrm flipV="1">
            <a:off x="489098" y="2168117"/>
            <a:ext cx="11398102" cy="92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9" name="TextBox 38">
            <a:extLst>
              <a:ext uri="{FF2B5EF4-FFF2-40B4-BE49-F238E27FC236}">
                <a16:creationId xmlns:a16="http://schemas.microsoft.com/office/drawing/2014/main" id="{A0318BE7-9FBC-4299-86E5-3ECF68990869}"/>
              </a:ext>
            </a:extLst>
          </p:cNvPr>
          <p:cNvSpPr txBox="1"/>
          <p:nvPr/>
        </p:nvSpPr>
        <p:spPr>
          <a:xfrm>
            <a:off x="452246" y="3048721"/>
            <a:ext cx="2035982" cy="809604"/>
          </a:xfrm>
          <a:prstGeom prst="rect">
            <a:avLst/>
          </a:prstGeom>
          <a:noFill/>
        </p:spPr>
        <p:txBody>
          <a:bodyPr wrap="square" lIns="179161" tIns="143331" rIns="89606" bIns="143331" rtlCol="0" anchor="t">
            <a:spAutoFit/>
          </a:bodyPr>
          <a:lstStyle/>
          <a:p>
            <a:pPr marL="0" marR="0" lvl="0" indent="0" algn="ctr" defTabSz="895601" rtl="0" eaLnBrk="1" fontAlgn="auto" latinLnBrk="0" hangingPunct="1">
              <a:lnSpc>
                <a:spcPct val="90000"/>
              </a:lnSpc>
              <a:spcBef>
                <a:spcPts val="0"/>
              </a:spcBef>
              <a:spcAft>
                <a:spcPts val="588"/>
              </a:spcAft>
              <a:buClrTx/>
              <a:buSzTx/>
              <a:buFontTx/>
              <a:buNone/>
              <a:tabLst/>
              <a:defRPr/>
            </a:pPr>
            <a:r>
              <a:rPr kumimoji="0" lang="en-US" sz="1600" b="1" i="0" u="none" strike="noStrike" kern="1200" cap="none" spc="0" normalizeH="0" baseline="0" noProof="0" dirty="0">
                <a:ln>
                  <a:noFill/>
                </a:ln>
                <a:solidFill>
                  <a:srgbClr val="D2D2D2"/>
                </a:solidFill>
                <a:effectLst/>
                <a:uLnTx/>
                <a:uFillTx/>
                <a:latin typeface="Segoe UI" panose="020B0502040204020203" pitchFamily="34" charset="0"/>
                <a:ea typeface="+mn-ea"/>
                <a:cs typeface="Segoe UI" panose="020B0502040204020203" pitchFamily="34" charset="0"/>
              </a:rPr>
              <a:t>2014</a:t>
            </a:r>
          </a:p>
          <a:p>
            <a:pPr marL="0" marR="0" lvl="0" indent="0" algn="ctr" defTabSz="895601" rtl="0" eaLnBrk="1" fontAlgn="auto" latinLnBrk="0" hangingPunct="1">
              <a:lnSpc>
                <a:spcPct val="90000"/>
              </a:lnSpc>
              <a:spcBef>
                <a:spcPts val="0"/>
              </a:spcBef>
              <a:spcAft>
                <a:spcPts val="588"/>
              </a:spcAft>
              <a:buClrTx/>
              <a:buSzTx/>
              <a:buFontTx/>
              <a:buNone/>
              <a:tabLst/>
              <a:defRPr/>
            </a:pPr>
            <a:endParaRPr kumimoji="0" lang="en-US" sz="1600" b="1" i="0" u="none" strike="noStrike" kern="1200" cap="none" spc="0" normalizeH="0" baseline="0" noProof="0" dirty="0">
              <a:ln>
                <a:noFill/>
              </a:ln>
              <a:solidFill>
                <a:srgbClr val="D2D2D2"/>
              </a:solidFill>
              <a:effectLst/>
              <a:uLnTx/>
              <a:uFillTx/>
              <a:latin typeface="Segoe UI" panose="020B0502040204020203" pitchFamily="34" charset="0"/>
              <a:ea typeface="+mn-ea"/>
              <a:cs typeface="Segoe UI" panose="020B0502040204020203" pitchFamily="34" charset="0"/>
            </a:endParaRPr>
          </a:p>
        </p:txBody>
      </p:sp>
      <p:cxnSp>
        <p:nvCxnSpPr>
          <p:cNvPr id="42" name="Straight Connector 41">
            <a:extLst>
              <a:ext uri="{FF2B5EF4-FFF2-40B4-BE49-F238E27FC236}">
                <a16:creationId xmlns:a16="http://schemas.microsoft.com/office/drawing/2014/main" id="{B9FE36BB-B495-4A6E-BB39-E671D744B0C4}"/>
              </a:ext>
            </a:extLst>
          </p:cNvPr>
          <p:cNvCxnSpPr>
            <a:cxnSpLocks/>
            <a:stCxn id="14" idx="4"/>
            <a:endCxn id="39" idx="0"/>
          </p:cNvCxnSpPr>
          <p:nvPr/>
        </p:nvCxnSpPr>
        <p:spPr>
          <a:xfrm flipH="1">
            <a:off x="1470237" y="2672517"/>
            <a:ext cx="1" cy="37620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2B94032-28DD-40BA-B534-476CA1B4C58F}"/>
              </a:ext>
            </a:extLst>
          </p:cNvPr>
          <p:cNvCxnSpPr>
            <a:cxnSpLocks/>
            <a:endCxn id="38" idx="0"/>
          </p:cNvCxnSpPr>
          <p:nvPr/>
        </p:nvCxnSpPr>
        <p:spPr>
          <a:xfrm>
            <a:off x="10881429" y="2672517"/>
            <a:ext cx="1" cy="42611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1B724A0-1C4C-4B14-BFB4-B1F8FF692CA6}"/>
              </a:ext>
            </a:extLst>
          </p:cNvPr>
          <p:cNvSpPr txBox="1"/>
          <p:nvPr/>
        </p:nvSpPr>
        <p:spPr>
          <a:xfrm>
            <a:off x="10105201" y="3098633"/>
            <a:ext cx="1552457" cy="511061"/>
          </a:xfrm>
          <a:prstGeom prst="rect">
            <a:avLst/>
          </a:prstGeom>
          <a:noFill/>
        </p:spPr>
        <p:txBody>
          <a:bodyPr wrap="square" lIns="179161" tIns="143331" rIns="89606" bIns="143331" rtlCol="0" anchor="t">
            <a:spAutoFit/>
          </a:bodyPr>
          <a:lstStyle/>
          <a:p>
            <a:pPr marL="0" marR="0" lvl="0" indent="0" algn="ctr" defTabSz="895601" rtl="0" eaLnBrk="1" fontAlgn="auto" latinLnBrk="0" hangingPunct="1">
              <a:lnSpc>
                <a:spcPct val="90000"/>
              </a:lnSpc>
              <a:spcBef>
                <a:spcPts val="0"/>
              </a:spcBef>
              <a:spcAft>
                <a:spcPts val="588"/>
              </a:spcAft>
              <a:buClrTx/>
              <a:buSzTx/>
              <a:buFontTx/>
              <a:buNone/>
              <a:tabLst/>
              <a:defRPr/>
            </a:pPr>
            <a:r>
              <a:rPr kumimoji="0" lang="en-US" sz="160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Next</a:t>
            </a:r>
            <a:endParaRPr kumimoji="0" lang="en-US" sz="1600" b="1" i="1"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endParaRPr>
          </a:p>
        </p:txBody>
      </p:sp>
      <p:cxnSp>
        <p:nvCxnSpPr>
          <p:cNvPr id="47" name="Straight Connector 46">
            <a:extLst>
              <a:ext uri="{FF2B5EF4-FFF2-40B4-BE49-F238E27FC236}">
                <a16:creationId xmlns:a16="http://schemas.microsoft.com/office/drawing/2014/main" id="{837CB6B4-4B3C-477A-ADFF-F66A86C8FCCC}"/>
              </a:ext>
            </a:extLst>
          </p:cNvPr>
          <p:cNvCxnSpPr>
            <a:cxnSpLocks/>
          </p:cNvCxnSpPr>
          <p:nvPr/>
        </p:nvCxnSpPr>
        <p:spPr>
          <a:xfrm>
            <a:off x="6142650" y="2672517"/>
            <a:ext cx="1" cy="42412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4266E9F0-5F4E-41FF-A6A9-2D89261C9176}"/>
              </a:ext>
            </a:extLst>
          </p:cNvPr>
          <p:cNvSpPr txBox="1"/>
          <p:nvPr/>
        </p:nvSpPr>
        <p:spPr>
          <a:xfrm>
            <a:off x="5366420" y="3039125"/>
            <a:ext cx="1552457" cy="511061"/>
          </a:xfrm>
          <a:prstGeom prst="rect">
            <a:avLst/>
          </a:prstGeom>
          <a:noFill/>
        </p:spPr>
        <p:txBody>
          <a:bodyPr wrap="square" lIns="179161" tIns="143331" rIns="89606" bIns="143331" rtlCol="0" anchor="t">
            <a:spAutoFit/>
          </a:bodyPr>
          <a:lstStyle/>
          <a:p>
            <a:pPr marL="0" marR="0" lvl="0" indent="0" algn="ctr" defTabSz="895601" rtl="0" eaLnBrk="1" fontAlgn="auto" latinLnBrk="0" hangingPunct="1">
              <a:lnSpc>
                <a:spcPct val="90000"/>
              </a:lnSpc>
              <a:spcBef>
                <a:spcPts val="0"/>
              </a:spcBef>
              <a:spcAft>
                <a:spcPts val="588"/>
              </a:spcAft>
              <a:buClrTx/>
              <a:buSzTx/>
              <a:buFontTx/>
              <a:buNone/>
              <a:tabLst/>
              <a:defRPr/>
            </a:pPr>
            <a:r>
              <a:rPr kumimoji="0" lang="en-US" sz="1600" b="1" i="0" u="none" strike="noStrike" kern="1200" cap="none" spc="0" normalizeH="0" baseline="0" noProof="0" dirty="0">
                <a:ln>
                  <a:noFill/>
                </a:ln>
                <a:solidFill>
                  <a:srgbClr val="D2D2D2"/>
                </a:solidFill>
                <a:effectLst/>
                <a:uLnTx/>
                <a:uFillTx/>
                <a:latin typeface="Segoe UI" panose="020B0502040204020203" pitchFamily="34" charset="0"/>
                <a:ea typeface="+mn-ea"/>
                <a:cs typeface="Segoe UI" panose="020B0502040204020203" pitchFamily="34" charset="0"/>
              </a:rPr>
              <a:t>2016</a:t>
            </a:r>
          </a:p>
        </p:txBody>
      </p:sp>
      <p:grpSp>
        <p:nvGrpSpPr>
          <p:cNvPr id="18" name="Group 17">
            <a:extLst>
              <a:ext uri="{FF2B5EF4-FFF2-40B4-BE49-F238E27FC236}">
                <a16:creationId xmlns:a16="http://schemas.microsoft.com/office/drawing/2014/main" id="{146C0619-9464-42C8-9805-20124A6E3148}"/>
              </a:ext>
            </a:extLst>
          </p:cNvPr>
          <p:cNvGrpSpPr/>
          <p:nvPr/>
        </p:nvGrpSpPr>
        <p:grpSpPr>
          <a:xfrm>
            <a:off x="821845" y="1561400"/>
            <a:ext cx="1296783" cy="1111117"/>
            <a:chOff x="821844" y="1472100"/>
            <a:chExt cx="1296783" cy="1111117"/>
          </a:xfrm>
        </p:grpSpPr>
        <p:sp>
          <p:nvSpPr>
            <p:cNvPr id="14" name="Oval 13">
              <a:extLst>
                <a:ext uri="{FF2B5EF4-FFF2-40B4-BE49-F238E27FC236}">
                  <a16:creationId xmlns:a16="http://schemas.microsoft.com/office/drawing/2014/main" id="{1D84704B-6951-41A7-A82E-20E8AE73B860}"/>
                </a:ext>
              </a:extLst>
            </p:cNvPr>
            <p:cNvSpPr/>
            <p:nvPr/>
          </p:nvSpPr>
          <p:spPr>
            <a:xfrm>
              <a:off x="888210" y="1472100"/>
              <a:ext cx="1164053" cy="1111117"/>
            </a:xfrm>
            <a:prstGeom prst="ellipse">
              <a:avLst/>
            </a:prstGeom>
            <a:solidFill>
              <a:schemeClr val="bg2"/>
            </a:solidFill>
          </p:spPr>
          <p:style>
            <a:lnRef idx="3">
              <a:schemeClr val="lt1"/>
            </a:lnRef>
            <a:fillRef idx="1">
              <a:schemeClr val="accent2"/>
            </a:fillRef>
            <a:effectRef idx="1">
              <a:schemeClr val="accent2"/>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50" name="TextBox 49">
              <a:extLst>
                <a:ext uri="{FF2B5EF4-FFF2-40B4-BE49-F238E27FC236}">
                  <a16:creationId xmlns:a16="http://schemas.microsoft.com/office/drawing/2014/main" id="{7BE819B0-5056-40DA-A5F5-E62E8990FB7B}"/>
                </a:ext>
              </a:extLst>
            </p:cNvPr>
            <p:cNvSpPr txBox="1"/>
            <p:nvPr/>
          </p:nvSpPr>
          <p:spPr>
            <a:xfrm>
              <a:off x="821844" y="1633351"/>
              <a:ext cx="1296783" cy="871008"/>
            </a:xfrm>
            <a:prstGeom prst="rect">
              <a:avLst/>
            </a:prstGeom>
            <a:noFill/>
          </p:spPr>
          <p:txBody>
            <a:bodyPr wrap="square" lIns="182880" tIns="146304" rIns="182880" bIns="146304" rtlCol="0" anchor="ctr">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rPr>
                <a:t>Many</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rPr>
                <a:t>.NETs</a:t>
              </a:r>
            </a:p>
          </p:txBody>
        </p:sp>
      </p:grpSp>
      <p:grpSp>
        <p:nvGrpSpPr>
          <p:cNvPr id="51" name="Group 50">
            <a:extLst>
              <a:ext uri="{FF2B5EF4-FFF2-40B4-BE49-F238E27FC236}">
                <a16:creationId xmlns:a16="http://schemas.microsoft.com/office/drawing/2014/main" id="{F3A7D9B5-7BBA-4719-A341-BA41E795BC8C}"/>
              </a:ext>
            </a:extLst>
          </p:cNvPr>
          <p:cNvGrpSpPr/>
          <p:nvPr/>
        </p:nvGrpSpPr>
        <p:grpSpPr>
          <a:xfrm>
            <a:off x="5494258" y="1521725"/>
            <a:ext cx="1296783" cy="1111117"/>
            <a:chOff x="821844" y="1472100"/>
            <a:chExt cx="1296783" cy="1111117"/>
          </a:xfrm>
        </p:grpSpPr>
        <p:sp>
          <p:nvSpPr>
            <p:cNvPr id="53" name="Oval 52">
              <a:extLst>
                <a:ext uri="{FF2B5EF4-FFF2-40B4-BE49-F238E27FC236}">
                  <a16:creationId xmlns:a16="http://schemas.microsoft.com/office/drawing/2014/main" id="{2862011F-ACDE-4447-A420-B0A2C9A9FFA7}"/>
                </a:ext>
              </a:extLst>
            </p:cNvPr>
            <p:cNvSpPr/>
            <p:nvPr/>
          </p:nvSpPr>
          <p:spPr>
            <a:xfrm>
              <a:off x="888210" y="1472100"/>
              <a:ext cx="1164053" cy="1111117"/>
            </a:xfrm>
            <a:prstGeom prst="ellipse">
              <a:avLst/>
            </a:prstGeom>
            <a:solidFill>
              <a:schemeClr val="bg2"/>
            </a:solidFill>
          </p:spPr>
          <p:style>
            <a:lnRef idx="3">
              <a:schemeClr val="lt1"/>
            </a:lnRef>
            <a:fillRef idx="1">
              <a:schemeClr val="accent2"/>
            </a:fillRef>
            <a:effectRef idx="1">
              <a:schemeClr val="accent2"/>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55" name="TextBox 54">
              <a:extLst>
                <a:ext uri="{FF2B5EF4-FFF2-40B4-BE49-F238E27FC236}">
                  <a16:creationId xmlns:a16="http://schemas.microsoft.com/office/drawing/2014/main" id="{F231AB16-9967-4CD9-B13E-72EE56817E28}"/>
                </a:ext>
              </a:extLst>
            </p:cNvPr>
            <p:cNvSpPr txBox="1"/>
            <p:nvPr/>
          </p:nvSpPr>
          <p:spPr>
            <a:xfrm>
              <a:off x="821844" y="1633352"/>
              <a:ext cx="1296783" cy="871008"/>
            </a:xfrm>
            <a:prstGeom prst="rect">
              <a:avLst/>
            </a:prstGeom>
            <a:noFill/>
          </p:spPr>
          <p:txBody>
            <a:bodyPr wrap="square" lIns="182880" tIns="146304" rIns="182880" bIns="146304" rtlCol="0" anchor="ctr">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rPr>
                <a:t>.NET</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rPr>
                <a:t>standard</a:t>
              </a:r>
            </a:p>
          </p:txBody>
        </p:sp>
      </p:grpSp>
      <p:grpSp>
        <p:nvGrpSpPr>
          <p:cNvPr id="56" name="Group 55">
            <a:extLst>
              <a:ext uri="{FF2B5EF4-FFF2-40B4-BE49-F238E27FC236}">
                <a16:creationId xmlns:a16="http://schemas.microsoft.com/office/drawing/2014/main" id="{607128A7-D623-46BB-9D3D-7B21A05DBBB8}"/>
              </a:ext>
            </a:extLst>
          </p:cNvPr>
          <p:cNvGrpSpPr/>
          <p:nvPr/>
        </p:nvGrpSpPr>
        <p:grpSpPr>
          <a:xfrm>
            <a:off x="10233037" y="1561400"/>
            <a:ext cx="1296783" cy="1111117"/>
            <a:chOff x="821844" y="1472100"/>
            <a:chExt cx="1296783" cy="1111117"/>
          </a:xfrm>
        </p:grpSpPr>
        <p:sp>
          <p:nvSpPr>
            <p:cNvPr id="57" name="Oval 56">
              <a:extLst>
                <a:ext uri="{FF2B5EF4-FFF2-40B4-BE49-F238E27FC236}">
                  <a16:creationId xmlns:a16="http://schemas.microsoft.com/office/drawing/2014/main" id="{695621F8-FC30-46DE-91CA-97D71759B1C2}"/>
                </a:ext>
              </a:extLst>
            </p:cNvPr>
            <p:cNvSpPr/>
            <p:nvPr/>
          </p:nvSpPr>
          <p:spPr>
            <a:xfrm>
              <a:off x="888210" y="1472100"/>
              <a:ext cx="1164053" cy="1111117"/>
            </a:xfrm>
            <a:prstGeom prst="ellipse">
              <a:avLst/>
            </a:prstGeom>
            <a:solidFill>
              <a:schemeClr val="accent3">
                <a:lumMod val="75000"/>
              </a:schemeClr>
            </a:solidFill>
          </p:spPr>
          <p:style>
            <a:lnRef idx="3">
              <a:schemeClr val="lt1"/>
            </a:lnRef>
            <a:fillRef idx="1">
              <a:schemeClr val="accent2"/>
            </a:fillRef>
            <a:effectRef idx="1">
              <a:schemeClr val="accent2"/>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59" name="TextBox 58">
              <a:extLst>
                <a:ext uri="{FF2B5EF4-FFF2-40B4-BE49-F238E27FC236}">
                  <a16:creationId xmlns:a16="http://schemas.microsoft.com/office/drawing/2014/main" id="{7AEC5716-A952-4A24-B00A-712CE08EAACC}"/>
                </a:ext>
              </a:extLst>
            </p:cNvPr>
            <p:cNvSpPr txBox="1"/>
            <p:nvPr/>
          </p:nvSpPr>
          <p:spPr>
            <a:xfrm>
              <a:off x="821844" y="1796473"/>
              <a:ext cx="1296783" cy="544765"/>
            </a:xfrm>
            <a:prstGeom prst="rect">
              <a:avLst/>
            </a:prstGeom>
            <a:noFill/>
          </p:spPr>
          <p:txBody>
            <a:bodyPr wrap="square" lIns="182880" tIns="146304" rIns="182880" bIns="146304" rtlCol="0" anchor="ctr">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rPr>
                <a:t>.NET</a:t>
              </a:r>
            </a:p>
          </p:txBody>
        </p:sp>
      </p:grpSp>
      <p:grpSp>
        <p:nvGrpSpPr>
          <p:cNvPr id="3" name="Group 2">
            <a:extLst>
              <a:ext uri="{FF2B5EF4-FFF2-40B4-BE49-F238E27FC236}">
                <a16:creationId xmlns:a16="http://schemas.microsoft.com/office/drawing/2014/main" id="{06240AFE-6100-4F20-A64A-9A8835B07E62}"/>
              </a:ext>
            </a:extLst>
          </p:cNvPr>
          <p:cNvGrpSpPr/>
          <p:nvPr/>
        </p:nvGrpSpPr>
        <p:grpSpPr>
          <a:xfrm>
            <a:off x="4792367" y="3773292"/>
            <a:ext cx="2817909" cy="2379949"/>
            <a:chOff x="4782134" y="3784137"/>
            <a:chExt cx="2817909" cy="2379949"/>
          </a:xfrm>
        </p:grpSpPr>
        <p:grpSp>
          <p:nvGrpSpPr>
            <p:cNvPr id="24" name="Group 23">
              <a:extLst>
                <a:ext uri="{FF2B5EF4-FFF2-40B4-BE49-F238E27FC236}">
                  <a16:creationId xmlns:a16="http://schemas.microsoft.com/office/drawing/2014/main" id="{A6310453-7DD4-4682-8543-E001AB0484F0}"/>
                </a:ext>
              </a:extLst>
            </p:cNvPr>
            <p:cNvGrpSpPr/>
            <p:nvPr/>
          </p:nvGrpSpPr>
          <p:grpSpPr>
            <a:xfrm>
              <a:off x="4782134" y="3784137"/>
              <a:ext cx="2817909" cy="2379949"/>
              <a:chOff x="4604404" y="1582078"/>
              <a:chExt cx="2772059" cy="4044770"/>
            </a:xfrm>
          </p:grpSpPr>
          <p:sp>
            <p:nvSpPr>
              <p:cNvPr id="34" name="Rectangle 33">
                <a:extLst>
                  <a:ext uri="{FF2B5EF4-FFF2-40B4-BE49-F238E27FC236}">
                    <a16:creationId xmlns:a16="http://schemas.microsoft.com/office/drawing/2014/main" id="{AFD98DCA-4705-4870-B891-97DFD2C1F732}"/>
                  </a:ext>
                </a:extLst>
              </p:cNvPr>
              <p:cNvSpPr/>
              <p:nvPr/>
            </p:nvSpPr>
            <p:spPr bwMode="auto">
              <a:xfrm>
                <a:off x="4604404" y="1582078"/>
                <a:ext cx="2772058" cy="4044770"/>
              </a:xfrm>
              <a:prstGeom prst="rect">
                <a:avLst/>
              </a:prstGeom>
              <a:solidFill>
                <a:schemeClr val="accent3"/>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35" name="TextBox 34">
                <a:extLst>
                  <a:ext uri="{FF2B5EF4-FFF2-40B4-BE49-F238E27FC236}">
                    <a16:creationId xmlns:a16="http://schemas.microsoft.com/office/drawing/2014/main" id="{99CCD92E-560F-4C54-8FB8-958510325B9E}"/>
                  </a:ext>
                </a:extLst>
              </p:cNvPr>
              <p:cNvSpPr txBox="1"/>
              <p:nvPr/>
            </p:nvSpPr>
            <p:spPr>
              <a:xfrm>
                <a:off x="4611869" y="1582078"/>
                <a:ext cx="2764594" cy="578940"/>
              </a:xfrm>
              <a:prstGeom prst="rect">
                <a:avLst/>
              </a:prstGeom>
              <a:solidFill>
                <a:srgbClr val="000000">
                  <a:alpha val="10196"/>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.NET CORE</a:t>
                </a:r>
              </a:p>
            </p:txBody>
          </p:sp>
        </p:grpSp>
        <p:sp>
          <p:nvSpPr>
            <p:cNvPr id="28" name="TextBox 27">
              <a:extLst>
                <a:ext uri="{FF2B5EF4-FFF2-40B4-BE49-F238E27FC236}">
                  <a16:creationId xmlns:a16="http://schemas.microsoft.com/office/drawing/2014/main" id="{5676C1D5-7740-4858-8A20-498D6E275874}"/>
                </a:ext>
              </a:extLst>
            </p:cNvPr>
            <p:cNvSpPr txBox="1"/>
            <p:nvPr/>
          </p:nvSpPr>
          <p:spPr>
            <a:xfrm>
              <a:off x="4816549" y="4106389"/>
              <a:ext cx="2743200" cy="631613"/>
            </a:xfrm>
            <a:prstGeom prst="rect">
              <a:avLst/>
            </a:prstGeom>
            <a:solidFill>
              <a:srgbClr val="000000">
                <a:alpha val="25000"/>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Runtime</a:t>
              </a:r>
            </a:p>
          </p:txBody>
        </p:sp>
        <p:sp>
          <p:nvSpPr>
            <p:cNvPr id="30" name="TextBox 29">
              <a:extLst>
                <a:ext uri="{FF2B5EF4-FFF2-40B4-BE49-F238E27FC236}">
                  <a16:creationId xmlns:a16="http://schemas.microsoft.com/office/drawing/2014/main" id="{B882AD04-100F-4C9C-B34D-0F6D4F4E2889}"/>
                </a:ext>
              </a:extLst>
            </p:cNvPr>
            <p:cNvSpPr txBox="1"/>
            <p:nvPr/>
          </p:nvSpPr>
          <p:spPr>
            <a:xfrm>
              <a:off x="4816549" y="4869765"/>
              <a:ext cx="2743200" cy="787097"/>
            </a:xfrm>
            <a:prstGeom prst="rect">
              <a:avLst/>
            </a:prstGeom>
            <a:solidFill>
              <a:srgbClr val="000000">
                <a:alpha val="25000"/>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Core library</a:t>
              </a:r>
            </a:p>
          </p:txBody>
        </p:sp>
      </p:grpSp>
      <p:sp>
        <p:nvSpPr>
          <p:cNvPr id="52" name="TextBox 51">
            <a:extLst>
              <a:ext uri="{FF2B5EF4-FFF2-40B4-BE49-F238E27FC236}">
                <a16:creationId xmlns:a16="http://schemas.microsoft.com/office/drawing/2014/main" id="{C289ADBF-71E7-4AFE-9ED9-A03757558A70}"/>
              </a:ext>
            </a:extLst>
          </p:cNvPr>
          <p:cNvSpPr txBox="1"/>
          <p:nvPr/>
        </p:nvSpPr>
        <p:spPr>
          <a:xfrm>
            <a:off x="1828954" y="5687209"/>
            <a:ext cx="8718390" cy="475944"/>
          </a:xfrm>
          <a:prstGeom prst="rect">
            <a:avLst/>
          </a:prstGeom>
          <a:solidFill>
            <a:srgbClr val="5C2D91"/>
          </a:solidFill>
        </p:spPr>
        <p:txBody>
          <a:bodyPr wrap="square" t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
        <p:nvSpPr>
          <p:cNvPr id="60" name="TextBox 59">
            <a:extLst>
              <a:ext uri="{FF2B5EF4-FFF2-40B4-BE49-F238E27FC236}">
                <a16:creationId xmlns:a16="http://schemas.microsoft.com/office/drawing/2014/main" id="{6F1E0997-A3EE-4991-B45D-27CE7BFB84C8}"/>
              </a:ext>
            </a:extLst>
          </p:cNvPr>
          <p:cNvSpPr txBox="1"/>
          <p:nvPr/>
        </p:nvSpPr>
        <p:spPr>
          <a:xfrm>
            <a:off x="4778438" y="5685089"/>
            <a:ext cx="2810321" cy="475944"/>
          </a:xfrm>
          <a:prstGeom prst="rect">
            <a:avLst/>
          </a:prstGeom>
          <a:solidFill>
            <a:srgbClr val="5C2D91"/>
          </a:solidFill>
        </p:spPr>
        <p:txBody>
          <a:bodyPr wrap="square" t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737373">
                    <a:lumMod val="40000"/>
                    <a:lumOff val="60000"/>
                  </a:srgbClr>
                </a:solidFill>
                <a:effectLst/>
                <a:uLnTx/>
                <a:uFillTx/>
                <a:latin typeface="Segoe UI Semibold" panose="020B0702040204020203" pitchFamily="34" charset="0"/>
                <a:ea typeface="+mn-ea"/>
                <a:cs typeface="Segoe UI Semibold" panose="020B0702040204020203" pitchFamily="34" charset="0"/>
              </a:rPr>
              <a:t>.NET STANDARD</a:t>
            </a:r>
          </a:p>
        </p:txBody>
      </p:sp>
      <p:sp>
        <p:nvSpPr>
          <p:cNvPr id="48" name="Title 6">
            <a:extLst>
              <a:ext uri="{FF2B5EF4-FFF2-40B4-BE49-F238E27FC236}">
                <a16:creationId xmlns:a16="http://schemas.microsoft.com/office/drawing/2014/main" id="{D4495F0E-1021-4B4A-AD2B-78C268C3D3F4}"/>
              </a:ext>
            </a:extLst>
          </p:cNvPr>
          <p:cNvSpPr txBox="1">
            <a:spLocks/>
          </p:cNvSpPr>
          <p:nvPr/>
        </p:nvSpPr>
        <p:spPr>
          <a:xfrm>
            <a:off x="588263" y="457200"/>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pitchFamily="34" charset="0"/>
              </a:rPr>
              <a:t>The .NET Roadmap</a:t>
            </a:r>
          </a:p>
        </p:txBody>
      </p:sp>
      <p:sp>
        <p:nvSpPr>
          <p:cNvPr id="54" name="Title 2">
            <a:extLst>
              <a:ext uri="{FF2B5EF4-FFF2-40B4-BE49-F238E27FC236}">
                <a16:creationId xmlns:a16="http://schemas.microsoft.com/office/drawing/2014/main" id="{CDAD8543-D3CB-44D0-BDDE-22D651AF2F84}"/>
              </a:ext>
            </a:extLst>
          </p:cNvPr>
          <p:cNvSpPr>
            <a:spLocks noGrp="1"/>
          </p:cNvSpPr>
          <p:nvPr>
            <p:ph type="title"/>
          </p:nvPr>
        </p:nvSpPr>
        <p:spPr>
          <a:xfrm>
            <a:off x="588263" y="420624"/>
            <a:ext cx="11018520" cy="615553"/>
          </a:xfrm>
        </p:spPr>
        <p:txBody>
          <a:bodyPr>
            <a:normAutofit fontScale="90000"/>
          </a:bodyPr>
          <a:lstStyle/>
          <a:p>
            <a:pPr algn="ctr"/>
            <a:r>
              <a:rPr lang="en-US" sz="4000" b="1" dirty="0">
                <a:latin typeface="+mn-lt"/>
                <a:cs typeface="Segoe UI"/>
              </a:rPr>
              <a:t>Introducing .NET 5</a:t>
            </a:r>
          </a:p>
        </p:txBody>
      </p:sp>
    </p:spTree>
    <p:extLst>
      <p:ext uri="{BB962C8B-B14F-4D97-AF65-F5344CB8AC3E}">
        <p14:creationId xmlns:p14="http://schemas.microsoft.com/office/powerpoint/2010/main" val="97040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22" presetClass="entr" presetSubtype="1"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up)">
                                      <p:cBhvr>
                                        <p:cTn id="10" dur="500"/>
                                        <p:tgtEl>
                                          <p:spTgt spid="36"/>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anim calcmode="lin" valueType="num">
                                      <p:cBhvr>
                                        <p:cTn id="14" dur="500" fill="hold"/>
                                        <p:tgtEl>
                                          <p:spTgt spid="38"/>
                                        </p:tgtEl>
                                        <p:attrNameLst>
                                          <p:attrName>ppt_x</p:attrName>
                                        </p:attrNameLst>
                                      </p:cBhvr>
                                      <p:tavLst>
                                        <p:tav tm="0">
                                          <p:val>
                                            <p:strVal val="#ppt_x"/>
                                          </p:val>
                                        </p:tav>
                                        <p:tav tm="100000">
                                          <p:val>
                                            <p:strVal val="#ppt_x"/>
                                          </p:val>
                                        </p:tav>
                                      </p:tavLst>
                                    </p:anim>
                                    <p:anim calcmode="lin" valueType="num">
                                      <p:cBhvr>
                                        <p:cTn id="15" dur="500" fill="hold"/>
                                        <p:tgtEl>
                                          <p:spTgt spid="38"/>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10" presetClass="exit" presetSubtype="0" fill="hold" grpId="0" nodeType="afterEffect">
                                  <p:stCondLst>
                                    <p:cond delay="0"/>
                                  </p:stCondLst>
                                  <p:childTnLst>
                                    <p:animEffect transition="out" filter="fade">
                                      <p:cBhvr>
                                        <p:cTn id="18" dur="500"/>
                                        <p:tgtEl>
                                          <p:spTgt spid="52"/>
                                        </p:tgtEl>
                                      </p:cBhvr>
                                    </p:animEffect>
                                    <p:set>
                                      <p:cBhvr>
                                        <p:cTn id="19" dur="1" fill="hold">
                                          <p:stCondLst>
                                            <p:cond delay="499"/>
                                          </p:stCondLst>
                                        </p:cTn>
                                        <p:tgtEl>
                                          <p:spTgt spid="52"/>
                                        </p:tgtEl>
                                        <p:attrNameLst>
                                          <p:attrName>style.visibility</p:attrName>
                                        </p:attrNameLst>
                                      </p:cBhvr>
                                      <p:to>
                                        <p:strVal val="hidden"/>
                                      </p:to>
                                    </p:set>
                                  </p:childTnLst>
                                </p:cTn>
                              </p:par>
                              <p:par>
                                <p:cTn id="20" presetID="42" presetClass="path" presetSubtype="0" accel="50000" decel="50000" fill="hold" nodeType="withEffect">
                                  <p:stCondLst>
                                    <p:cond delay="0"/>
                                  </p:stCondLst>
                                  <p:childTnLst>
                                    <p:animMotion origin="layout" path="M 4.58333E-6 -1.48148E-6 L 0.24218 -0.00023 " pathEditMode="relative" rAng="0" ptsTypes="AA">
                                      <p:cBhvr>
                                        <p:cTn id="21" dur="2000" fill="hold"/>
                                        <p:tgtEl>
                                          <p:spTgt spid="4"/>
                                        </p:tgtEl>
                                        <p:attrNameLst>
                                          <p:attrName>ppt_x</p:attrName>
                                          <p:attrName>ppt_y</p:attrName>
                                        </p:attrNameLst>
                                      </p:cBhvr>
                                      <p:rCtr x="12109" y="-23"/>
                                    </p:animMotion>
                                  </p:childTnLst>
                                </p:cTn>
                              </p:par>
                              <p:par>
                                <p:cTn id="22" presetID="42" presetClass="path" presetSubtype="0" accel="50000" decel="50000" fill="hold" nodeType="withEffect">
                                  <p:stCondLst>
                                    <p:cond delay="0"/>
                                  </p:stCondLst>
                                  <p:childTnLst>
                                    <p:animMotion origin="layout" path="M 1.04167E-6 -2.96296E-6 L -0.24128 -2.96296E-6 " pathEditMode="relative" rAng="0" ptsTypes="AA">
                                      <p:cBhvr>
                                        <p:cTn id="23" dur="2000" fill="hold"/>
                                        <p:tgtEl>
                                          <p:spTgt spid="2"/>
                                        </p:tgtEl>
                                        <p:attrNameLst>
                                          <p:attrName>ppt_x</p:attrName>
                                          <p:attrName>ppt_y</p:attrName>
                                        </p:attrNameLst>
                                      </p:cBhvr>
                                      <p:rCtr x="-12070" y="0"/>
                                    </p:animMotion>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childTnLst>
                                </p:cTn>
                              </p:par>
                            </p:childTnLst>
                          </p:cTn>
                        </p:par>
                        <p:par>
                          <p:cTn id="28" fill="hold">
                            <p:stCondLst>
                              <p:cond delay="3500"/>
                            </p:stCondLst>
                            <p:childTnLst>
                              <p:par>
                                <p:cTn id="29" presetID="10" presetClass="entr" presetSubtype="0" fill="hold" grpId="0" nodeType="after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500"/>
                                        <p:tgtEl>
                                          <p:spTgt spid="54"/>
                                        </p:tgtEl>
                                      </p:cBhvr>
                                    </p:animEffect>
                                  </p:childTnLst>
                                </p:cTn>
                              </p:par>
                              <p:par>
                                <p:cTn id="32" presetID="1" presetClass="exit" presetSubtype="0" fill="hold" grpId="0" nodeType="withEffect">
                                  <p:stCondLst>
                                    <p:cond delay="0"/>
                                  </p:stCondLst>
                                  <p:childTnLst>
                                    <p:set>
                                      <p:cBhvr>
                                        <p:cTn id="33" dur="1" fill="hold">
                                          <p:stCondLst>
                                            <p:cond delay="0"/>
                                          </p:stCondLst>
                                        </p:cTn>
                                        <p:tgtEl>
                                          <p:spTgt spid="48"/>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3"/>
                                        </p:tgtEl>
                                      </p:cBhvr>
                                    </p:animEffect>
                                    <p:set>
                                      <p:cBhvr>
                                        <p:cTn id="36" dur="1" fill="hold">
                                          <p:stCondLst>
                                            <p:cond delay="499"/>
                                          </p:stCondLst>
                                        </p:cTn>
                                        <p:tgtEl>
                                          <p:spTgt spid="3"/>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4"/>
                                        </p:tgtEl>
                                      </p:cBhvr>
                                    </p:animEffect>
                                    <p:set>
                                      <p:cBhvr>
                                        <p:cTn id="39" dur="1" fill="hold">
                                          <p:stCondLst>
                                            <p:cond delay="499"/>
                                          </p:stCondLst>
                                        </p:cTn>
                                        <p:tgtEl>
                                          <p:spTgt spid="4"/>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2"/>
                                        </p:tgtEl>
                                      </p:cBhvr>
                                    </p:animEffect>
                                    <p:set>
                                      <p:cBhvr>
                                        <p:cTn id="42"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52" grpId="0" animBg="1"/>
      <p:bldP spid="48" grpId="0"/>
      <p:bldP spid="5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4336CA-F27E-4096-8C5F-59F5FF433EAB}"/>
              </a:ext>
            </a:extLst>
          </p:cNvPr>
          <p:cNvGrpSpPr/>
          <p:nvPr/>
        </p:nvGrpSpPr>
        <p:grpSpPr>
          <a:xfrm>
            <a:off x="7724929" y="3785344"/>
            <a:ext cx="2822415" cy="2379947"/>
            <a:chOff x="7724929" y="3785344"/>
            <a:chExt cx="2822415" cy="2379947"/>
          </a:xfrm>
        </p:grpSpPr>
        <p:grpSp>
          <p:nvGrpSpPr>
            <p:cNvPr id="25" name="Group 24">
              <a:extLst>
                <a:ext uri="{FF2B5EF4-FFF2-40B4-BE49-F238E27FC236}">
                  <a16:creationId xmlns:a16="http://schemas.microsoft.com/office/drawing/2014/main" id="{79E88735-EB11-489E-8B5C-1EFED2CB1DCF}"/>
                </a:ext>
              </a:extLst>
            </p:cNvPr>
            <p:cNvGrpSpPr/>
            <p:nvPr/>
          </p:nvGrpSpPr>
          <p:grpSpPr>
            <a:xfrm>
              <a:off x="7724929" y="3785344"/>
              <a:ext cx="2822415" cy="2379947"/>
              <a:chOff x="7489548" y="1582078"/>
              <a:chExt cx="2770346" cy="4044770"/>
            </a:xfrm>
          </p:grpSpPr>
          <p:sp>
            <p:nvSpPr>
              <p:cNvPr id="32" name="Rectangle 31">
                <a:extLst>
                  <a:ext uri="{FF2B5EF4-FFF2-40B4-BE49-F238E27FC236}">
                    <a16:creationId xmlns:a16="http://schemas.microsoft.com/office/drawing/2014/main" id="{076D24D6-15AD-4FFD-9D8F-B000C316DF0F}"/>
                  </a:ext>
                </a:extLst>
              </p:cNvPr>
              <p:cNvSpPr/>
              <p:nvPr/>
            </p:nvSpPr>
            <p:spPr bwMode="auto">
              <a:xfrm>
                <a:off x="7489548" y="1582078"/>
                <a:ext cx="2770346" cy="4044770"/>
              </a:xfrm>
              <a:prstGeom prst="rect">
                <a:avLst/>
              </a:prstGeom>
              <a:solidFill>
                <a:schemeClr val="accent6"/>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33" name="TextBox 32">
                <a:extLst>
                  <a:ext uri="{FF2B5EF4-FFF2-40B4-BE49-F238E27FC236}">
                    <a16:creationId xmlns:a16="http://schemas.microsoft.com/office/drawing/2014/main" id="{F2CF901A-1E8C-4717-B31B-2027EA8F2AD9}"/>
                  </a:ext>
                </a:extLst>
              </p:cNvPr>
              <p:cNvSpPr txBox="1"/>
              <p:nvPr/>
            </p:nvSpPr>
            <p:spPr>
              <a:xfrm>
                <a:off x="7489548" y="1582078"/>
                <a:ext cx="2770346" cy="578940"/>
              </a:xfrm>
              <a:prstGeom prst="rect">
                <a:avLst/>
              </a:prstGeom>
              <a:solidFill>
                <a:srgbClr val="000000">
                  <a:alpha val="10196"/>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XAMARIN / MONO</a:t>
                </a:r>
              </a:p>
            </p:txBody>
          </p:sp>
        </p:grpSp>
        <p:sp>
          <p:nvSpPr>
            <p:cNvPr id="29" name="TextBox 28">
              <a:extLst>
                <a:ext uri="{FF2B5EF4-FFF2-40B4-BE49-F238E27FC236}">
                  <a16:creationId xmlns:a16="http://schemas.microsoft.com/office/drawing/2014/main" id="{92DB92F2-F886-45D6-99F0-5AB52403E6E7}"/>
                </a:ext>
              </a:extLst>
            </p:cNvPr>
            <p:cNvSpPr txBox="1"/>
            <p:nvPr/>
          </p:nvSpPr>
          <p:spPr>
            <a:xfrm>
              <a:off x="7761758" y="4106388"/>
              <a:ext cx="2743200" cy="631613"/>
            </a:xfrm>
            <a:prstGeom prst="rect">
              <a:avLst/>
            </a:prstGeom>
            <a:solidFill>
              <a:srgbClr val="000000">
                <a:alpha val="25000"/>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Runtime</a:t>
              </a:r>
            </a:p>
          </p:txBody>
        </p:sp>
        <p:sp>
          <p:nvSpPr>
            <p:cNvPr id="31" name="TextBox 30">
              <a:extLst>
                <a:ext uri="{FF2B5EF4-FFF2-40B4-BE49-F238E27FC236}">
                  <a16:creationId xmlns:a16="http://schemas.microsoft.com/office/drawing/2014/main" id="{BDA25480-67CD-4393-A191-DF01D9E979D3}"/>
                </a:ext>
              </a:extLst>
            </p:cNvPr>
            <p:cNvSpPr txBox="1"/>
            <p:nvPr/>
          </p:nvSpPr>
          <p:spPr>
            <a:xfrm>
              <a:off x="7761758" y="4869764"/>
              <a:ext cx="2743200" cy="787097"/>
            </a:xfrm>
            <a:prstGeom prst="rect">
              <a:avLst/>
            </a:prstGeom>
            <a:solidFill>
              <a:srgbClr val="000000">
                <a:alpha val="25000"/>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Mono class library</a:t>
              </a:r>
            </a:p>
          </p:txBody>
        </p:sp>
      </p:grpSp>
      <p:grpSp>
        <p:nvGrpSpPr>
          <p:cNvPr id="4" name="Group 3">
            <a:extLst>
              <a:ext uri="{FF2B5EF4-FFF2-40B4-BE49-F238E27FC236}">
                <a16:creationId xmlns:a16="http://schemas.microsoft.com/office/drawing/2014/main" id="{20D04021-C205-4FC8-A407-C57E977260F1}"/>
              </a:ext>
            </a:extLst>
          </p:cNvPr>
          <p:cNvGrpSpPr/>
          <p:nvPr/>
        </p:nvGrpSpPr>
        <p:grpSpPr>
          <a:xfrm>
            <a:off x="1828954" y="3784137"/>
            <a:ext cx="2827243" cy="2379949"/>
            <a:chOff x="1828954" y="3784137"/>
            <a:chExt cx="2827243" cy="2379949"/>
          </a:xfrm>
        </p:grpSpPr>
        <p:grpSp>
          <p:nvGrpSpPr>
            <p:cNvPr id="23" name="Group 22">
              <a:extLst>
                <a:ext uri="{FF2B5EF4-FFF2-40B4-BE49-F238E27FC236}">
                  <a16:creationId xmlns:a16="http://schemas.microsoft.com/office/drawing/2014/main" id="{BDD86885-A325-4F64-9B3B-7E336B31010E}"/>
                </a:ext>
              </a:extLst>
            </p:cNvPr>
            <p:cNvGrpSpPr/>
            <p:nvPr/>
          </p:nvGrpSpPr>
          <p:grpSpPr>
            <a:xfrm>
              <a:off x="1828954" y="3784137"/>
              <a:ext cx="2827243" cy="2379949"/>
              <a:chOff x="1719261" y="1582079"/>
              <a:chExt cx="2772058" cy="4044770"/>
            </a:xfrm>
          </p:grpSpPr>
          <p:sp>
            <p:nvSpPr>
              <p:cNvPr id="37" name="Rectangle 36">
                <a:extLst>
                  <a:ext uri="{FF2B5EF4-FFF2-40B4-BE49-F238E27FC236}">
                    <a16:creationId xmlns:a16="http://schemas.microsoft.com/office/drawing/2014/main" id="{0674C19F-0EAC-4FC8-8F59-AC3D4E50BADE}"/>
                  </a:ext>
                </a:extLst>
              </p:cNvPr>
              <p:cNvSpPr/>
              <p:nvPr/>
            </p:nvSpPr>
            <p:spPr bwMode="auto">
              <a:xfrm>
                <a:off x="1719261" y="1582079"/>
                <a:ext cx="2772058" cy="4044770"/>
              </a:xfrm>
              <a:prstGeom prst="rect">
                <a:avLst/>
              </a:prstGeom>
              <a:solidFill>
                <a:schemeClr val="accent1"/>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40" name="TextBox 39">
                <a:extLst>
                  <a:ext uri="{FF2B5EF4-FFF2-40B4-BE49-F238E27FC236}">
                    <a16:creationId xmlns:a16="http://schemas.microsoft.com/office/drawing/2014/main" id="{40C5DC2E-F9B5-4412-A03E-244D3A69FD6B}"/>
                  </a:ext>
                </a:extLst>
              </p:cNvPr>
              <p:cNvSpPr txBox="1"/>
              <p:nvPr/>
            </p:nvSpPr>
            <p:spPr>
              <a:xfrm>
                <a:off x="1719261" y="1582079"/>
                <a:ext cx="2764594" cy="578940"/>
              </a:xfrm>
              <a:prstGeom prst="rect">
                <a:avLst/>
              </a:prstGeom>
              <a:solidFill>
                <a:srgbClr val="000000">
                  <a:alpha val="10196"/>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.NET FRAMEWORK</a:t>
                </a:r>
              </a:p>
            </p:txBody>
          </p:sp>
        </p:grpSp>
        <p:sp>
          <p:nvSpPr>
            <p:cNvPr id="26" name="TextBox 25">
              <a:extLst>
                <a:ext uri="{FF2B5EF4-FFF2-40B4-BE49-F238E27FC236}">
                  <a16:creationId xmlns:a16="http://schemas.microsoft.com/office/drawing/2014/main" id="{7FFB0157-B1CA-4D80-816E-8FA6D8058A78}"/>
                </a:ext>
              </a:extLst>
            </p:cNvPr>
            <p:cNvSpPr txBox="1"/>
            <p:nvPr/>
          </p:nvSpPr>
          <p:spPr>
            <a:xfrm>
              <a:off x="1876168" y="4869766"/>
              <a:ext cx="2743200" cy="787097"/>
            </a:xfrm>
            <a:prstGeom prst="rect">
              <a:avLst/>
            </a:prstGeom>
            <a:solidFill>
              <a:srgbClr val="000000">
                <a:alpha val="25000"/>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Base class library</a:t>
              </a:r>
            </a:p>
          </p:txBody>
        </p:sp>
        <p:sp>
          <p:nvSpPr>
            <p:cNvPr id="27" name="TextBox 26">
              <a:extLst>
                <a:ext uri="{FF2B5EF4-FFF2-40B4-BE49-F238E27FC236}">
                  <a16:creationId xmlns:a16="http://schemas.microsoft.com/office/drawing/2014/main" id="{8793C556-1283-43B0-87B9-995465E4DEA6}"/>
                </a:ext>
              </a:extLst>
            </p:cNvPr>
            <p:cNvSpPr txBox="1"/>
            <p:nvPr/>
          </p:nvSpPr>
          <p:spPr>
            <a:xfrm>
              <a:off x="1867168" y="4106391"/>
              <a:ext cx="2743200" cy="631612"/>
            </a:xfrm>
            <a:prstGeom prst="rect">
              <a:avLst/>
            </a:prstGeom>
            <a:solidFill>
              <a:srgbClr val="000000">
                <a:alpha val="25000"/>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Runtime</a:t>
              </a:r>
            </a:p>
          </p:txBody>
        </p:sp>
      </p:grpSp>
      <p:grpSp>
        <p:nvGrpSpPr>
          <p:cNvPr id="5" name="Group 4">
            <a:extLst>
              <a:ext uri="{FF2B5EF4-FFF2-40B4-BE49-F238E27FC236}">
                <a16:creationId xmlns:a16="http://schemas.microsoft.com/office/drawing/2014/main" id="{08D4A35D-CCFB-4AC0-A964-1DE2E09F5BC9}"/>
              </a:ext>
            </a:extLst>
          </p:cNvPr>
          <p:cNvGrpSpPr/>
          <p:nvPr/>
        </p:nvGrpSpPr>
        <p:grpSpPr>
          <a:xfrm>
            <a:off x="4780274" y="3784137"/>
            <a:ext cx="2822415" cy="2379949"/>
            <a:chOff x="4773470" y="3784137"/>
            <a:chExt cx="2822415" cy="2379949"/>
          </a:xfrm>
        </p:grpSpPr>
        <p:sp>
          <p:nvSpPr>
            <p:cNvPr id="41" name="Rectangle 40">
              <a:extLst>
                <a:ext uri="{FF2B5EF4-FFF2-40B4-BE49-F238E27FC236}">
                  <a16:creationId xmlns:a16="http://schemas.microsoft.com/office/drawing/2014/main" id="{7C033D50-3E9B-4CA7-B027-8FB5B74660EA}"/>
                </a:ext>
              </a:extLst>
            </p:cNvPr>
            <p:cNvSpPr/>
            <p:nvPr/>
          </p:nvSpPr>
          <p:spPr bwMode="auto">
            <a:xfrm>
              <a:off x="4773470" y="3784137"/>
              <a:ext cx="2822415" cy="2379949"/>
            </a:xfrm>
            <a:prstGeom prst="rect">
              <a:avLst/>
            </a:prstGeom>
            <a:solidFill>
              <a:srgbClr val="512BD4"/>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43" name="TextBox 42">
              <a:extLst>
                <a:ext uri="{FF2B5EF4-FFF2-40B4-BE49-F238E27FC236}">
                  <a16:creationId xmlns:a16="http://schemas.microsoft.com/office/drawing/2014/main" id="{791F6A64-4D7C-4ED4-9B10-AA18C7D04571}"/>
                </a:ext>
              </a:extLst>
            </p:cNvPr>
            <p:cNvSpPr txBox="1"/>
            <p:nvPr/>
          </p:nvSpPr>
          <p:spPr>
            <a:xfrm>
              <a:off x="4773470" y="3784137"/>
              <a:ext cx="2822415" cy="340649"/>
            </a:xfrm>
            <a:prstGeom prst="rect">
              <a:avLst/>
            </a:prstGeom>
            <a:solidFill>
              <a:srgbClr val="000000">
                <a:alpha val="10196"/>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.NET</a:t>
              </a:r>
            </a:p>
          </p:txBody>
        </p:sp>
        <p:sp>
          <p:nvSpPr>
            <p:cNvPr id="44" name="TextBox 43">
              <a:extLst>
                <a:ext uri="{FF2B5EF4-FFF2-40B4-BE49-F238E27FC236}">
                  <a16:creationId xmlns:a16="http://schemas.microsoft.com/office/drawing/2014/main" id="{6B3833F4-C8CC-420D-9D41-970BAFBACBBA}"/>
                </a:ext>
              </a:extLst>
            </p:cNvPr>
            <p:cNvSpPr txBox="1"/>
            <p:nvPr/>
          </p:nvSpPr>
          <p:spPr>
            <a:xfrm>
              <a:off x="4810299" y="4105183"/>
              <a:ext cx="2743200" cy="606556"/>
            </a:xfrm>
            <a:prstGeom prst="rect">
              <a:avLst/>
            </a:prstGeom>
            <a:solidFill>
              <a:srgbClr val="000000">
                <a:alpha val="25000"/>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Runtime</a:t>
              </a:r>
              <a:b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b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 (JIT &amp; native)</a:t>
              </a:r>
            </a:p>
          </p:txBody>
        </p:sp>
        <p:sp>
          <p:nvSpPr>
            <p:cNvPr id="45" name="TextBox 44">
              <a:extLst>
                <a:ext uri="{FF2B5EF4-FFF2-40B4-BE49-F238E27FC236}">
                  <a16:creationId xmlns:a16="http://schemas.microsoft.com/office/drawing/2014/main" id="{1ACDB90F-4F30-4A1E-A0AA-3664440C92AB}"/>
                </a:ext>
              </a:extLst>
            </p:cNvPr>
            <p:cNvSpPr txBox="1"/>
            <p:nvPr/>
          </p:nvSpPr>
          <p:spPr>
            <a:xfrm>
              <a:off x="4810299" y="4868557"/>
              <a:ext cx="2743200" cy="787097"/>
            </a:xfrm>
            <a:prstGeom prst="rect">
              <a:avLst/>
            </a:prstGeom>
            <a:solidFill>
              <a:srgbClr val="000000">
                <a:alpha val="25000"/>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One base class library</a:t>
              </a:r>
            </a:p>
          </p:txBody>
        </p:sp>
      </p:grpSp>
      <p:cxnSp>
        <p:nvCxnSpPr>
          <p:cNvPr id="20" name="Straight Arrow Connector 19">
            <a:extLst>
              <a:ext uri="{FF2B5EF4-FFF2-40B4-BE49-F238E27FC236}">
                <a16:creationId xmlns:a16="http://schemas.microsoft.com/office/drawing/2014/main" id="{91601B72-465B-44F0-8D16-C069E4D1114C}"/>
              </a:ext>
            </a:extLst>
          </p:cNvPr>
          <p:cNvCxnSpPr>
            <a:cxnSpLocks/>
          </p:cNvCxnSpPr>
          <p:nvPr/>
        </p:nvCxnSpPr>
        <p:spPr>
          <a:xfrm flipV="1">
            <a:off x="489098" y="2168117"/>
            <a:ext cx="11398102" cy="92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9" name="TextBox 38">
            <a:extLst>
              <a:ext uri="{FF2B5EF4-FFF2-40B4-BE49-F238E27FC236}">
                <a16:creationId xmlns:a16="http://schemas.microsoft.com/office/drawing/2014/main" id="{A0318BE7-9FBC-4299-86E5-3ECF68990869}"/>
              </a:ext>
            </a:extLst>
          </p:cNvPr>
          <p:cNvSpPr txBox="1"/>
          <p:nvPr/>
        </p:nvSpPr>
        <p:spPr>
          <a:xfrm>
            <a:off x="452246" y="3048721"/>
            <a:ext cx="2035982" cy="809604"/>
          </a:xfrm>
          <a:prstGeom prst="rect">
            <a:avLst/>
          </a:prstGeom>
          <a:noFill/>
        </p:spPr>
        <p:txBody>
          <a:bodyPr wrap="square" lIns="179161" tIns="143331" rIns="89606" bIns="143331" rtlCol="0" anchor="t">
            <a:spAutoFit/>
          </a:bodyPr>
          <a:lstStyle/>
          <a:p>
            <a:pPr marL="0" marR="0" lvl="0" indent="0" algn="ctr" defTabSz="895601" rtl="0" eaLnBrk="1" fontAlgn="auto" latinLnBrk="0" hangingPunct="1">
              <a:lnSpc>
                <a:spcPct val="90000"/>
              </a:lnSpc>
              <a:spcBef>
                <a:spcPts val="0"/>
              </a:spcBef>
              <a:spcAft>
                <a:spcPts val="588"/>
              </a:spcAft>
              <a:buClrTx/>
              <a:buSzTx/>
              <a:buFontTx/>
              <a:buNone/>
              <a:tabLst/>
              <a:defRPr/>
            </a:pPr>
            <a:r>
              <a:rPr kumimoji="0" lang="en-US" sz="1600" b="1" i="0" u="none" strike="noStrike" kern="1200" cap="none" spc="0" normalizeH="0" baseline="0" noProof="0" dirty="0">
                <a:ln>
                  <a:noFill/>
                </a:ln>
                <a:solidFill>
                  <a:srgbClr val="D2D2D2"/>
                </a:solidFill>
                <a:effectLst/>
                <a:uLnTx/>
                <a:uFillTx/>
                <a:latin typeface="Segoe UI" panose="020B0502040204020203" pitchFamily="34" charset="0"/>
                <a:ea typeface="+mn-ea"/>
                <a:cs typeface="Segoe UI" panose="020B0502040204020203" pitchFamily="34" charset="0"/>
              </a:rPr>
              <a:t>2014</a:t>
            </a:r>
          </a:p>
          <a:p>
            <a:pPr marL="0" marR="0" lvl="0" indent="0" algn="ctr" defTabSz="895601" rtl="0" eaLnBrk="1" fontAlgn="auto" latinLnBrk="0" hangingPunct="1">
              <a:lnSpc>
                <a:spcPct val="90000"/>
              </a:lnSpc>
              <a:spcBef>
                <a:spcPts val="0"/>
              </a:spcBef>
              <a:spcAft>
                <a:spcPts val="588"/>
              </a:spcAft>
              <a:buClrTx/>
              <a:buSzTx/>
              <a:buFontTx/>
              <a:buNone/>
              <a:tabLst/>
              <a:defRPr/>
            </a:pPr>
            <a:endParaRPr kumimoji="0" lang="en-US" sz="1600" b="1" i="0" u="none" strike="noStrike" kern="1200" cap="none" spc="0" normalizeH="0" baseline="0" noProof="0" dirty="0">
              <a:ln>
                <a:noFill/>
              </a:ln>
              <a:solidFill>
                <a:srgbClr val="D2D2D2"/>
              </a:solidFill>
              <a:effectLst/>
              <a:uLnTx/>
              <a:uFillTx/>
              <a:latin typeface="Segoe UI" panose="020B0502040204020203" pitchFamily="34" charset="0"/>
              <a:ea typeface="+mn-ea"/>
              <a:cs typeface="Segoe UI" panose="020B0502040204020203" pitchFamily="34" charset="0"/>
            </a:endParaRPr>
          </a:p>
        </p:txBody>
      </p:sp>
      <p:cxnSp>
        <p:nvCxnSpPr>
          <p:cNvPr id="42" name="Straight Connector 41">
            <a:extLst>
              <a:ext uri="{FF2B5EF4-FFF2-40B4-BE49-F238E27FC236}">
                <a16:creationId xmlns:a16="http://schemas.microsoft.com/office/drawing/2014/main" id="{B9FE36BB-B495-4A6E-BB39-E671D744B0C4}"/>
              </a:ext>
            </a:extLst>
          </p:cNvPr>
          <p:cNvCxnSpPr>
            <a:cxnSpLocks/>
            <a:stCxn id="14" idx="4"/>
            <a:endCxn id="39" idx="0"/>
          </p:cNvCxnSpPr>
          <p:nvPr/>
        </p:nvCxnSpPr>
        <p:spPr>
          <a:xfrm flipH="1">
            <a:off x="1470237" y="2672517"/>
            <a:ext cx="1" cy="37620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2B94032-28DD-40BA-B534-476CA1B4C58F}"/>
              </a:ext>
            </a:extLst>
          </p:cNvPr>
          <p:cNvCxnSpPr>
            <a:cxnSpLocks/>
            <a:endCxn id="38" idx="0"/>
          </p:cNvCxnSpPr>
          <p:nvPr/>
        </p:nvCxnSpPr>
        <p:spPr>
          <a:xfrm>
            <a:off x="10881429" y="2672517"/>
            <a:ext cx="1" cy="42611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1B724A0-1C4C-4B14-BFB4-B1F8FF692CA6}"/>
              </a:ext>
            </a:extLst>
          </p:cNvPr>
          <p:cNvSpPr txBox="1"/>
          <p:nvPr/>
        </p:nvSpPr>
        <p:spPr>
          <a:xfrm>
            <a:off x="10105201" y="3098633"/>
            <a:ext cx="1552457" cy="511061"/>
          </a:xfrm>
          <a:prstGeom prst="rect">
            <a:avLst/>
          </a:prstGeom>
          <a:noFill/>
        </p:spPr>
        <p:txBody>
          <a:bodyPr wrap="square" lIns="179161" tIns="143331" rIns="89606" bIns="143331" rtlCol="0" anchor="t">
            <a:spAutoFit/>
          </a:bodyPr>
          <a:lstStyle/>
          <a:p>
            <a:pPr marL="0" marR="0" lvl="0" indent="0" algn="ctr" defTabSz="895601" rtl="0" eaLnBrk="1" fontAlgn="auto" latinLnBrk="0" hangingPunct="1">
              <a:lnSpc>
                <a:spcPct val="90000"/>
              </a:lnSpc>
              <a:spcBef>
                <a:spcPts val="0"/>
              </a:spcBef>
              <a:spcAft>
                <a:spcPts val="588"/>
              </a:spcAft>
              <a:buClrTx/>
              <a:buSzTx/>
              <a:buFontTx/>
              <a:buNone/>
              <a:tabLst/>
              <a:defRPr/>
            </a:pPr>
            <a:r>
              <a:rPr kumimoji="0" lang="en-US" sz="160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Next</a:t>
            </a:r>
            <a:endParaRPr kumimoji="0" lang="en-US" sz="1600" b="1" i="1"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endParaRPr>
          </a:p>
        </p:txBody>
      </p:sp>
      <p:cxnSp>
        <p:nvCxnSpPr>
          <p:cNvPr id="47" name="Straight Connector 46">
            <a:extLst>
              <a:ext uri="{FF2B5EF4-FFF2-40B4-BE49-F238E27FC236}">
                <a16:creationId xmlns:a16="http://schemas.microsoft.com/office/drawing/2014/main" id="{837CB6B4-4B3C-477A-ADFF-F66A86C8FCCC}"/>
              </a:ext>
            </a:extLst>
          </p:cNvPr>
          <p:cNvCxnSpPr>
            <a:cxnSpLocks/>
          </p:cNvCxnSpPr>
          <p:nvPr/>
        </p:nvCxnSpPr>
        <p:spPr>
          <a:xfrm>
            <a:off x="6142650" y="2672517"/>
            <a:ext cx="1" cy="42412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4266E9F0-5F4E-41FF-A6A9-2D89261C9176}"/>
              </a:ext>
            </a:extLst>
          </p:cNvPr>
          <p:cNvSpPr txBox="1"/>
          <p:nvPr/>
        </p:nvSpPr>
        <p:spPr>
          <a:xfrm>
            <a:off x="5366420" y="3039125"/>
            <a:ext cx="1552457" cy="511061"/>
          </a:xfrm>
          <a:prstGeom prst="rect">
            <a:avLst/>
          </a:prstGeom>
          <a:noFill/>
        </p:spPr>
        <p:txBody>
          <a:bodyPr wrap="square" lIns="179161" tIns="143331" rIns="89606" bIns="143331" rtlCol="0" anchor="t">
            <a:spAutoFit/>
          </a:bodyPr>
          <a:lstStyle/>
          <a:p>
            <a:pPr marL="0" marR="0" lvl="0" indent="0" algn="ctr" defTabSz="895601" rtl="0" eaLnBrk="1" fontAlgn="auto" latinLnBrk="0" hangingPunct="1">
              <a:lnSpc>
                <a:spcPct val="90000"/>
              </a:lnSpc>
              <a:spcBef>
                <a:spcPts val="0"/>
              </a:spcBef>
              <a:spcAft>
                <a:spcPts val="588"/>
              </a:spcAft>
              <a:buClrTx/>
              <a:buSzTx/>
              <a:buFontTx/>
              <a:buNone/>
              <a:tabLst/>
              <a:defRPr/>
            </a:pPr>
            <a:r>
              <a:rPr kumimoji="0" lang="en-US" sz="1600" b="1" i="0" u="none" strike="noStrike" kern="1200" cap="none" spc="0" normalizeH="0" baseline="0" noProof="0" dirty="0">
                <a:ln>
                  <a:noFill/>
                </a:ln>
                <a:solidFill>
                  <a:srgbClr val="D2D2D2"/>
                </a:solidFill>
                <a:effectLst/>
                <a:uLnTx/>
                <a:uFillTx/>
                <a:latin typeface="Segoe UI" panose="020B0502040204020203" pitchFamily="34" charset="0"/>
                <a:ea typeface="+mn-ea"/>
                <a:cs typeface="Segoe UI" panose="020B0502040204020203" pitchFamily="34" charset="0"/>
              </a:rPr>
              <a:t>2016</a:t>
            </a:r>
          </a:p>
        </p:txBody>
      </p:sp>
      <p:grpSp>
        <p:nvGrpSpPr>
          <p:cNvPr id="18" name="Group 17">
            <a:extLst>
              <a:ext uri="{FF2B5EF4-FFF2-40B4-BE49-F238E27FC236}">
                <a16:creationId xmlns:a16="http://schemas.microsoft.com/office/drawing/2014/main" id="{146C0619-9464-42C8-9805-20124A6E3148}"/>
              </a:ext>
            </a:extLst>
          </p:cNvPr>
          <p:cNvGrpSpPr/>
          <p:nvPr/>
        </p:nvGrpSpPr>
        <p:grpSpPr>
          <a:xfrm>
            <a:off x="821845" y="1561400"/>
            <a:ext cx="1296783" cy="1111117"/>
            <a:chOff x="821844" y="1472100"/>
            <a:chExt cx="1296783" cy="1111117"/>
          </a:xfrm>
        </p:grpSpPr>
        <p:sp>
          <p:nvSpPr>
            <p:cNvPr id="14" name="Oval 13">
              <a:extLst>
                <a:ext uri="{FF2B5EF4-FFF2-40B4-BE49-F238E27FC236}">
                  <a16:creationId xmlns:a16="http://schemas.microsoft.com/office/drawing/2014/main" id="{1D84704B-6951-41A7-A82E-20E8AE73B860}"/>
                </a:ext>
              </a:extLst>
            </p:cNvPr>
            <p:cNvSpPr/>
            <p:nvPr/>
          </p:nvSpPr>
          <p:spPr>
            <a:xfrm>
              <a:off x="888210" y="1472100"/>
              <a:ext cx="1164053" cy="1111117"/>
            </a:xfrm>
            <a:prstGeom prst="ellipse">
              <a:avLst/>
            </a:prstGeom>
            <a:solidFill>
              <a:schemeClr val="bg2"/>
            </a:solidFill>
          </p:spPr>
          <p:style>
            <a:lnRef idx="3">
              <a:schemeClr val="lt1"/>
            </a:lnRef>
            <a:fillRef idx="1">
              <a:schemeClr val="accent2"/>
            </a:fillRef>
            <a:effectRef idx="1">
              <a:schemeClr val="accent2"/>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50" name="TextBox 49">
              <a:extLst>
                <a:ext uri="{FF2B5EF4-FFF2-40B4-BE49-F238E27FC236}">
                  <a16:creationId xmlns:a16="http://schemas.microsoft.com/office/drawing/2014/main" id="{7BE819B0-5056-40DA-A5F5-E62E8990FB7B}"/>
                </a:ext>
              </a:extLst>
            </p:cNvPr>
            <p:cNvSpPr txBox="1"/>
            <p:nvPr/>
          </p:nvSpPr>
          <p:spPr>
            <a:xfrm>
              <a:off x="821844" y="1633351"/>
              <a:ext cx="1296783" cy="871008"/>
            </a:xfrm>
            <a:prstGeom prst="rect">
              <a:avLst/>
            </a:prstGeom>
            <a:noFill/>
          </p:spPr>
          <p:txBody>
            <a:bodyPr wrap="square" lIns="182880" tIns="146304" rIns="182880" bIns="146304" rtlCol="0" anchor="ctr">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rPr>
                <a:t>Many</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rPr>
                <a:t>.NETs</a:t>
              </a:r>
            </a:p>
          </p:txBody>
        </p:sp>
      </p:grpSp>
      <p:grpSp>
        <p:nvGrpSpPr>
          <p:cNvPr id="51" name="Group 50">
            <a:extLst>
              <a:ext uri="{FF2B5EF4-FFF2-40B4-BE49-F238E27FC236}">
                <a16:creationId xmlns:a16="http://schemas.microsoft.com/office/drawing/2014/main" id="{F3A7D9B5-7BBA-4719-A341-BA41E795BC8C}"/>
              </a:ext>
            </a:extLst>
          </p:cNvPr>
          <p:cNvGrpSpPr/>
          <p:nvPr/>
        </p:nvGrpSpPr>
        <p:grpSpPr>
          <a:xfrm>
            <a:off x="5494258" y="1521725"/>
            <a:ext cx="1296783" cy="1111117"/>
            <a:chOff x="821844" y="1472100"/>
            <a:chExt cx="1296783" cy="1111117"/>
          </a:xfrm>
        </p:grpSpPr>
        <p:sp>
          <p:nvSpPr>
            <p:cNvPr id="53" name="Oval 52">
              <a:extLst>
                <a:ext uri="{FF2B5EF4-FFF2-40B4-BE49-F238E27FC236}">
                  <a16:creationId xmlns:a16="http://schemas.microsoft.com/office/drawing/2014/main" id="{2862011F-ACDE-4447-A420-B0A2C9A9FFA7}"/>
                </a:ext>
              </a:extLst>
            </p:cNvPr>
            <p:cNvSpPr/>
            <p:nvPr/>
          </p:nvSpPr>
          <p:spPr>
            <a:xfrm>
              <a:off x="888210" y="1472100"/>
              <a:ext cx="1164053" cy="1111117"/>
            </a:xfrm>
            <a:prstGeom prst="ellipse">
              <a:avLst/>
            </a:prstGeom>
            <a:solidFill>
              <a:schemeClr val="bg2"/>
            </a:solidFill>
          </p:spPr>
          <p:style>
            <a:lnRef idx="3">
              <a:schemeClr val="lt1"/>
            </a:lnRef>
            <a:fillRef idx="1">
              <a:schemeClr val="accent2"/>
            </a:fillRef>
            <a:effectRef idx="1">
              <a:schemeClr val="accent2"/>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55" name="TextBox 54">
              <a:extLst>
                <a:ext uri="{FF2B5EF4-FFF2-40B4-BE49-F238E27FC236}">
                  <a16:creationId xmlns:a16="http://schemas.microsoft.com/office/drawing/2014/main" id="{F231AB16-9967-4CD9-B13E-72EE56817E28}"/>
                </a:ext>
              </a:extLst>
            </p:cNvPr>
            <p:cNvSpPr txBox="1"/>
            <p:nvPr/>
          </p:nvSpPr>
          <p:spPr>
            <a:xfrm>
              <a:off x="821844" y="1633352"/>
              <a:ext cx="1296783" cy="871008"/>
            </a:xfrm>
            <a:prstGeom prst="rect">
              <a:avLst/>
            </a:prstGeom>
            <a:noFill/>
          </p:spPr>
          <p:txBody>
            <a:bodyPr wrap="square" lIns="182880" tIns="146304" rIns="182880" bIns="146304" rtlCol="0" anchor="ctr">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rPr>
                <a:t>.NET</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rPr>
                <a:t>standard</a:t>
              </a:r>
            </a:p>
          </p:txBody>
        </p:sp>
      </p:grpSp>
      <p:grpSp>
        <p:nvGrpSpPr>
          <p:cNvPr id="56" name="Group 55">
            <a:extLst>
              <a:ext uri="{FF2B5EF4-FFF2-40B4-BE49-F238E27FC236}">
                <a16:creationId xmlns:a16="http://schemas.microsoft.com/office/drawing/2014/main" id="{607128A7-D623-46BB-9D3D-7B21A05DBBB8}"/>
              </a:ext>
            </a:extLst>
          </p:cNvPr>
          <p:cNvGrpSpPr/>
          <p:nvPr/>
        </p:nvGrpSpPr>
        <p:grpSpPr>
          <a:xfrm>
            <a:off x="10233037" y="1561400"/>
            <a:ext cx="1296783" cy="1111117"/>
            <a:chOff x="821844" y="1472100"/>
            <a:chExt cx="1296783" cy="1111117"/>
          </a:xfrm>
        </p:grpSpPr>
        <p:sp>
          <p:nvSpPr>
            <p:cNvPr id="57" name="Oval 56">
              <a:extLst>
                <a:ext uri="{FF2B5EF4-FFF2-40B4-BE49-F238E27FC236}">
                  <a16:creationId xmlns:a16="http://schemas.microsoft.com/office/drawing/2014/main" id="{695621F8-FC30-46DE-91CA-97D71759B1C2}"/>
                </a:ext>
              </a:extLst>
            </p:cNvPr>
            <p:cNvSpPr/>
            <p:nvPr/>
          </p:nvSpPr>
          <p:spPr>
            <a:xfrm>
              <a:off x="888210" y="1472100"/>
              <a:ext cx="1164053" cy="1111117"/>
            </a:xfrm>
            <a:prstGeom prst="ellipse">
              <a:avLst/>
            </a:prstGeom>
            <a:solidFill>
              <a:schemeClr val="accent3">
                <a:lumMod val="75000"/>
              </a:schemeClr>
            </a:solidFill>
          </p:spPr>
          <p:style>
            <a:lnRef idx="3">
              <a:schemeClr val="lt1"/>
            </a:lnRef>
            <a:fillRef idx="1">
              <a:schemeClr val="accent2"/>
            </a:fillRef>
            <a:effectRef idx="1">
              <a:schemeClr val="accent2"/>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59" name="TextBox 58">
              <a:extLst>
                <a:ext uri="{FF2B5EF4-FFF2-40B4-BE49-F238E27FC236}">
                  <a16:creationId xmlns:a16="http://schemas.microsoft.com/office/drawing/2014/main" id="{7AEC5716-A952-4A24-B00A-712CE08EAACC}"/>
                </a:ext>
              </a:extLst>
            </p:cNvPr>
            <p:cNvSpPr txBox="1"/>
            <p:nvPr/>
          </p:nvSpPr>
          <p:spPr>
            <a:xfrm>
              <a:off x="821844" y="1796473"/>
              <a:ext cx="1296783" cy="544765"/>
            </a:xfrm>
            <a:prstGeom prst="rect">
              <a:avLst/>
            </a:prstGeom>
            <a:noFill/>
          </p:spPr>
          <p:txBody>
            <a:bodyPr wrap="square" lIns="182880" tIns="146304" rIns="182880" bIns="146304" rtlCol="0" anchor="ctr">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rPr>
                <a:t>.NET</a:t>
              </a:r>
            </a:p>
          </p:txBody>
        </p:sp>
      </p:grpSp>
      <p:grpSp>
        <p:nvGrpSpPr>
          <p:cNvPr id="3" name="Group 2">
            <a:extLst>
              <a:ext uri="{FF2B5EF4-FFF2-40B4-BE49-F238E27FC236}">
                <a16:creationId xmlns:a16="http://schemas.microsoft.com/office/drawing/2014/main" id="{06240AFE-6100-4F20-A64A-9A8835B07E62}"/>
              </a:ext>
            </a:extLst>
          </p:cNvPr>
          <p:cNvGrpSpPr/>
          <p:nvPr/>
        </p:nvGrpSpPr>
        <p:grpSpPr>
          <a:xfrm>
            <a:off x="4792367" y="3773292"/>
            <a:ext cx="2817909" cy="2379949"/>
            <a:chOff x="4782134" y="3784137"/>
            <a:chExt cx="2817909" cy="2379949"/>
          </a:xfrm>
        </p:grpSpPr>
        <p:grpSp>
          <p:nvGrpSpPr>
            <p:cNvPr id="24" name="Group 23">
              <a:extLst>
                <a:ext uri="{FF2B5EF4-FFF2-40B4-BE49-F238E27FC236}">
                  <a16:creationId xmlns:a16="http://schemas.microsoft.com/office/drawing/2014/main" id="{A6310453-7DD4-4682-8543-E001AB0484F0}"/>
                </a:ext>
              </a:extLst>
            </p:cNvPr>
            <p:cNvGrpSpPr/>
            <p:nvPr/>
          </p:nvGrpSpPr>
          <p:grpSpPr>
            <a:xfrm>
              <a:off x="4782134" y="3784137"/>
              <a:ext cx="2817909" cy="2379949"/>
              <a:chOff x="4604404" y="1582078"/>
              <a:chExt cx="2772059" cy="4044770"/>
            </a:xfrm>
          </p:grpSpPr>
          <p:sp>
            <p:nvSpPr>
              <p:cNvPr id="34" name="Rectangle 33">
                <a:extLst>
                  <a:ext uri="{FF2B5EF4-FFF2-40B4-BE49-F238E27FC236}">
                    <a16:creationId xmlns:a16="http://schemas.microsoft.com/office/drawing/2014/main" id="{AFD98DCA-4705-4870-B891-97DFD2C1F732}"/>
                  </a:ext>
                </a:extLst>
              </p:cNvPr>
              <p:cNvSpPr/>
              <p:nvPr/>
            </p:nvSpPr>
            <p:spPr bwMode="auto">
              <a:xfrm>
                <a:off x="4604404" y="1582078"/>
                <a:ext cx="2772058" cy="4044770"/>
              </a:xfrm>
              <a:prstGeom prst="rect">
                <a:avLst/>
              </a:prstGeom>
              <a:solidFill>
                <a:schemeClr val="accent3"/>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35" name="TextBox 34">
                <a:extLst>
                  <a:ext uri="{FF2B5EF4-FFF2-40B4-BE49-F238E27FC236}">
                    <a16:creationId xmlns:a16="http://schemas.microsoft.com/office/drawing/2014/main" id="{99CCD92E-560F-4C54-8FB8-958510325B9E}"/>
                  </a:ext>
                </a:extLst>
              </p:cNvPr>
              <p:cNvSpPr txBox="1"/>
              <p:nvPr/>
            </p:nvSpPr>
            <p:spPr>
              <a:xfrm>
                <a:off x="4611869" y="1582078"/>
                <a:ext cx="2764594" cy="578940"/>
              </a:xfrm>
              <a:prstGeom prst="rect">
                <a:avLst/>
              </a:prstGeom>
              <a:solidFill>
                <a:srgbClr val="000000">
                  <a:alpha val="10196"/>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.NET CORE</a:t>
                </a:r>
              </a:p>
            </p:txBody>
          </p:sp>
        </p:grpSp>
        <p:sp>
          <p:nvSpPr>
            <p:cNvPr id="28" name="TextBox 27">
              <a:extLst>
                <a:ext uri="{FF2B5EF4-FFF2-40B4-BE49-F238E27FC236}">
                  <a16:creationId xmlns:a16="http://schemas.microsoft.com/office/drawing/2014/main" id="{5676C1D5-7740-4858-8A20-498D6E275874}"/>
                </a:ext>
              </a:extLst>
            </p:cNvPr>
            <p:cNvSpPr txBox="1"/>
            <p:nvPr/>
          </p:nvSpPr>
          <p:spPr>
            <a:xfrm>
              <a:off x="4816549" y="4106389"/>
              <a:ext cx="2743200" cy="631613"/>
            </a:xfrm>
            <a:prstGeom prst="rect">
              <a:avLst/>
            </a:prstGeom>
            <a:solidFill>
              <a:srgbClr val="000000">
                <a:alpha val="25000"/>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Runtime</a:t>
              </a:r>
            </a:p>
          </p:txBody>
        </p:sp>
        <p:sp>
          <p:nvSpPr>
            <p:cNvPr id="30" name="TextBox 29">
              <a:extLst>
                <a:ext uri="{FF2B5EF4-FFF2-40B4-BE49-F238E27FC236}">
                  <a16:creationId xmlns:a16="http://schemas.microsoft.com/office/drawing/2014/main" id="{B882AD04-100F-4C9C-B34D-0F6D4F4E2889}"/>
                </a:ext>
              </a:extLst>
            </p:cNvPr>
            <p:cNvSpPr txBox="1"/>
            <p:nvPr/>
          </p:nvSpPr>
          <p:spPr>
            <a:xfrm>
              <a:off x="4816549" y="4869765"/>
              <a:ext cx="2743200" cy="787097"/>
            </a:xfrm>
            <a:prstGeom prst="rect">
              <a:avLst/>
            </a:prstGeom>
            <a:solidFill>
              <a:srgbClr val="000000">
                <a:alpha val="25000"/>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Core library</a:t>
              </a:r>
            </a:p>
          </p:txBody>
        </p:sp>
      </p:grpSp>
      <p:sp>
        <p:nvSpPr>
          <p:cNvPr id="52" name="TextBox 51">
            <a:extLst>
              <a:ext uri="{FF2B5EF4-FFF2-40B4-BE49-F238E27FC236}">
                <a16:creationId xmlns:a16="http://schemas.microsoft.com/office/drawing/2014/main" id="{C289ADBF-71E7-4AFE-9ED9-A03757558A70}"/>
              </a:ext>
            </a:extLst>
          </p:cNvPr>
          <p:cNvSpPr txBox="1"/>
          <p:nvPr/>
        </p:nvSpPr>
        <p:spPr>
          <a:xfrm>
            <a:off x="1828954" y="5687209"/>
            <a:ext cx="8718390" cy="475944"/>
          </a:xfrm>
          <a:prstGeom prst="rect">
            <a:avLst/>
          </a:prstGeom>
          <a:solidFill>
            <a:srgbClr val="5C2D91"/>
          </a:solidFill>
        </p:spPr>
        <p:txBody>
          <a:bodyPr wrap="square" t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
        <p:nvSpPr>
          <p:cNvPr id="60" name="TextBox 59">
            <a:extLst>
              <a:ext uri="{FF2B5EF4-FFF2-40B4-BE49-F238E27FC236}">
                <a16:creationId xmlns:a16="http://schemas.microsoft.com/office/drawing/2014/main" id="{6F1E0997-A3EE-4991-B45D-27CE7BFB84C8}"/>
              </a:ext>
            </a:extLst>
          </p:cNvPr>
          <p:cNvSpPr txBox="1"/>
          <p:nvPr/>
        </p:nvSpPr>
        <p:spPr>
          <a:xfrm>
            <a:off x="4778438" y="5685089"/>
            <a:ext cx="2810321" cy="475944"/>
          </a:xfrm>
          <a:prstGeom prst="rect">
            <a:avLst/>
          </a:prstGeom>
          <a:solidFill>
            <a:srgbClr val="5C2D91"/>
          </a:solidFill>
        </p:spPr>
        <p:txBody>
          <a:bodyPr wrap="square" t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737373">
                    <a:lumMod val="40000"/>
                    <a:lumOff val="60000"/>
                  </a:srgbClr>
                </a:solidFill>
                <a:effectLst/>
                <a:uLnTx/>
                <a:uFillTx/>
                <a:latin typeface="Segoe UI Semibold" panose="020B0702040204020203" pitchFamily="34" charset="0"/>
                <a:ea typeface="+mn-ea"/>
                <a:cs typeface="Segoe UI Semibold" panose="020B0702040204020203" pitchFamily="34" charset="0"/>
              </a:rPr>
              <a:t>.NET STANDARD</a:t>
            </a:r>
          </a:p>
        </p:txBody>
      </p:sp>
      <p:sp>
        <p:nvSpPr>
          <p:cNvPr id="48" name="Title 6">
            <a:extLst>
              <a:ext uri="{FF2B5EF4-FFF2-40B4-BE49-F238E27FC236}">
                <a16:creationId xmlns:a16="http://schemas.microsoft.com/office/drawing/2014/main" id="{D4495F0E-1021-4B4A-AD2B-78C268C3D3F4}"/>
              </a:ext>
            </a:extLst>
          </p:cNvPr>
          <p:cNvSpPr txBox="1">
            <a:spLocks/>
          </p:cNvSpPr>
          <p:nvPr/>
        </p:nvSpPr>
        <p:spPr>
          <a:xfrm>
            <a:off x="588263" y="457200"/>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pitchFamily="34" charset="0"/>
              </a:rPr>
              <a:t>The .NET Roadmap</a:t>
            </a:r>
          </a:p>
        </p:txBody>
      </p:sp>
      <p:sp>
        <p:nvSpPr>
          <p:cNvPr id="54" name="Title 2">
            <a:extLst>
              <a:ext uri="{FF2B5EF4-FFF2-40B4-BE49-F238E27FC236}">
                <a16:creationId xmlns:a16="http://schemas.microsoft.com/office/drawing/2014/main" id="{CDAD8543-D3CB-44D0-BDDE-22D651AF2F84}"/>
              </a:ext>
            </a:extLst>
          </p:cNvPr>
          <p:cNvSpPr>
            <a:spLocks noGrp="1"/>
          </p:cNvSpPr>
          <p:nvPr>
            <p:ph type="title"/>
          </p:nvPr>
        </p:nvSpPr>
        <p:spPr>
          <a:xfrm>
            <a:off x="588263" y="420624"/>
            <a:ext cx="11018520" cy="615553"/>
          </a:xfrm>
        </p:spPr>
        <p:txBody>
          <a:bodyPr>
            <a:normAutofit fontScale="90000"/>
          </a:bodyPr>
          <a:lstStyle/>
          <a:p>
            <a:pPr algn="ctr"/>
            <a:r>
              <a:rPr lang="en-US" sz="4000" b="1" dirty="0">
                <a:latin typeface="+mn-lt"/>
                <a:cs typeface="Segoe UI"/>
              </a:rPr>
              <a:t>Introducing .NET 5</a:t>
            </a:r>
          </a:p>
        </p:txBody>
      </p:sp>
      <p:sp>
        <p:nvSpPr>
          <p:cNvPr id="6" name="Rectangle 5">
            <a:extLst>
              <a:ext uri="{FF2B5EF4-FFF2-40B4-BE49-F238E27FC236}">
                <a16:creationId xmlns:a16="http://schemas.microsoft.com/office/drawing/2014/main" id="{4BD9092D-436A-41AC-B26A-568CAE5B31C3}"/>
              </a:ext>
            </a:extLst>
          </p:cNvPr>
          <p:cNvSpPr/>
          <p:nvPr/>
        </p:nvSpPr>
        <p:spPr>
          <a:xfrm>
            <a:off x="1740746" y="3691467"/>
            <a:ext cx="2995305" cy="2593261"/>
          </a:xfrm>
          <a:prstGeom prst="rect">
            <a:avLst/>
          </a:prstGeom>
          <a:noFill/>
          <a:ln w="7620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6AE88F00-D68D-4D8B-843B-9E11C636B4A7}"/>
              </a:ext>
            </a:extLst>
          </p:cNvPr>
          <p:cNvSpPr txBox="1"/>
          <p:nvPr/>
        </p:nvSpPr>
        <p:spPr>
          <a:xfrm>
            <a:off x="1833303" y="5691616"/>
            <a:ext cx="5755456" cy="475944"/>
          </a:xfrm>
          <a:prstGeom prst="rect">
            <a:avLst/>
          </a:prstGeom>
          <a:solidFill>
            <a:srgbClr val="5C2D91"/>
          </a:solidFill>
        </p:spPr>
        <p:txBody>
          <a:bodyPr wrap="square" t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 STANDARD</a:t>
            </a:r>
            <a:endParaRPr kumimoji="0" lang="en-US" sz="14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Tree>
    <p:extLst>
      <p:ext uri="{BB962C8B-B14F-4D97-AF65-F5344CB8AC3E}">
        <p14:creationId xmlns:p14="http://schemas.microsoft.com/office/powerpoint/2010/main" val="1046332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22" presetClass="entr" presetSubtype="1"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up)">
                                      <p:cBhvr>
                                        <p:cTn id="10" dur="500"/>
                                        <p:tgtEl>
                                          <p:spTgt spid="36"/>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anim calcmode="lin" valueType="num">
                                      <p:cBhvr>
                                        <p:cTn id="14" dur="500" fill="hold"/>
                                        <p:tgtEl>
                                          <p:spTgt spid="38"/>
                                        </p:tgtEl>
                                        <p:attrNameLst>
                                          <p:attrName>ppt_x</p:attrName>
                                        </p:attrNameLst>
                                      </p:cBhvr>
                                      <p:tavLst>
                                        <p:tav tm="0">
                                          <p:val>
                                            <p:strVal val="#ppt_x"/>
                                          </p:val>
                                        </p:tav>
                                        <p:tav tm="100000">
                                          <p:val>
                                            <p:strVal val="#ppt_x"/>
                                          </p:val>
                                        </p:tav>
                                      </p:tavLst>
                                    </p:anim>
                                    <p:anim calcmode="lin" valueType="num">
                                      <p:cBhvr>
                                        <p:cTn id="15" dur="500" fill="hold"/>
                                        <p:tgtEl>
                                          <p:spTgt spid="38"/>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10" presetClass="exit" presetSubtype="0" fill="hold" grpId="0" nodeType="afterEffect">
                                  <p:stCondLst>
                                    <p:cond delay="0"/>
                                  </p:stCondLst>
                                  <p:childTnLst>
                                    <p:animEffect transition="out" filter="fade">
                                      <p:cBhvr>
                                        <p:cTn id="18" dur="500"/>
                                        <p:tgtEl>
                                          <p:spTgt spid="52"/>
                                        </p:tgtEl>
                                      </p:cBhvr>
                                    </p:animEffect>
                                    <p:set>
                                      <p:cBhvr>
                                        <p:cTn id="19" dur="1" fill="hold">
                                          <p:stCondLst>
                                            <p:cond delay="499"/>
                                          </p:stCondLst>
                                        </p:cTn>
                                        <p:tgtEl>
                                          <p:spTgt spid="52"/>
                                        </p:tgtEl>
                                        <p:attrNameLst>
                                          <p:attrName>style.visibility</p:attrName>
                                        </p:attrNameLst>
                                      </p:cBhvr>
                                      <p:to>
                                        <p:strVal val="hidden"/>
                                      </p:to>
                                    </p:set>
                                  </p:childTnLst>
                                </p:cTn>
                              </p:par>
                              <p:par>
                                <p:cTn id="20" presetID="42" presetClass="path" presetSubtype="0" accel="50000" decel="50000" fill="hold" nodeType="withEffect">
                                  <p:stCondLst>
                                    <p:cond delay="0"/>
                                  </p:stCondLst>
                                  <p:childTnLst>
                                    <p:animMotion origin="layout" path="M 1.04167E-6 -2.96296E-6 L -0.24128 -2.96296E-6 " pathEditMode="relative" rAng="0" ptsTypes="AA">
                                      <p:cBhvr>
                                        <p:cTn id="21" dur="2000" fill="hold"/>
                                        <p:tgtEl>
                                          <p:spTgt spid="2"/>
                                        </p:tgtEl>
                                        <p:attrNameLst>
                                          <p:attrName>ppt_x</p:attrName>
                                          <p:attrName>ppt_y</p:attrName>
                                        </p:attrNameLst>
                                      </p:cBhvr>
                                      <p:rCtr x="-12070" y="0"/>
                                    </p:animMotion>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childTnLst>
                                </p:cTn>
                              </p:par>
                            </p:childTnLst>
                          </p:cTn>
                        </p:par>
                        <p:par>
                          <p:cTn id="26" fill="hold">
                            <p:stCondLst>
                              <p:cond delay="3500"/>
                            </p:stCondLst>
                            <p:childTnLst>
                              <p:par>
                                <p:cTn id="27" presetID="10" presetClass="entr" presetSubtype="0" fill="hold" grpId="0" nodeType="afterEffect">
                                  <p:stCondLst>
                                    <p:cond delay="0"/>
                                  </p:stCondLst>
                                  <p:childTnLst>
                                    <p:set>
                                      <p:cBhvr>
                                        <p:cTn id="28" dur="1" fill="hold">
                                          <p:stCondLst>
                                            <p:cond delay="0"/>
                                          </p:stCondLst>
                                        </p:cTn>
                                        <p:tgtEl>
                                          <p:spTgt spid="54"/>
                                        </p:tgtEl>
                                        <p:attrNameLst>
                                          <p:attrName>style.visibility</p:attrName>
                                        </p:attrNameLst>
                                      </p:cBhvr>
                                      <p:to>
                                        <p:strVal val="visible"/>
                                      </p:to>
                                    </p:set>
                                    <p:animEffect transition="in" filter="fade">
                                      <p:cBhvr>
                                        <p:cTn id="29" dur="500"/>
                                        <p:tgtEl>
                                          <p:spTgt spid="54"/>
                                        </p:tgtEl>
                                      </p:cBhvr>
                                    </p:animEffect>
                                  </p:childTnLst>
                                </p:cTn>
                              </p:par>
                              <p:par>
                                <p:cTn id="30" presetID="1" presetClass="exit" presetSubtype="0" fill="hold" grpId="0" nodeType="withEffect">
                                  <p:stCondLst>
                                    <p:cond delay="0"/>
                                  </p:stCondLst>
                                  <p:childTnLst>
                                    <p:set>
                                      <p:cBhvr>
                                        <p:cTn id="31" dur="1" fill="hold">
                                          <p:stCondLst>
                                            <p:cond delay="0"/>
                                          </p:stCondLst>
                                        </p:cTn>
                                        <p:tgtEl>
                                          <p:spTgt spid="48"/>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3"/>
                                        </p:tgtEl>
                                      </p:cBhvr>
                                    </p:animEffect>
                                    <p:set>
                                      <p:cBhvr>
                                        <p:cTn id="34" dur="1" fill="hold">
                                          <p:stCondLst>
                                            <p:cond delay="499"/>
                                          </p:stCondLst>
                                        </p:cTn>
                                        <p:tgtEl>
                                          <p:spTgt spid="3"/>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2"/>
                                        </p:tgtEl>
                                      </p:cBhvr>
                                    </p:animEffect>
                                    <p:set>
                                      <p:cBhvr>
                                        <p:cTn id="37" dur="1" fill="hold">
                                          <p:stCondLst>
                                            <p:cond delay="499"/>
                                          </p:stCondLst>
                                        </p:cTn>
                                        <p:tgtEl>
                                          <p:spTgt spid="2"/>
                                        </p:tgtEl>
                                        <p:attrNameLst>
                                          <p:attrName>style.visibility</p:attrName>
                                        </p:attrNameLst>
                                      </p:cBhvr>
                                      <p:to>
                                        <p:strVal val="hidden"/>
                                      </p:to>
                                    </p:set>
                                  </p:childTnLst>
                                </p:cTn>
                              </p:par>
                            </p:childTnLst>
                          </p:cTn>
                        </p:par>
                        <p:par>
                          <p:cTn id="38" fill="hold">
                            <p:stCondLst>
                              <p:cond delay="4000"/>
                            </p:stCondLst>
                            <p:childTnLst>
                              <p:par>
                                <p:cTn id="39" presetID="10" presetClass="entr" presetSubtype="0" fill="hold" grpId="0" nodeType="after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fade">
                                      <p:cBhvr>
                                        <p:cTn id="41"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52" grpId="0" animBg="1"/>
      <p:bldP spid="48" grpId="0"/>
      <p:bldP spid="54" grpId="0"/>
      <p:bldP spid="58"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00BD2-A5E2-42A0-9D5B-0D0F6A5F36A8}"/>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A93979EC-A65F-49B8-8376-6CEED604E4F4}"/>
              </a:ext>
            </a:extLst>
          </p:cNvPr>
          <p:cNvSpPr>
            <a:spLocks noGrp="1"/>
          </p:cNvSpPr>
          <p:nvPr>
            <p:ph idx="1"/>
          </p:nvPr>
        </p:nvSpPr>
        <p:spPr>
          <a:xfrm>
            <a:off x="838200" y="1474124"/>
            <a:ext cx="10515600" cy="4702839"/>
          </a:xfrm>
        </p:spPr>
        <p:txBody>
          <a:bodyPr>
            <a:normAutofit fontScale="85000" lnSpcReduction="10000"/>
          </a:bodyPr>
          <a:lstStyle/>
          <a:p>
            <a:pPr marL="0" indent="0">
              <a:buNone/>
            </a:pPr>
            <a:r>
              <a:rPr lang="en-US" sz="2000" dirty="0"/>
              <a:t>You’re an </a:t>
            </a:r>
            <a:r>
              <a:rPr lang="en-US" sz="2000" b="1" i="1" dirty="0"/>
              <a:t>intermediate to advanced C# programmer</a:t>
            </a:r>
            <a:r>
              <a:rPr lang="en-US" sz="2000" dirty="0"/>
              <a:t> excited about attending a conference filled with cutting edge talks from amazing speakers. It’s important to stay up to date, but </a:t>
            </a:r>
            <a:r>
              <a:rPr lang="en-US" sz="2000" b="1" dirty="0"/>
              <a:t>you keep wondering if you’re effective</a:t>
            </a:r>
            <a:r>
              <a:rPr lang="en-US" sz="2000" dirty="0"/>
              <a:t>ly using new features and fundamental aspects of C# and .NET.</a:t>
            </a:r>
            <a:br>
              <a:rPr lang="en-US" sz="2000" dirty="0"/>
            </a:br>
            <a:br>
              <a:rPr lang="en-US" sz="2000" dirty="0"/>
            </a:br>
            <a:r>
              <a:rPr lang="en-US" sz="2000" dirty="0"/>
              <a:t>You’ll learn more about </a:t>
            </a:r>
            <a:r>
              <a:rPr lang="en-US" sz="2000" b="1" dirty="0"/>
              <a:t>the type system</a:t>
            </a:r>
            <a:r>
              <a:rPr lang="en-US" sz="2000" dirty="0"/>
              <a:t>. Along with its </a:t>
            </a:r>
            <a:r>
              <a:rPr lang="en-US" sz="2000" b="1" dirty="0"/>
              <a:t>garbage collector </a:t>
            </a:r>
            <a:r>
              <a:rPr lang="en-US" sz="2000" dirty="0"/>
              <a:t>it remains the foundation of all variations of .NET. You’ll also see how </a:t>
            </a:r>
            <a:r>
              <a:rPr lang="en-US" sz="2000" b="1" dirty="0"/>
              <a:t>delegates</a:t>
            </a:r>
            <a:r>
              <a:rPr lang="en-US" sz="2000" dirty="0"/>
              <a:t> have evolved while remaining one of the most important building blocks. You’ll see a sampling of ways that C# and the .NET can </a:t>
            </a:r>
            <a:r>
              <a:rPr lang="en-US" sz="2000" b="1" dirty="0"/>
              <a:t>surprise</a:t>
            </a:r>
            <a:r>
              <a:rPr lang="en-US" sz="2000" dirty="0"/>
              <a:t> you, in possibly unpleasant ways. You’ll look back at effectively using generics, how to use new </a:t>
            </a:r>
            <a:r>
              <a:rPr lang="en-US" sz="2000" b="1" dirty="0"/>
              <a:t>generic</a:t>
            </a:r>
            <a:r>
              <a:rPr lang="en-US" sz="2000" dirty="0"/>
              <a:t> constraints, type hierarchies, and the complex signatures that can result from tuples and functional techniques.</a:t>
            </a:r>
            <a:br>
              <a:rPr lang="en-US" sz="2000" dirty="0"/>
            </a:br>
            <a:br>
              <a:rPr lang="en-US" sz="2000" dirty="0"/>
            </a:br>
            <a:r>
              <a:rPr lang="en-US" sz="2000" dirty="0"/>
              <a:t>You’ll get a guided tour through the </a:t>
            </a:r>
            <a:r>
              <a:rPr lang="en-US" sz="2000" b="1" dirty="0"/>
              <a:t>async and await </a:t>
            </a:r>
            <a:r>
              <a:rPr lang="en-US" sz="2000" dirty="0"/>
              <a:t>wilderness. You'll start with basic uses where async and await work like magic. From there, you'll learn common practices and how async tasks compose. You'll dive into enough of the implementation details to understand how to apply async practices. After working through these different practices, you'll emerge from the wilderness understanding how to write clear, correct and safe async code.</a:t>
            </a:r>
            <a:br>
              <a:rPr lang="en-US" sz="2000" dirty="0"/>
            </a:br>
            <a:br>
              <a:rPr lang="en-US" sz="2000" dirty="0"/>
            </a:br>
            <a:r>
              <a:rPr lang="en-US" sz="2000" dirty="0"/>
              <a:t>You’ll explore how features in recent versions of C# work together to significantly simplify code. You’ll learn how to use pattern matching to apply algorithms to multiple and diverse objects, how string interpolation makes formatting strings much easier and clearer, how to create compound assignments and comparisons using Tuples and Deconstruction and how to simplify iterators and async error handling using local functions</a:t>
            </a:r>
            <a:br>
              <a:rPr lang="en-US" sz="2000" dirty="0"/>
            </a:br>
            <a:br>
              <a:rPr lang="en-US" sz="2000" dirty="0"/>
            </a:br>
            <a:r>
              <a:rPr lang="en-US" sz="2000" dirty="0"/>
              <a:t>Throughout the day the focus is on how you can use these features and techniques to make the code you write better – more reliable, easier to comprehend, and better performing.</a:t>
            </a:r>
          </a:p>
        </p:txBody>
      </p:sp>
    </p:spTree>
    <p:extLst>
      <p:ext uri="{BB962C8B-B14F-4D97-AF65-F5344CB8AC3E}">
        <p14:creationId xmlns:p14="http://schemas.microsoft.com/office/powerpoint/2010/main" val="1773867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173141-AABB-48D7-AC77-E2A4E503145A}"/>
              </a:ext>
            </a:extLst>
          </p:cNvPr>
          <p:cNvSpPr>
            <a:spLocks noGrp="1"/>
          </p:cNvSpPr>
          <p:nvPr>
            <p:ph type="title"/>
          </p:nvPr>
        </p:nvSpPr>
        <p:spPr>
          <a:xfrm>
            <a:off x="588263" y="457200"/>
            <a:ext cx="11018520" cy="553998"/>
          </a:xfrm>
        </p:spPr>
        <p:txBody>
          <a:bodyPr>
            <a:normAutofit fontScale="90000"/>
          </a:bodyPr>
          <a:lstStyle/>
          <a:p>
            <a:r>
              <a:rPr lang="en-US" dirty="0"/>
              <a:t>LTS Support - 3 years from release</a:t>
            </a:r>
            <a:br>
              <a:rPr lang="en-US" dirty="0"/>
            </a:br>
            <a:r>
              <a:rPr lang="en-US" sz="2700" dirty="0">
                <a:hlinkClick r:id="rId3"/>
              </a:rPr>
              <a:t>https://dotnet.microsoft.com/platform/support/policy/dotnet-core</a:t>
            </a:r>
            <a:endParaRPr lang="en-US" dirty="0"/>
          </a:p>
        </p:txBody>
      </p:sp>
      <p:cxnSp>
        <p:nvCxnSpPr>
          <p:cNvPr id="4" name="Straight Arrow Connector 3">
            <a:extLst>
              <a:ext uri="{FF2B5EF4-FFF2-40B4-BE49-F238E27FC236}">
                <a16:creationId xmlns:a16="http://schemas.microsoft.com/office/drawing/2014/main" id="{CA0CB52B-62B2-44B0-B8F1-EC302FC2F67A}"/>
              </a:ext>
            </a:extLst>
          </p:cNvPr>
          <p:cNvCxnSpPr>
            <a:cxnSpLocks/>
          </p:cNvCxnSpPr>
          <p:nvPr/>
        </p:nvCxnSpPr>
        <p:spPr>
          <a:xfrm flipV="1">
            <a:off x="489098" y="1902292"/>
            <a:ext cx="11398102" cy="92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 name="Oval 4">
            <a:extLst>
              <a:ext uri="{FF2B5EF4-FFF2-40B4-BE49-F238E27FC236}">
                <a16:creationId xmlns:a16="http://schemas.microsoft.com/office/drawing/2014/main" id="{F68AE705-F914-40B3-AE5C-185D60311792}"/>
              </a:ext>
            </a:extLst>
          </p:cNvPr>
          <p:cNvSpPr/>
          <p:nvPr/>
        </p:nvSpPr>
        <p:spPr>
          <a:xfrm>
            <a:off x="897308" y="1683238"/>
            <a:ext cx="423097" cy="438108"/>
          </a:xfrm>
          <a:prstGeom prst="ellipse">
            <a:avLst/>
          </a:prstGeom>
          <a:solidFill>
            <a:schemeClr val="accent3">
              <a:lumMod val="75000"/>
            </a:schemeClr>
          </a:solidFill>
        </p:spPr>
        <p:style>
          <a:lnRef idx="3">
            <a:schemeClr val="lt1"/>
          </a:lnRef>
          <a:fillRef idx="1">
            <a:schemeClr val="accent2"/>
          </a:fillRef>
          <a:effectRef idx="1">
            <a:schemeClr val="accent2"/>
          </a:effectRef>
          <a:fontRef idx="minor">
            <a:schemeClr val="lt1"/>
          </a:fontRef>
        </p:style>
      </p:sp>
      <p:sp>
        <p:nvSpPr>
          <p:cNvPr id="6" name="Oval 5">
            <a:extLst>
              <a:ext uri="{FF2B5EF4-FFF2-40B4-BE49-F238E27FC236}">
                <a16:creationId xmlns:a16="http://schemas.microsoft.com/office/drawing/2014/main" id="{C193663B-974C-48A6-BC5E-BFD0B8F0F387}"/>
              </a:ext>
            </a:extLst>
          </p:cNvPr>
          <p:cNvSpPr/>
          <p:nvPr/>
        </p:nvSpPr>
        <p:spPr>
          <a:xfrm>
            <a:off x="2584855" y="1670635"/>
            <a:ext cx="423097" cy="438108"/>
          </a:xfrm>
          <a:prstGeom prst="ellipse">
            <a:avLst/>
          </a:prstGeom>
          <a:solidFill>
            <a:schemeClr val="accent3">
              <a:lumMod val="75000"/>
            </a:schemeClr>
          </a:solidFill>
        </p:spPr>
        <p:style>
          <a:lnRef idx="3">
            <a:schemeClr val="lt1"/>
          </a:lnRef>
          <a:fillRef idx="1">
            <a:schemeClr val="accent2"/>
          </a:fillRef>
          <a:effectRef idx="1">
            <a:schemeClr val="accent2"/>
          </a:effectRef>
          <a:fontRef idx="minor">
            <a:schemeClr val="lt1"/>
          </a:fontRef>
        </p:style>
      </p:sp>
      <p:sp>
        <p:nvSpPr>
          <p:cNvPr id="7" name="Oval 6">
            <a:extLst>
              <a:ext uri="{FF2B5EF4-FFF2-40B4-BE49-F238E27FC236}">
                <a16:creationId xmlns:a16="http://schemas.microsoft.com/office/drawing/2014/main" id="{F2895504-1D26-46FE-BC67-4AA8B10E96F7}"/>
              </a:ext>
            </a:extLst>
          </p:cNvPr>
          <p:cNvSpPr/>
          <p:nvPr/>
        </p:nvSpPr>
        <p:spPr>
          <a:xfrm>
            <a:off x="4270544" y="1659800"/>
            <a:ext cx="423097" cy="438108"/>
          </a:xfrm>
          <a:prstGeom prst="ellipse">
            <a:avLst/>
          </a:prstGeom>
          <a:solidFill>
            <a:schemeClr val="accent1"/>
          </a:solidFill>
        </p:spPr>
        <p:style>
          <a:lnRef idx="3">
            <a:schemeClr val="lt1"/>
          </a:lnRef>
          <a:fillRef idx="1">
            <a:schemeClr val="accent2"/>
          </a:fillRef>
          <a:effectRef idx="1">
            <a:schemeClr val="accent2"/>
          </a:effectRef>
          <a:fontRef idx="minor">
            <a:schemeClr val="lt1"/>
          </a:fontRef>
        </p:style>
      </p:sp>
      <p:sp>
        <p:nvSpPr>
          <p:cNvPr id="8" name="Oval 7">
            <a:extLst>
              <a:ext uri="{FF2B5EF4-FFF2-40B4-BE49-F238E27FC236}">
                <a16:creationId xmlns:a16="http://schemas.microsoft.com/office/drawing/2014/main" id="{4DFDEB7E-D543-49AF-A286-FBBFA962C324}"/>
              </a:ext>
            </a:extLst>
          </p:cNvPr>
          <p:cNvSpPr/>
          <p:nvPr/>
        </p:nvSpPr>
        <p:spPr>
          <a:xfrm>
            <a:off x="7634830" y="1667740"/>
            <a:ext cx="423097" cy="438108"/>
          </a:xfrm>
          <a:prstGeom prst="ellipse">
            <a:avLst/>
          </a:prstGeom>
          <a:solidFill>
            <a:schemeClr val="accent1"/>
          </a:solidFill>
        </p:spPr>
        <p:style>
          <a:lnRef idx="3">
            <a:schemeClr val="lt1"/>
          </a:lnRef>
          <a:fillRef idx="1">
            <a:schemeClr val="accent2"/>
          </a:fillRef>
          <a:effectRef idx="1">
            <a:schemeClr val="accent2"/>
          </a:effectRef>
          <a:fontRef idx="minor">
            <a:schemeClr val="lt1"/>
          </a:fontRef>
        </p:style>
      </p:sp>
      <p:sp>
        <p:nvSpPr>
          <p:cNvPr id="9" name="Oval 8">
            <a:extLst>
              <a:ext uri="{FF2B5EF4-FFF2-40B4-BE49-F238E27FC236}">
                <a16:creationId xmlns:a16="http://schemas.microsoft.com/office/drawing/2014/main" id="{CA9370FF-02D7-4693-B30C-28D4374B1BA0}"/>
              </a:ext>
            </a:extLst>
          </p:cNvPr>
          <p:cNvSpPr/>
          <p:nvPr/>
        </p:nvSpPr>
        <p:spPr>
          <a:xfrm>
            <a:off x="5949140" y="1683238"/>
            <a:ext cx="423097" cy="438108"/>
          </a:xfrm>
          <a:prstGeom prst="ellipse">
            <a:avLst/>
          </a:prstGeom>
          <a:solidFill>
            <a:schemeClr val="accent3">
              <a:lumMod val="75000"/>
            </a:schemeClr>
          </a:solidFill>
        </p:spPr>
        <p:style>
          <a:lnRef idx="3">
            <a:schemeClr val="lt1"/>
          </a:lnRef>
          <a:fillRef idx="1">
            <a:schemeClr val="accent2"/>
          </a:fillRef>
          <a:effectRef idx="1">
            <a:schemeClr val="accent2"/>
          </a:effectRef>
          <a:fontRef idx="minor">
            <a:schemeClr val="lt1"/>
          </a:fontRef>
        </p:style>
      </p:sp>
      <p:sp>
        <p:nvSpPr>
          <p:cNvPr id="10" name="Oval 9">
            <a:extLst>
              <a:ext uri="{FF2B5EF4-FFF2-40B4-BE49-F238E27FC236}">
                <a16:creationId xmlns:a16="http://schemas.microsoft.com/office/drawing/2014/main" id="{098FE434-4AC1-4299-861A-0EADD968AFB8}"/>
              </a:ext>
            </a:extLst>
          </p:cNvPr>
          <p:cNvSpPr/>
          <p:nvPr/>
        </p:nvSpPr>
        <p:spPr>
          <a:xfrm>
            <a:off x="9317657" y="1667740"/>
            <a:ext cx="423097" cy="438108"/>
          </a:xfrm>
          <a:prstGeom prst="ellipse">
            <a:avLst/>
          </a:prstGeom>
          <a:solidFill>
            <a:schemeClr val="accent3">
              <a:lumMod val="75000"/>
            </a:schemeClr>
          </a:solidFill>
        </p:spPr>
        <p:style>
          <a:lnRef idx="3">
            <a:schemeClr val="lt1"/>
          </a:lnRef>
          <a:fillRef idx="1">
            <a:schemeClr val="accent2"/>
          </a:fillRef>
          <a:effectRef idx="1">
            <a:schemeClr val="accent2"/>
          </a:effectRef>
          <a:fontRef idx="minor">
            <a:schemeClr val="lt1"/>
          </a:fontRef>
        </p:style>
      </p:sp>
      <p:sp>
        <p:nvSpPr>
          <p:cNvPr id="11" name="TextBox 10">
            <a:extLst>
              <a:ext uri="{FF2B5EF4-FFF2-40B4-BE49-F238E27FC236}">
                <a16:creationId xmlns:a16="http://schemas.microsoft.com/office/drawing/2014/main" id="{4AB915F4-A1FE-47EA-8146-22FF3EC3A85F}"/>
              </a:ext>
            </a:extLst>
          </p:cNvPr>
          <p:cNvSpPr txBox="1"/>
          <p:nvPr/>
        </p:nvSpPr>
        <p:spPr>
          <a:xfrm>
            <a:off x="373242" y="2782616"/>
            <a:ext cx="1478812" cy="809604"/>
          </a:xfrm>
          <a:prstGeom prst="rect">
            <a:avLst/>
          </a:prstGeom>
          <a:noFill/>
        </p:spPr>
        <p:txBody>
          <a:bodyPr wrap="square" lIns="179161" tIns="143331" rIns="89606" bIns="143331" rtlCol="0" anchor="t">
            <a:spAutoFit/>
          </a:bodyPr>
          <a:lstStyle/>
          <a:p>
            <a:pPr lvl="0" algn="ctr" defTabSz="913950">
              <a:lnSpc>
                <a:spcPct val="90000"/>
              </a:lnSpc>
              <a:spcAft>
                <a:spcPts val="575"/>
              </a:spcAft>
              <a:defRPr/>
            </a:pPr>
            <a:r>
              <a:rPr lang="en-US" sz="1600" b="1" dirty="0">
                <a:solidFill>
                  <a:srgbClr val="1A1A1A"/>
                </a:solidFill>
                <a:latin typeface="Segoe UI" panose="020B0502040204020203" pitchFamily="34" charset="0"/>
                <a:cs typeface="Segoe UI" panose="020B0502040204020203" pitchFamily="34" charset="0"/>
              </a:rPr>
              <a:t>Dec 2018</a:t>
            </a:r>
          </a:p>
          <a:p>
            <a:pPr lvl="0" algn="ctr" defTabSz="913950">
              <a:lnSpc>
                <a:spcPct val="90000"/>
              </a:lnSpc>
              <a:spcAft>
                <a:spcPts val="575"/>
              </a:spcAft>
              <a:defRPr/>
            </a:pPr>
            <a:r>
              <a:rPr lang="en-US" sz="1600" dirty="0">
                <a:solidFill>
                  <a:srgbClr val="1A1A1A"/>
                </a:solidFill>
                <a:latin typeface="Segoe UI" panose="020B0502040204020203" pitchFamily="34" charset="0"/>
                <a:cs typeface="Segoe UI" panose="020B0502040204020203" pitchFamily="34" charset="0"/>
              </a:rPr>
              <a:t>.NET Core 2.2</a:t>
            </a:r>
          </a:p>
        </p:txBody>
      </p:sp>
      <p:cxnSp>
        <p:nvCxnSpPr>
          <p:cNvPr id="12" name="Straight Connector 11">
            <a:extLst>
              <a:ext uri="{FF2B5EF4-FFF2-40B4-BE49-F238E27FC236}">
                <a16:creationId xmlns:a16="http://schemas.microsoft.com/office/drawing/2014/main" id="{3273BCCE-50F4-4F0C-95B9-FA7EF878CCEF}"/>
              </a:ext>
            </a:extLst>
          </p:cNvPr>
          <p:cNvCxnSpPr>
            <a:cxnSpLocks/>
            <a:stCxn id="5" idx="4"/>
            <a:endCxn id="11" idx="0"/>
          </p:cNvCxnSpPr>
          <p:nvPr/>
        </p:nvCxnSpPr>
        <p:spPr>
          <a:xfrm>
            <a:off x="1108857" y="2121346"/>
            <a:ext cx="3791" cy="66127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41913FE-2E57-4F76-8393-4212E338E89C}"/>
              </a:ext>
            </a:extLst>
          </p:cNvPr>
          <p:cNvSpPr txBox="1"/>
          <p:nvPr/>
        </p:nvSpPr>
        <p:spPr>
          <a:xfrm>
            <a:off x="2057926" y="2775491"/>
            <a:ext cx="1478812" cy="1108147"/>
          </a:xfrm>
          <a:prstGeom prst="rect">
            <a:avLst/>
          </a:prstGeom>
          <a:noFill/>
        </p:spPr>
        <p:txBody>
          <a:bodyPr wrap="square" lIns="179161" tIns="143331" rIns="89606" bIns="143331" rtlCol="0" anchor="t">
            <a:spAutoFit/>
          </a:bodyPr>
          <a:lstStyle/>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Sept 2019</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.NET Core 3.0</a:t>
            </a:r>
          </a:p>
          <a:p>
            <a:pPr marL="0" marR="0" lvl="0" indent="0" algn="ctr" defTabSz="913950" rtl="0" eaLnBrk="1" fontAlgn="auto" latinLnBrk="0" hangingPunct="1">
              <a:lnSpc>
                <a:spcPct val="90000"/>
              </a:lnSpc>
              <a:spcBef>
                <a:spcPts val="0"/>
              </a:spcBef>
              <a:spcAft>
                <a:spcPts val="575"/>
              </a:spcAft>
              <a:buClrTx/>
              <a:buSzTx/>
              <a:buFontTx/>
              <a:buNone/>
              <a:tabLst/>
              <a:defRPr/>
            </a:pPr>
            <a:endPar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endParaRPr>
          </a:p>
        </p:txBody>
      </p:sp>
      <p:cxnSp>
        <p:nvCxnSpPr>
          <p:cNvPr id="14" name="Straight Connector 13">
            <a:extLst>
              <a:ext uri="{FF2B5EF4-FFF2-40B4-BE49-F238E27FC236}">
                <a16:creationId xmlns:a16="http://schemas.microsoft.com/office/drawing/2014/main" id="{3AD910AD-BAF8-4702-A600-19B8C0BDE2D6}"/>
              </a:ext>
            </a:extLst>
          </p:cNvPr>
          <p:cNvCxnSpPr>
            <a:cxnSpLocks/>
            <a:stCxn id="6" idx="4"/>
            <a:endCxn id="13" idx="0"/>
          </p:cNvCxnSpPr>
          <p:nvPr/>
        </p:nvCxnSpPr>
        <p:spPr>
          <a:xfrm>
            <a:off x="2796404" y="2108743"/>
            <a:ext cx="928" cy="66674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B0B96E8-AFE9-464F-AFC2-8DEAE2E88F8D}"/>
              </a:ext>
            </a:extLst>
          </p:cNvPr>
          <p:cNvSpPr txBox="1"/>
          <p:nvPr/>
        </p:nvSpPr>
        <p:spPr>
          <a:xfrm>
            <a:off x="3740753" y="2769225"/>
            <a:ext cx="1478812" cy="1108147"/>
          </a:xfrm>
          <a:prstGeom prst="rect">
            <a:avLst/>
          </a:prstGeom>
          <a:noFill/>
        </p:spPr>
        <p:txBody>
          <a:bodyPr wrap="square" lIns="179161" tIns="143331" rIns="89606" bIns="143331" rtlCol="0" anchor="t">
            <a:spAutoFit/>
          </a:bodyPr>
          <a:lstStyle/>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Nov 2019</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.NET Core 3.1</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LTS</a:t>
            </a:r>
          </a:p>
        </p:txBody>
      </p:sp>
      <p:cxnSp>
        <p:nvCxnSpPr>
          <p:cNvPr id="16" name="Straight Connector 15">
            <a:extLst>
              <a:ext uri="{FF2B5EF4-FFF2-40B4-BE49-F238E27FC236}">
                <a16:creationId xmlns:a16="http://schemas.microsoft.com/office/drawing/2014/main" id="{8DA02A97-9746-4479-9E0C-14ACB856DB56}"/>
              </a:ext>
            </a:extLst>
          </p:cNvPr>
          <p:cNvCxnSpPr>
            <a:cxnSpLocks/>
            <a:stCxn id="7" idx="4"/>
            <a:endCxn id="15" idx="0"/>
          </p:cNvCxnSpPr>
          <p:nvPr/>
        </p:nvCxnSpPr>
        <p:spPr>
          <a:xfrm flipH="1">
            <a:off x="4480159" y="2097908"/>
            <a:ext cx="1934" cy="67131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74C711B2-7F79-4E3E-925B-3A3D3514C277}"/>
              </a:ext>
            </a:extLst>
          </p:cNvPr>
          <p:cNvSpPr/>
          <p:nvPr/>
        </p:nvSpPr>
        <p:spPr>
          <a:xfrm>
            <a:off x="10999116" y="1683238"/>
            <a:ext cx="423097" cy="438108"/>
          </a:xfrm>
          <a:prstGeom prst="ellipse">
            <a:avLst/>
          </a:prstGeom>
          <a:solidFill>
            <a:schemeClr val="accent1"/>
          </a:solidFill>
        </p:spPr>
        <p:style>
          <a:lnRef idx="3">
            <a:schemeClr val="lt1"/>
          </a:lnRef>
          <a:fillRef idx="1">
            <a:schemeClr val="accent2"/>
          </a:fillRef>
          <a:effectRef idx="1">
            <a:schemeClr val="accent2"/>
          </a:effectRef>
          <a:fontRef idx="minor">
            <a:schemeClr val="lt1"/>
          </a:fontRef>
        </p:style>
      </p:sp>
      <p:sp>
        <p:nvSpPr>
          <p:cNvPr id="30" name="TextBox 29">
            <a:extLst>
              <a:ext uri="{FF2B5EF4-FFF2-40B4-BE49-F238E27FC236}">
                <a16:creationId xmlns:a16="http://schemas.microsoft.com/office/drawing/2014/main" id="{8E86EAC8-FA42-4B85-977C-BD1DEBC17DD6}"/>
              </a:ext>
            </a:extLst>
          </p:cNvPr>
          <p:cNvSpPr txBox="1"/>
          <p:nvPr/>
        </p:nvSpPr>
        <p:spPr>
          <a:xfrm>
            <a:off x="5421282" y="2769224"/>
            <a:ext cx="1478812" cy="1108147"/>
          </a:xfrm>
          <a:prstGeom prst="rect">
            <a:avLst/>
          </a:prstGeom>
          <a:noFill/>
        </p:spPr>
        <p:txBody>
          <a:bodyPr wrap="square" lIns="179161" tIns="143331" rIns="89606" bIns="143331" rtlCol="0" anchor="t">
            <a:spAutoFit/>
          </a:bodyPr>
          <a:lstStyle/>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Nov 2020</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.NET 5.0</a:t>
            </a:r>
          </a:p>
          <a:p>
            <a:pPr marL="0" marR="0" lvl="0" indent="0" algn="ctr" defTabSz="913950" rtl="0" eaLnBrk="1" fontAlgn="auto" latinLnBrk="0" hangingPunct="1">
              <a:lnSpc>
                <a:spcPct val="90000"/>
              </a:lnSpc>
              <a:spcBef>
                <a:spcPts val="0"/>
              </a:spcBef>
              <a:spcAft>
                <a:spcPts val="575"/>
              </a:spcAft>
              <a:buClrTx/>
              <a:buSzTx/>
              <a:buFontTx/>
              <a:buNone/>
              <a:tabLst/>
              <a:defRPr/>
            </a:pPr>
            <a:endPar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endParaRPr>
          </a:p>
        </p:txBody>
      </p:sp>
      <p:cxnSp>
        <p:nvCxnSpPr>
          <p:cNvPr id="31" name="Straight Connector 30">
            <a:extLst>
              <a:ext uri="{FF2B5EF4-FFF2-40B4-BE49-F238E27FC236}">
                <a16:creationId xmlns:a16="http://schemas.microsoft.com/office/drawing/2014/main" id="{720309C1-E35A-4C6A-AF68-E388182BED60}"/>
              </a:ext>
            </a:extLst>
          </p:cNvPr>
          <p:cNvCxnSpPr>
            <a:cxnSpLocks/>
            <a:stCxn id="9" idx="4"/>
            <a:endCxn id="30" idx="0"/>
          </p:cNvCxnSpPr>
          <p:nvPr/>
        </p:nvCxnSpPr>
        <p:spPr>
          <a:xfrm flipH="1">
            <a:off x="6160688" y="2121346"/>
            <a:ext cx="1" cy="64787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6DC9229-80F3-4B1F-9616-7D5F69D69E29}"/>
              </a:ext>
            </a:extLst>
          </p:cNvPr>
          <p:cNvSpPr txBox="1"/>
          <p:nvPr/>
        </p:nvSpPr>
        <p:spPr>
          <a:xfrm>
            <a:off x="7101811" y="2769224"/>
            <a:ext cx="1478812" cy="1108147"/>
          </a:xfrm>
          <a:prstGeom prst="rect">
            <a:avLst/>
          </a:prstGeom>
          <a:noFill/>
        </p:spPr>
        <p:txBody>
          <a:bodyPr wrap="square" lIns="179161" tIns="143331" rIns="89606" bIns="143331" rtlCol="0" anchor="t">
            <a:spAutoFit/>
          </a:bodyPr>
          <a:lstStyle/>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Nov 2021</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.NET 6.0</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LTS</a:t>
            </a:r>
          </a:p>
        </p:txBody>
      </p:sp>
      <p:cxnSp>
        <p:nvCxnSpPr>
          <p:cNvPr id="38" name="Straight Connector 37">
            <a:extLst>
              <a:ext uri="{FF2B5EF4-FFF2-40B4-BE49-F238E27FC236}">
                <a16:creationId xmlns:a16="http://schemas.microsoft.com/office/drawing/2014/main" id="{E03D1A2D-D20C-450D-AF65-BB54DF202361}"/>
              </a:ext>
            </a:extLst>
          </p:cNvPr>
          <p:cNvCxnSpPr>
            <a:cxnSpLocks/>
            <a:stCxn id="8" idx="4"/>
            <a:endCxn id="37" idx="0"/>
          </p:cNvCxnSpPr>
          <p:nvPr/>
        </p:nvCxnSpPr>
        <p:spPr>
          <a:xfrm flipH="1">
            <a:off x="7841217" y="2105848"/>
            <a:ext cx="5162" cy="66337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A1E5FF5E-B26E-4C81-AB70-EF21C8CDFBC2}"/>
              </a:ext>
            </a:extLst>
          </p:cNvPr>
          <p:cNvSpPr txBox="1"/>
          <p:nvPr/>
        </p:nvSpPr>
        <p:spPr>
          <a:xfrm>
            <a:off x="8789116" y="2777933"/>
            <a:ext cx="1478812" cy="1108147"/>
          </a:xfrm>
          <a:prstGeom prst="rect">
            <a:avLst/>
          </a:prstGeom>
          <a:noFill/>
        </p:spPr>
        <p:txBody>
          <a:bodyPr wrap="square" lIns="179161" tIns="143331" rIns="89606" bIns="143331" rtlCol="0" anchor="t">
            <a:spAutoFit/>
          </a:bodyPr>
          <a:lstStyle/>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Nov 2022</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.NET 7.0</a:t>
            </a:r>
          </a:p>
          <a:p>
            <a:pPr marL="0" marR="0" lvl="0" indent="0" algn="ctr" defTabSz="913950" rtl="0" eaLnBrk="1" fontAlgn="auto" latinLnBrk="0" hangingPunct="1">
              <a:lnSpc>
                <a:spcPct val="90000"/>
              </a:lnSpc>
              <a:spcBef>
                <a:spcPts val="0"/>
              </a:spcBef>
              <a:spcAft>
                <a:spcPts val="575"/>
              </a:spcAft>
              <a:buClrTx/>
              <a:buSzTx/>
              <a:buFontTx/>
              <a:buNone/>
              <a:tabLst/>
              <a:defRPr/>
            </a:pPr>
            <a:endPar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endParaRPr>
          </a:p>
        </p:txBody>
      </p:sp>
      <p:cxnSp>
        <p:nvCxnSpPr>
          <p:cNvPr id="42" name="Straight Connector 41">
            <a:extLst>
              <a:ext uri="{FF2B5EF4-FFF2-40B4-BE49-F238E27FC236}">
                <a16:creationId xmlns:a16="http://schemas.microsoft.com/office/drawing/2014/main" id="{2E1932D2-0037-4AC9-9E88-F20364BA0FFB}"/>
              </a:ext>
            </a:extLst>
          </p:cNvPr>
          <p:cNvCxnSpPr>
            <a:cxnSpLocks/>
            <a:stCxn id="10" idx="4"/>
            <a:endCxn id="41" idx="0"/>
          </p:cNvCxnSpPr>
          <p:nvPr/>
        </p:nvCxnSpPr>
        <p:spPr>
          <a:xfrm flipH="1">
            <a:off x="9528522" y="2105848"/>
            <a:ext cx="684" cy="67208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37493468-D54C-4E85-A0F1-07B5758996B1}"/>
              </a:ext>
            </a:extLst>
          </p:cNvPr>
          <p:cNvSpPr txBox="1"/>
          <p:nvPr/>
        </p:nvSpPr>
        <p:spPr>
          <a:xfrm>
            <a:off x="10476421" y="2769224"/>
            <a:ext cx="1478812" cy="1108147"/>
          </a:xfrm>
          <a:prstGeom prst="rect">
            <a:avLst/>
          </a:prstGeom>
          <a:noFill/>
        </p:spPr>
        <p:txBody>
          <a:bodyPr wrap="square" lIns="179161" tIns="143331" rIns="89606" bIns="143331" rtlCol="0" anchor="t">
            <a:spAutoFit/>
          </a:bodyPr>
          <a:lstStyle/>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Nov 2023</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.NET 8.0</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LTS</a:t>
            </a:r>
          </a:p>
        </p:txBody>
      </p:sp>
      <p:cxnSp>
        <p:nvCxnSpPr>
          <p:cNvPr id="45" name="Straight Connector 44">
            <a:extLst>
              <a:ext uri="{FF2B5EF4-FFF2-40B4-BE49-F238E27FC236}">
                <a16:creationId xmlns:a16="http://schemas.microsoft.com/office/drawing/2014/main" id="{83FFA1D2-986C-46C7-B842-D5FBA0BCEDBC}"/>
              </a:ext>
            </a:extLst>
          </p:cNvPr>
          <p:cNvCxnSpPr>
            <a:cxnSpLocks/>
            <a:stCxn id="28" idx="4"/>
            <a:endCxn id="44" idx="0"/>
          </p:cNvCxnSpPr>
          <p:nvPr/>
        </p:nvCxnSpPr>
        <p:spPr>
          <a:xfrm>
            <a:off x="11210665" y="2121346"/>
            <a:ext cx="5162" cy="64787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CDD0791D-4F5A-4ACA-969D-7C61C93E9A3B}"/>
              </a:ext>
            </a:extLst>
          </p:cNvPr>
          <p:cNvGrpSpPr/>
          <p:nvPr/>
        </p:nvGrpSpPr>
        <p:grpSpPr>
          <a:xfrm>
            <a:off x="282951" y="3870336"/>
            <a:ext cx="6818860" cy="511061"/>
            <a:chOff x="282951" y="3851322"/>
            <a:chExt cx="6818860" cy="511061"/>
          </a:xfrm>
        </p:grpSpPr>
        <p:cxnSp>
          <p:nvCxnSpPr>
            <p:cNvPr id="32" name="Straight Arrow Connector 31">
              <a:extLst>
                <a:ext uri="{FF2B5EF4-FFF2-40B4-BE49-F238E27FC236}">
                  <a16:creationId xmlns:a16="http://schemas.microsoft.com/office/drawing/2014/main" id="{192D5D0E-ADF9-C442-B1B5-99559D08AC4E}"/>
                </a:ext>
              </a:extLst>
            </p:cNvPr>
            <p:cNvCxnSpPr>
              <a:cxnSpLocks/>
            </p:cNvCxnSpPr>
            <p:nvPr/>
          </p:nvCxnSpPr>
          <p:spPr>
            <a:xfrm flipV="1">
              <a:off x="489098" y="4266948"/>
              <a:ext cx="6612713" cy="1"/>
            </a:xfrm>
            <a:prstGeom prst="straightConnector1">
              <a:avLst/>
            </a:prstGeom>
            <a:ln w="57150">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39" name="TextBox 38">
              <a:extLst>
                <a:ext uri="{FF2B5EF4-FFF2-40B4-BE49-F238E27FC236}">
                  <a16:creationId xmlns:a16="http://schemas.microsoft.com/office/drawing/2014/main" id="{D24DD688-C0E3-B741-B433-F863398C2D17}"/>
                </a:ext>
              </a:extLst>
            </p:cNvPr>
            <p:cNvSpPr txBox="1"/>
            <p:nvPr/>
          </p:nvSpPr>
          <p:spPr>
            <a:xfrm>
              <a:off x="282951" y="3851322"/>
              <a:ext cx="6085493" cy="511061"/>
            </a:xfrm>
            <a:prstGeom prst="rect">
              <a:avLst/>
            </a:prstGeom>
            <a:noFill/>
          </p:spPr>
          <p:txBody>
            <a:bodyPr wrap="square" lIns="179161" tIns="143331" rIns="89606" bIns="143331" rtlCol="0" anchor="t">
              <a:spAutoFit/>
            </a:bodyPr>
            <a:lstStyle/>
            <a:p>
              <a:pPr marL="0" marR="0" lvl="0" indent="0" defTabSz="913950" rtl="0" eaLnBrk="1" fontAlgn="auto" latinLnBrk="0" hangingPunct="1">
                <a:lnSpc>
                  <a:spcPct val="90000"/>
                </a:lnSpc>
                <a:spcBef>
                  <a:spcPts val="0"/>
                </a:spcBef>
                <a:spcAft>
                  <a:spcPts val="575"/>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.NET Core </a:t>
              </a:r>
              <a:r>
                <a:rPr lang="en-US" sz="1600" dirty="0">
                  <a:solidFill>
                    <a:srgbClr val="1A1A1A"/>
                  </a:solidFill>
                  <a:latin typeface="Segoe UI" panose="020B0502040204020203" pitchFamily="34" charset="0"/>
                  <a:cs typeface="Segoe UI" panose="020B0502040204020203" pitchFamily="34" charset="0"/>
                </a:rPr>
                <a:t>2.1 (3 years from LTS declaration 8/21/2018)</a:t>
              </a:r>
              <a:endPar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endParaRPr>
            </a:p>
          </p:txBody>
        </p:sp>
      </p:grpSp>
      <p:grpSp>
        <p:nvGrpSpPr>
          <p:cNvPr id="20" name="Group 19">
            <a:extLst>
              <a:ext uri="{FF2B5EF4-FFF2-40B4-BE49-F238E27FC236}">
                <a16:creationId xmlns:a16="http://schemas.microsoft.com/office/drawing/2014/main" id="{08F070C2-4A01-40D8-9F58-50C723D96912}"/>
              </a:ext>
            </a:extLst>
          </p:cNvPr>
          <p:cNvGrpSpPr/>
          <p:nvPr/>
        </p:nvGrpSpPr>
        <p:grpSpPr>
          <a:xfrm>
            <a:off x="4391806" y="4793639"/>
            <a:ext cx="5136716" cy="511061"/>
            <a:chOff x="4409186" y="4524298"/>
            <a:chExt cx="5136716" cy="511061"/>
          </a:xfrm>
        </p:grpSpPr>
        <p:cxnSp>
          <p:nvCxnSpPr>
            <p:cNvPr id="40" name="Straight Arrow Connector 39">
              <a:extLst>
                <a:ext uri="{FF2B5EF4-FFF2-40B4-BE49-F238E27FC236}">
                  <a16:creationId xmlns:a16="http://schemas.microsoft.com/office/drawing/2014/main" id="{B426775F-AA2F-604A-B05A-9E7AFF8ECC3C}"/>
                </a:ext>
              </a:extLst>
            </p:cNvPr>
            <p:cNvCxnSpPr>
              <a:cxnSpLocks/>
            </p:cNvCxnSpPr>
            <p:nvPr/>
          </p:nvCxnSpPr>
          <p:spPr>
            <a:xfrm flipV="1">
              <a:off x="4615332" y="4939926"/>
              <a:ext cx="4930570" cy="1"/>
            </a:xfrm>
            <a:prstGeom prst="straightConnector1">
              <a:avLst/>
            </a:prstGeom>
            <a:ln w="57150">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43" name="TextBox 42">
              <a:extLst>
                <a:ext uri="{FF2B5EF4-FFF2-40B4-BE49-F238E27FC236}">
                  <a16:creationId xmlns:a16="http://schemas.microsoft.com/office/drawing/2014/main" id="{CEC53F37-87CE-3C41-A41D-1895F565F699}"/>
                </a:ext>
              </a:extLst>
            </p:cNvPr>
            <p:cNvSpPr txBox="1"/>
            <p:nvPr/>
          </p:nvSpPr>
          <p:spPr>
            <a:xfrm>
              <a:off x="4409186" y="4524298"/>
              <a:ext cx="4379930" cy="511061"/>
            </a:xfrm>
            <a:prstGeom prst="rect">
              <a:avLst/>
            </a:prstGeom>
            <a:noFill/>
          </p:spPr>
          <p:txBody>
            <a:bodyPr wrap="square" lIns="179161" tIns="143331" rIns="89606" bIns="143331" rtlCol="0" anchor="t">
              <a:spAutoFit/>
            </a:bodyPr>
            <a:lstStyle/>
            <a:p>
              <a:pPr marL="0" marR="0" lvl="0" indent="0" defTabSz="913950" rtl="0" eaLnBrk="1" fontAlgn="auto" latinLnBrk="0" hangingPunct="1">
                <a:lnSpc>
                  <a:spcPct val="90000"/>
                </a:lnSpc>
                <a:spcBef>
                  <a:spcPts val="0"/>
                </a:spcBef>
                <a:spcAft>
                  <a:spcPts val="575"/>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.NET Core 3</a:t>
              </a:r>
              <a:r>
                <a:rPr lang="en-US" sz="1600" dirty="0">
                  <a:solidFill>
                    <a:srgbClr val="1A1A1A"/>
                  </a:solidFill>
                  <a:latin typeface="Segoe UI" panose="020B0502040204020203" pitchFamily="34" charset="0"/>
                  <a:cs typeface="Segoe UI" panose="020B0502040204020203" pitchFamily="34" charset="0"/>
                </a:rPr>
                <a:t>.1 (3 years from release)</a:t>
              </a:r>
              <a:endPar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endParaRPr>
            </a:p>
          </p:txBody>
        </p:sp>
      </p:grpSp>
      <p:grpSp>
        <p:nvGrpSpPr>
          <p:cNvPr id="23" name="Group 22">
            <a:extLst>
              <a:ext uri="{FF2B5EF4-FFF2-40B4-BE49-F238E27FC236}">
                <a16:creationId xmlns:a16="http://schemas.microsoft.com/office/drawing/2014/main" id="{CFD4B6A3-C594-45D7-ADE6-6E2242633B27}"/>
              </a:ext>
            </a:extLst>
          </p:cNvPr>
          <p:cNvGrpSpPr/>
          <p:nvPr/>
        </p:nvGrpSpPr>
        <p:grpSpPr>
          <a:xfrm>
            <a:off x="7634830" y="5642810"/>
            <a:ext cx="6818860" cy="511061"/>
            <a:chOff x="7663004" y="5260353"/>
            <a:chExt cx="6818860" cy="511061"/>
          </a:xfrm>
        </p:grpSpPr>
        <p:cxnSp>
          <p:nvCxnSpPr>
            <p:cNvPr id="46" name="Straight Arrow Connector 45">
              <a:extLst>
                <a:ext uri="{FF2B5EF4-FFF2-40B4-BE49-F238E27FC236}">
                  <a16:creationId xmlns:a16="http://schemas.microsoft.com/office/drawing/2014/main" id="{6D0130D8-48EB-F444-B78E-8CB87E7F5536}"/>
                </a:ext>
              </a:extLst>
            </p:cNvPr>
            <p:cNvCxnSpPr>
              <a:cxnSpLocks/>
            </p:cNvCxnSpPr>
            <p:nvPr/>
          </p:nvCxnSpPr>
          <p:spPr>
            <a:xfrm flipV="1">
              <a:off x="7869151" y="5675979"/>
              <a:ext cx="6612713" cy="1"/>
            </a:xfrm>
            <a:prstGeom prst="straightConnector1">
              <a:avLst/>
            </a:prstGeom>
            <a:ln w="57150">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47" name="TextBox 46">
              <a:extLst>
                <a:ext uri="{FF2B5EF4-FFF2-40B4-BE49-F238E27FC236}">
                  <a16:creationId xmlns:a16="http://schemas.microsoft.com/office/drawing/2014/main" id="{E2D66A29-AB9A-654D-B97C-0923B51C7EBB}"/>
                </a:ext>
              </a:extLst>
            </p:cNvPr>
            <p:cNvSpPr txBox="1"/>
            <p:nvPr/>
          </p:nvSpPr>
          <p:spPr>
            <a:xfrm>
              <a:off x="7663004" y="5260353"/>
              <a:ext cx="4427395" cy="511061"/>
            </a:xfrm>
            <a:prstGeom prst="rect">
              <a:avLst/>
            </a:prstGeom>
            <a:noFill/>
          </p:spPr>
          <p:txBody>
            <a:bodyPr wrap="square" lIns="179161" tIns="143331" rIns="89606" bIns="143331" rtlCol="0" anchor="t">
              <a:spAutoFit/>
            </a:bodyPr>
            <a:lstStyle/>
            <a:p>
              <a:pPr lvl="0" defTabSz="913950">
                <a:lnSpc>
                  <a:spcPct val="90000"/>
                </a:lnSpc>
                <a:spcAft>
                  <a:spcPts val="575"/>
                </a:spcAft>
                <a:defRPr/>
              </a:pPr>
              <a:r>
                <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.NET Core 6.</a:t>
              </a:r>
              <a:r>
                <a:rPr lang="en-US" sz="1600" dirty="0">
                  <a:solidFill>
                    <a:srgbClr val="1A1A1A"/>
                  </a:solidFill>
                  <a:latin typeface="Segoe UI" panose="020B0502040204020203" pitchFamily="34" charset="0"/>
                  <a:cs typeface="Segoe UI" panose="020B0502040204020203" pitchFamily="34" charset="0"/>
                </a:rPr>
                <a:t>0 (3 years from release)</a:t>
              </a:r>
              <a:endPar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endParaRPr>
            </a:p>
          </p:txBody>
        </p:sp>
      </p:grpSp>
      <p:grpSp>
        <p:nvGrpSpPr>
          <p:cNvPr id="18" name="Group 17">
            <a:extLst>
              <a:ext uri="{FF2B5EF4-FFF2-40B4-BE49-F238E27FC236}">
                <a16:creationId xmlns:a16="http://schemas.microsoft.com/office/drawing/2014/main" id="{121294FD-0713-4491-B477-E10ED64E38D7}"/>
              </a:ext>
            </a:extLst>
          </p:cNvPr>
          <p:cNvGrpSpPr/>
          <p:nvPr/>
        </p:nvGrpSpPr>
        <p:grpSpPr>
          <a:xfrm>
            <a:off x="373242" y="3546686"/>
            <a:ext cx="7156654" cy="336954"/>
            <a:chOff x="373242" y="3546686"/>
            <a:chExt cx="7156654" cy="336954"/>
          </a:xfrm>
        </p:grpSpPr>
        <p:cxnSp>
          <p:nvCxnSpPr>
            <p:cNvPr id="35" name="Straight Arrow Connector 34">
              <a:extLst>
                <a:ext uri="{FF2B5EF4-FFF2-40B4-BE49-F238E27FC236}">
                  <a16:creationId xmlns:a16="http://schemas.microsoft.com/office/drawing/2014/main" id="{F3613C0E-76B8-4205-81C4-9C9CE2E65976}"/>
                </a:ext>
              </a:extLst>
            </p:cNvPr>
            <p:cNvCxnSpPr>
              <a:cxnSpLocks/>
            </p:cNvCxnSpPr>
            <p:nvPr/>
          </p:nvCxnSpPr>
          <p:spPr>
            <a:xfrm flipV="1">
              <a:off x="467904" y="3864713"/>
              <a:ext cx="4347936" cy="18927"/>
            </a:xfrm>
            <a:prstGeom prst="straightConnector1">
              <a:avLst/>
            </a:prstGeom>
            <a:ln w="571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7" name="Rectangle 16">
              <a:extLst>
                <a:ext uri="{FF2B5EF4-FFF2-40B4-BE49-F238E27FC236}">
                  <a16:creationId xmlns:a16="http://schemas.microsoft.com/office/drawing/2014/main" id="{920C7CB0-21BD-49E3-9099-304431142C41}"/>
                </a:ext>
              </a:extLst>
            </p:cNvPr>
            <p:cNvSpPr/>
            <p:nvPr/>
          </p:nvSpPr>
          <p:spPr>
            <a:xfrm>
              <a:off x="373242" y="3546686"/>
              <a:ext cx="7156654" cy="313932"/>
            </a:xfrm>
            <a:prstGeom prst="rect">
              <a:avLst/>
            </a:prstGeom>
          </p:spPr>
          <p:txBody>
            <a:bodyPr wrap="square">
              <a:spAutoFit/>
            </a:bodyPr>
            <a:lstStyle/>
            <a:p>
              <a:pPr lvl="0" defTabSz="913950">
                <a:lnSpc>
                  <a:spcPct val="90000"/>
                </a:lnSpc>
                <a:spcAft>
                  <a:spcPts val="575"/>
                </a:spcAft>
                <a:defRPr/>
              </a:pPr>
              <a:r>
                <a:rPr lang="en-US" sz="1600" dirty="0">
                  <a:solidFill>
                    <a:srgbClr val="1A1A1A"/>
                  </a:solidFill>
                  <a:latin typeface="Segoe UI" panose="020B0502040204020203" pitchFamily="34" charset="0"/>
                  <a:cs typeface="Segoe UI" panose="020B0502040204020203" pitchFamily="34" charset="0"/>
                </a:rPr>
                <a:t>.NET Core 2.2 (until Dec 23, 2019)</a:t>
              </a:r>
            </a:p>
          </p:txBody>
        </p:sp>
      </p:grpSp>
      <p:grpSp>
        <p:nvGrpSpPr>
          <p:cNvPr id="53" name="Group 52">
            <a:extLst>
              <a:ext uri="{FF2B5EF4-FFF2-40B4-BE49-F238E27FC236}">
                <a16:creationId xmlns:a16="http://schemas.microsoft.com/office/drawing/2014/main" id="{FBB60709-EB8B-4EC8-8CB5-E37708515B7C}"/>
              </a:ext>
            </a:extLst>
          </p:cNvPr>
          <p:cNvGrpSpPr/>
          <p:nvPr/>
        </p:nvGrpSpPr>
        <p:grpSpPr>
          <a:xfrm>
            <a:off x="2691873" y="4404061"/>
            <a:ext cx="4501407" cy="336955"/>
            <a:chOff x="373242" y="3546686"/>
            <a:chExt cx="7156654" cy="336955"/>
          </a:xfrm>
        </p:grpSpPr>
        <p:cxnSp>
          <p:nvCxnSpPr>
            <p:cNvPr id="54" name="Straight Arrow Connector 53">
              <a:extLst>
                <a:ext uri="{FF2B5EF4-FFF2-40B4-BE49-F238E27FC236}">
                  <a16:creationId xmlns:a16="http://schemas.microsoft.com/office/drawing/2014/main" id="{8057B5E8-233E-41D1-965B-CFB5A8976E8A}"/>
                </a:ext>
              </a:extLst>
            </p:cNvPr>
            <p:cNvCxnSpPr>
              <a:cxnSpLocks/>
            </p:cNvCxnSpPr>
            <p:nvPr/>
          </p:nvCxnSpPr>
          <p:spPr>
            <a:xfrm>
              <a:off x="467904" y="3883641"/>
              <a:ext cx="3702150" cy="0"/>
            </a:xfrm>
            <a:prstGeom prst="straightConnector1">
              <a:avLst/>
            </a:prstGeom>
            <a:ln w="571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5" name="Rectangle 54">
              <a:extLst>
                <a:ext uri="{FF2B5EF4-FFF2-40B4-BE49-F238E27FC236}">
                  <a16:creationId xmlns:a16="http://schemas.microsoft.com/office/drawing/2014/main" id="{E8E1809F-C924-4D15-80A8-D71CC776BD38}"/>
                </a:ext>
              </a:extLst>
            </p:cNvPr>
            <p:cNvSpPr/>
            <p:nvPr/>
          </p:nvSpPr>
          <p:spPr>
            <a:xfrm>
              <a:off x="373242" y="3546686"/>
              <a:ext cx="7156654" cy="313932"/>
            </a:xfrm>
            <a:prstGeom prst="rect">
              <a:avLst/>
            </a:prstGeom>
          </p:spPr>
          <p:txBody>
            <a:bodyPr wrap="square">
              <a:spAutoFit/>
            </a:bodyPr>
            <a:lstStyle/>
            <a:p>
              <a:pPr lvl="0" defTabSz="913950">
                <a:lnSpc>
                  <a:spcPct val="90000"/>
                </a:lnSpc>
                <a:spcAft>
                  <a:spcPts val="575"/>
                </a:spcAft>
                <a:defRPr/>
              </a:pPr>
              <a:r>
                <a:rPr lang="en-US" sz="1600" dirty="0">
                  <a:solidFill>
                    <a:srgbClr val="1A1A1A"/>
                  </a:solidFill>
                  <a:latin typeface="Segoe UI" panose="020B0502040204020203" pitchFamily="34" charset="0"/>
                  <a:cs typeface="Segoe UI" panose="020B0502040204020203" pitchFamily="34" charset="0"/>
                </a:rPr>
                <a:t>.NET Core 3.0 (3 months after 3.1)</a:t>
              </a:r>
            </a:p>
          </p:txBody>
        </p:sp>
      </p:grpSp>
      <p:grpSp>
        <p:nvGrpSpPr>
          <p:cNvPr id="56" name="Group 55">
            <a:extLst>
              <a:ext uri="{FF2B5EF4-FFF2-40B4-BE49-F238E27FC236}">
                <a16:creationId xmlns:a16="http://schemas.microsoft.com/office/drawing/2014/main" id="{2366CC04-1E3A-428E-A5FC-12A08FFFD0DC}"/>
              </a:ext>
            </a:extLst>
          </p:cNvPr>
          <p:cNvGrpSpPr/>
          <p:nvPr/>
        </p:nvGrpSpPr>
        <p:grpSpPr>
          <a:xfrm>
            <a:off x="5911127" y="5296513"/>
            <a:ext cx="7156654" cy="341632"/>
            <a:chOff x="373242" y="3546686"/>
            <a:chExt cx="7156654" cy="341632"/>
          </a:xfrm>
        </p:grpSpPr>
        <p:cxnSp>
          <p:nvCxnSpPr>
            <p:cNvPr id="57" name="Straight Arrow Connector 56">
              <a:extLst>
                <a:ext uri="{FF2B5EF4-FFF2-40B4-BE49-F238E27FC236}">
                  <a16:creationId xmlns:a16="http://schemas.microsoft.com/office/drawing/2014/main" id="{F1F8A86B-CDC8-480D-98ED-594F579C29D7}"/>
                </a:ext>
              </a:extLst>
            </p:cNvPr>
            <p:cNvCxnSpPr>
              <a:cxnSpLocks/>
            </p:cNvCxnSpPr>
            <p:nvPr/>
          </p:nvCxnSpPr>
          <p:spPr>
            <a:xfrm>
              <a:off x="467904" y="3883642"/>
              <a:ext cx="2176398" cy="4676"/>
            </a:xfrm>
            <a:prstGeom prst="straightConnector1">
              <a:avLst/>
            </a:prstGeom>
            <a:ln w="57150" cap="flat" cmpd="sng" algn="ctr">
              <a:solidFill>
                <a:schemeClr val="accent4"/>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8" name="Rectangle 57">
              <a:extLst>
                <a:ext uri="{FF2B5EF4-FFF2-40B4-BE49-F238E27FC236}">
                  <a16:creationId xmlns:a16="http://schemas.microsoft.com/office/drawing/2014/main" id="{E0030358-96DE-4F88-A459-E970C79F468E}"/>
                </a:ext>
              </a:extLst>
            </p:cNvPr>
            <p:cNvSpPr/>
            <p:nvPr/>
          </p:nvSpPr>
          <p:spPr>
            <a:xfrm>
              <a:off x="373242" y="3546686"/>
              <a:ext cx="7156654" cy="313932"/>
            </a:xfrm>
            <a:prstGeom prst="rect">
              <a:avLst/>
            </a:prstGeom>
          </p:spPr>
          <p:txBody>
            <a:bodyPr wrap="square">
              <a:spAutoFit/>
            </a:bodyPr>
            <a:lstStyle/>
            <a:p>
              <a:pPr lvl="0" defTabSz="913950">
                <a:lnSpc>
                  <a:spcPct val="90000"/>
                </a:lnSpc>
                <a:spcAft>
                  <a:spcPts val="575"/>
                </a:spcAft>
                <a:defRPr/>
              </a:pPr>
              <a:r>
                <a:rPr lang="en-US" sz="1600" dirty="0">
                  <a:solidFill>
                    <a:srgbClr val="1A1A1A"/>
                  </a:solidFill>
                  <a:latin typeface="Segoe UI" panose="020B0502040204020203" pitchFamily="34" charset="0"/>
                  <a:cs typeface="Segoe UI" panose="020B0502040204020203" pitchFamily="34" charset="0"/>
                </a:rPr>
                <a:t>.NET Core 5.0 (3 months after next, including point releases)</a:t>
              </a:r>
            </a:p>
          </p:txBody>
        </p:sp>
      </p:grpSp>
      <p:cxnSp>
        <p:nvCxnSpPr>
          <p:cNvPr id="49" name="Straight Arrow Connector 48">
            <a:extLst>
              <a:ext uri="{FF2B5EF4-FFF2-40B4-BE49-F238E27FC236}">
                <a16:creationId xmlns:a16="http://schemas.microsoft.com/office/drawing/2014/main" id="{D1AA13C4-8489-4181-A1C7-4E7FAECBBC3E}"/>
              </a:ext>
            </a:extLst>
          </p:cNvPr>
          <p:cNvCxnSpPr>
            <a:cxnSpLocks/>
          </p:cNvCxnSpPr>
          <p:nvPr/>
        </p:nvCxnSpPr>
        <p:spPr>
          <a:xfrm flipV="1">
            <a:off x="475552" y="6346988"/>
            <a:ext cx="12109302" cy="13174"/>
          </a:xfrm>
          <a:prstGeom prst="straightConnector1">
            <a:avLst/>
          </a:prstGeom>
          <a:ln w="57150">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50" name="TextBox 49">
            <a:extLst>
              <a:ext uri="{FF2B5EF4-FFF2-40B4-BE49-F238E27FC236}">
                <a16:creationId xmlns:a16="http://schemas.microsoft.com/office/drawing/2014/main" id="{B0C784E6-65CF-4907-B109-630FCB7EBC60}"/>
              </a:ext>
            </a:extLst>
          </p:cNvPr>
          <p:cNvSpPr txBox="1"/>
          <p:nvPr/>
        </p:nvSpPr>
        <p:spPr>
          <a:xfrm>
            <a:off x="280553" y="5931361"/>
            <a:ext cx="7962594" cy="511061"/>
          </a:xfrm>
          <a:prstGeom prst="rect">
            <a:avLst/>
          </a:prstGeom>
          <a:noFill/>
        </p:spPr>
        <p:txBody>
          <a:bodyPr wrap="square" lIns="179161" tIns="143331" rIns="89606" bIns="143331" rtlCol="0" anchor="t">
            <a:spAutoFit/>
          </a:bodyPr>
          <a:lstStyle/>
          <a:p>
            <a:pPr marL="0" marR="0" lvl="0" indent="0" defTabSz="913950" rtl="0" eaLnBrk="1" fontAlgn="auto" latinLnBrk="0" hangingPunct="1">
              <a:lnSpc>
                <a:spcPct val="90000"/>
              </a:lnSpc>
              <a:spcBef>
                <a:spcPts val="0"/>
              </a:spcBef>
              <a:spcAft>
                <a:spcPts val="575"/>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.NET Framework 4.8 (Windows</a:t>
            </a:r>
            <a:r>
              <a:rPr kumimoji="0" lang="en-US" sz="1600" b="0" i="0" u="none" strike="noStrike" kern="1200" cap="none" spc="0" normalizeH="0" noProof="0" dirty="0">
                <a:ln>
                  <a:noFill/>
                </a:ln>
                <a:solidFill>
                  <a:srgbClr val="1A1A1A"/>
                </a:solidFill>
                <a:effectLst/>
                <a:uLnTx/>
                <a:uFillTx/>
                <a:latin typeface="Segoe UI" panose="020B0502040204020203" pitchFamily="34" charset="0"/>
                <a:ea typeface="+mn-ea"/>
                <a:cs typeface="Segoe UI" panose="020B0502040204020203" pitchFamily="34" charset="0"/>
              </a:rPr>
              <a:t> support policy)</a:t>
            </a:r>
            <a:endPar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19742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cBhvr additive="base">
                                        <p:cTn id="12" dur="5000" fill="hold"/>
                                        <p:tgtEl>
                                          <p:spTgt spid="49"/>
                                        </p:tgtEl>
                                        <p:attrNameLst>
                                          <p:attrName>ppt_x</p:attrName>
                                        </p:attrNameLst>
                                      </p:cBhvr>
                                      <p:tavLst>
                                        <p:tav tm="0">
                                          <p:val>
                                            <p:strVal val="0-#ppt_w/2"/>
                                          </p:val>
                                        </p:tav>
                                        <p:tav tm="100000">
                                          <p:val>
                                            <p:strVal val="#ppt_x"/>
                                          </p:val>
                                        </p:tav>
                                      </p:tavLst>
                                    </p:anim>
                                    <p:anim calcmode="lin" valueType="num">
                                      <p:cBhvr additive="base">
                                        <p:cTn id="13" dur="50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26033AD-9BE9-4EA9-8C5F-35266859A5D6}"/>
              </a:ext>
            </a:extLst>
          </p:cNvPr>
          <p:cNvSpPr>
            <a:spLocks noGrp="1"/>
          </p:cNvSpPr>
          <p:nvPr>
            <p:ph type="body" sz="quarter" idx="10"/>
          </p:nvPr>
        </p:nvSpPr>
        <p:spPr>
          <a:xfrm>
            <a:off x="269239" y="1189177"/>
            <a:ext cx="11653523" cy="2785378"/>
          </a:xfrm>
        </p:spPr>
        <p:txBody>
          <a:bodyPr vert="horz" wrap="square" lIns="146304" tIns="91440" rIns="146304" bIns="91440" rtlCol="0" anchor="t">
            <a:spAutoFit/>
          </a:bodyPr>
          <a:lstStyle/>
          <a:p>
            <a:pPr marL="335915" indent="-335915"/>
            <a:r>
              <a:rPr lang="en-US" sz="3200" dirty="0">
                <a:latin typeface="+mn-lt"/>
              </a:rPr>
              <a:t>Evolution of .NET Core, adding the best of Mono into one platform</a:t>
            </a:r>
            <a:endParaRPr lang="en-US" sz="3200" dirty="0">
              <a:latin typeface="+mn-lt"/>
              <a:cs typeface="Segoe UI Light"/>
            </a:endParaRPr>
          </a:p>
          <a:p>
            <a:pPr marL="564515" lvl="1" indent="-335915"/>
            <a:r>
              <a:rPr lang="en-US" sz="2400" dirty="0">
                <a:latin typeface="+mn-lt"/>
              </a:rPr>
              <a:t>One BCL implementation, still adheres to .NET Standard</a:t>
            </a:r>
            <a:endParaRPr lang="en-US" sz="2400" dirty="0">
              <a:latin typeface="+mn-lt"/>
              <a:cs typeface="Segoe UI Light"/>
            </a:endParaRPr>
          </a:p>
          <a:p>
            <a:pPr marL="564515" lvl="1" indent="-335915"/>
            <a:r>
              <a:rPr lang="en-US" sz="2400" dirty="0">
                <a:latin typeface="+mn-lt"/>
                <a:cs typeface="Segoe UI Light"/>
              </a:rPr>
              <a:t>One toolchain (SDK style projects)</a:t>
            </a:r>
          </a:p>
          <a:p>
            <a:pPr marL="564515" lvl="1" indent="-335915"/>
            <a:r>
              <a:rPr lang="en-US" sz="2400" dirty="0">
                <a:latin typeface="+mn-lt"/>
                <a:cs typeface="Segoe UI Light"/>
              </a:rPr>
              <a:t>Both Just-in-Time (JIT) and native models supported</a:t>
            </a:r>
          </a:p>
          <a:p>
            <a:pPr marL="564515" lvl="1" indent="-335915"/>
            <a:r>
              <a:rPr lang="en-US" sz="2400" dirty="0">
                <a:cs typeface="Segoe UI Light"/>
              </a:rPr>
              <a:t>Interop with Java and Swift</a:t>
            </a:r>
            <a:endParaRPr lang="en-US" sz="2400" dirty="0">
              <a:latin typeface="+mn-lt"/>
              <a:cs typeface="Segoe UI Light"/>
            </a:endParaRPr>
          </a:p>
          <a:p>
            <a:pPr marL="335915" indent="-335915"/>
            <a:endParaRPr lang="en-US" sz="3200" dirty="0">
              <a:latin typeface="+mn-lt"/>
              <a:cs typeface="Segoe UI Light"/>
            </a:endParaRPr>
          </a:p>
        </p:txBody>
      </p:sp>
      <p:sp>
        <p:nvSpPr>
          <p:cNvPr id="3" name="Title 2">
            <a:extLst>
              <a:ext uri="{FF2B5EF4-FFF2-40B4-BE49-F238E27FC236}">
                <a16:creationId xmlns:a16="http://schemas.microsoft.com/office/drawing/2014/main" id="{44786F08-2C15-44ED-AE55-AC7B977D7058}"/>
              </a:ext>
            </a:extLst>
          </p:cNvPr>
          <p:cNvSpPr>
            <a:spLocks noGrp="1"/>
          </p:cNvSpPr>
          <p:nvPr>
            <p:ph type="title"/>
          </p:nvPr>
        </p:nvSpPr>
        <p:spPr>
          <a:xfrm>
            <a:off x="588263" y="420624"/>
            <a:ext cx="11018520" cy="615553"/>
          </a:xfrm>
        </p:spPr>
        <p:txBody>
          <a:bodyPr>
            <a:normAutofit fontScale="90000"/>
          </a:bodyPr>
          <a:lstStyle/>
          <a:p>
            <a:pPr algn="ctr"/>
            <a:r>
              <a:rPr lang="en-US" sz="4000" b="1" dirty="0">
                <a:latin typeface="+mn-lt"/>
                <a:cs typeface="Segoe UI"/>
              </a:rPr>
              <a:t>.NET 5</a:t>
            </a:r>
          </a:p>
        </p:txBody>
      </p:sp>
    </p:spTree>
    <p:extLst>
      <p:ext uri="{BB962C8B-B14F-4D97-AF65-F5344CB8AC3E}">
        <p14:creationId xmlns:p14="http://schemas.microsoft.com/office/powerpoint/2010/main" val="336108280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8">
            <a:extLst>
              <a:ext uri="{FF2B5EF4-FFF2-40B4-BE49-F238E27FC236}">
                <a16:creationId xmlns:a16="http://schemas.microsoft.com/office/drawing/2014/main" id="{097CE7FF-EFA5-4D36-A70B-C31E1063C17C}"/>
              </a:ext>
            </a:extLst>
          </p:cNvPr>
          <p:cNvSpPr>
            <a:spLocks noGrp="1"/>
          </p:cNvSpPr>
          <p:nvPr>
            <p:ph type="title"/>
          </p:nvPr>
        </p:nvSpPr>
        <p:spPr>
          <a:xfrm>
            <a:off x="863029" y="1012004"/>
            <a:ext cx="3416158" cy="4795408"/>
          </a:xfrm>
        </p:spPr>
        <p:txBody>
          <a:bodyPr>
            <a:normAutofit/>
          </a:bodyPr>
          <a:lstStyle/>
          <a:p>
            <a:r>
              <a:rPr lang="en-US">
                <a:solidFill>
                  <a:srgbClr val="FFFFFF"/>
                </a:solidFill>
              </a:rPr>
              <a:t>Most things are in .NET Core and Framework</a:t>
            </a:r>
          </a:p>
        </p:txBody>
      </p:sp>
      <p:graphicFrame>
        <p:nvGraphicFramePr>
          <p:cNvPr id="16" name="Text Placeholder 10">
            <a:extLst>
              <a:ext uri="{FF2B5EF4-FFF2-40B4-BE49-F238E27FC236}">
                <a16:creationId xmlns:a16="http://schemas.microsoft.com/office/drawing/2014/main" id="{5A58D6D1-353D-4DC4-A0B4-38806D03B466}"/>
              </a:ext>
            </a:extLst>
          </p:cNvPr>
          <p:cNvGraphicFramePr>
            <a:graphicFrameLocks noGrp="1"/>
          </p:cNvGraphicFramePr>
          <p:nvPr>
            <p:ph idx="1"/>
            <p:extLst>
              <p:ext uri="{D42A27DB-BD31-4B8C-83A1-F6EECF244321}">
                <p14:modId xmlns:p14="http://schemas.microsoft.com/office/powerpoint/2010/main" val="348269725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401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F6F382-3358-4706-BEAE-7D6CFEE6E625}"/>
              </a:ext>
            </a:extLst>
          </p:cNvPr>
          <p:cNvSpPr>
            <a:spLocks noGrp="1"/>
          </p:cNvSpPr>
          <p:nvPr>
            <p:ph type="title"/>
          </p:nvPr>
        </p:nvSpPr>
        <p:spPr>
          <a:xfrm>
            <a:off x="588263" y="457200"/>
            <a:ext cx="11018520" cy="723275"/>
          </a:xfrm>
        </p:spPr>
        <p:txBody>
          <a:bodyPr>
            <a:normAutofit fontScale="90000"/>
          </a:bodyPr>
          <a:lstStyle/>
          <a:p>
            <a:r>
              <a:rPr lang="en-US" sz="4700" dirty="0">
                <a:cs typeface="Segoe UI"/>
              </a:rPr>
              <a:t>What is </a:t>
            </a:r>
            <a:r>
              <a:rPr lang="en-US" sz="4700" b="1" i="1" dirty="0">
                <a:cs typeface="Segoe UI"/>
              </a:rPr>
              <a:t>not</a:t>
            </a:r>
            <a:r>
              <a:rPr lang="en-US" sz="4700" dirty="0">
                <a:cs typeface="Segoe UI"/>
              </a:rPr>
              <a:t> in .NET Core?</a:t>
            </a:r>
          </a:p>
        </p:txBody>
      </p:sp>
      <p:sp>
        <p:nvSpPr>
          <p:cNvPr id="2" name="Text Placeholder 1">
            <a:extLst>
              <a:ext uri="{FF2B5EF4-FFF2-40B4-BE49-F238E27FC236}">
                <a16:creationId xmlns:a16="http://schemas.microsoft.com/office/drawing/2014/main" id="{D5403349-5345-4B21-BB39-CB296FB0AE0A}"/>
              </a:ext>
            </a:extLst>
          </p:cNvPr>
          <p:cNvSpPr>
            <a:spLocks noGrp="1"/>
          </p:cNvSpPr>
          <p:nvPr>
            <p:ph sz="quarter" idx="10"/>
          </p:nvPr>
        </p:nvSpPr>
        <p:spPr>
          <a:xfrm>
            <a:off x="584200" y="1435100"/>
            <a:ext cx="11018838" cy="3865674"/>
          </a:xfrm>
        </p:spPr>
        <p:txBody>
          <a:bodyPr>
            <a:normAutofit/>
          </a:bodyPr>
          <a:lstStyle/>
          <a:p>
            <a:pPr marL="335915" indent="-335915"/>
            <a:r>
              <a:rPr lang="en-US" dirty="0">
                <a:solidFill>
                  <a:schemeClr val="tx1"/>
                </a:solidFill>
                <a:latin typeface="+mn-lt"/>
                <a:cs typeface="Segoe UI"/>
              </a:rPr>
              <a:t>Web forms, WCF server and Windows workflow remain on .NET Framework 4.8 </a:t>
            </a:r>
            <a:r>
              <a:rPr lang="en-US" b="1" u="sng" dirty="0">
                <a:solidFill>
                  <a:schemeClr val="tx1"/>
                </a:solidFill>
                <a:latin typeface="+mn-lt"/>
                <a:cs typeface="Segoe UI"/>
              </a:rPr>
              <a:t>only</a:t>
            </a:r>
            <a:r>
              <a:rPr lang="en-US" dirty="0">
                <a:solidFill>
                  <a:schemeClr val="tx1"/>
                </a:solidFill>
                <a:latin typeface="+mn-lt"/>
                <a:cs typeface="Segoe UI"/>
              </a:rPr>
              <a:t>. There are no plans to port these.</a:t>
            </a:r>
          </a:p>
          <a:p>
            <a:pPr marL="236546" lvl="1" indent="0">
              <a:buNone/>
            </a:pPr>
            <a:endParaRPr lang="en-US" sz="2000" dirty="0">
              <a:solidFill>
                <a:schemeClr val="tx1"/>
              </a:solidFill>
              <a:cs typeface="Segoe UI"/>
            </a:endParaRPr>
          </a:p>
          <a:p>
            <a:pPr marL="236546" lvl="1" indent="0">
              <a:buNone/>
            </a:pPr>
            <a:endParaRPr lang="en-US" sz="2000" dirty="0">
              <a:solidFill>
                <a:schemeClr val="tx1"/>
              </a:solidFill>
              <a:cs typeface="Segoe UI"/>
            </a:endParaRPr>
          </a:p>
          <a:p>
            <a:pPr marL="335915" indent="-335915"/>
            <a:r>
              <a:rPr lang="en-US" dirty="0">
                <a:solidFill>
                  <a:schemeClr val="tx1"/>
                </a:solidFill>
                <a:latin typeface="+mn-lt"/>
                <a:cs typeface="Segoe UI"/>
              </a:rPr>
              <a:t>Recommendations</a:t>
            </a:r>
          </a:p>
          <a:p>
            <a:pPr marL="572461" lvl="1" indent="-335915"/>
            <a:r>
              <a:rPr lang="en-US" sz="2000" dirty="0">
                <a:solidFill>
                  <a:schemeClr val="tx1"/>
                </a:solidFill>
                <a:cs typeface="Segoe UI"/>
              </a:rPr>
              <a:t>ASP.NET Blazor for ASP.NET Web forms </a:t>
            </a:r>
          </a:p>
          <a:p>
            <a:pPr marL="572461" lvl="1" indent="-335915"/>
            <a:r>
              <a:rPr lang="en-US" sz="2000" dirty="0">
                <a:solidFill>
                  <a:schemeClr val="tx1"/>
                </a:solidFill>
                <a:cs typeface="Segoe UI"/>
              </a:rPr>
              <a:t>gRPC for WCF server and remoting </a:t>
            </a:r>
            <a:endParaRPr lang="en-US" sz="2000" dirty="0">
              <a:cs typeface="Segoe UI"/>
            </a:endParaRPr>
          </a:p>
          <a:p>
            <a:pPr marL="1029661" lvl="2" indent="-335915"/>
            <a:r>
              <a:rPr lang="en-US" sz="1800" dirty="0">
                <a:solidFill>
                  <a:schemeClr val="tx1"/>
                </a:solidFill>
                <a:cs typeface="Segoe UI"/>
              </a:rPr>
              <a:t>And watch th</a:t>
            </a:r>
            <a:r>
              <a:rPr lang="en-US" sz="1800" dirty="0">
                <a:cs typeface="Segoe UI"/>
              </a:rPr>
              <a:t>e Open Source project in .NET Foundation</a:t>
            </a:r>
            <a:endParaRPr lang="en-US" sz="1800" dirty="0">
              <a:solidFill>
                <a:schemeClr val="tx1"/>
              </a:solidFill>
              <a:cs typeface="Segoe UI"/>
            </a:endParaRPr>
          </a:p>
          <a:p>
            <a:pPr marL="572461" lvl="1" indent="-335915"/>
            <a:r>
              <a:rPr lang="en-US" sz="2000" dirty="0">
                <a:solidFill>
                  <a:schemeClr val="tx1"/>
                </a:solidFill>
                <a:cs typeface="Segoe UI"/>
              </a:rPr>
              <a:t>Open source core workflow for Windows workflow (WF): </a:t>
            </a:r>
            <a:r>
              <a:rPr lang="en-US" sz="2000" dirty="0">
                <a:solidFill>
                  <a:schemeClr val="tx1"/>
                </a:solidFill>
                <a:hlinkClick r:id="rId3">
                  <a:extLst>
                    <a:ext uri="{A12FA001-AC4F-418D-AE19-62706E023703}">
                      <ahyp:hlinkClr xmlns:ahyp="http://schemas.microsoft.com/office/drawing/2018/hyperlinkcolor" val="tx"/>
                    </a:ext>
                  </a:extLst>
                </a:hlinkClick>
              </a:rPr>
              <a:t>https://github.com/UiPath/corewf</a:t>
            </a:r>
            <a:r>
              <a:rPr lang="en-US" sz="2000" dirty="0">
                <a:solidFill>
                  <a:schemeClr val="tx1"/>
                </a:solidFill>
              </a:rPr>
              <a:t> </a:t>
            </a:r>
          </a:p>
          <a:p>
            <a:endParaRPr lang="en-US" sz="2000" dirty="0">
              <a:solidFill>
                <a:schemeClr val="tx1"/>
              </a:solidFill>
              <a:latin typeface="+mn-lt"/>
            </a:endParaRPr>
          </a:p>
        </p:txBody>
      </p:sp>
    </p:spTree>
    <p:extLst>
      <p:ext uri="{BB962C8B-B14F-4D97-AF65-F5344CB8AC3E}">
        <p14:creationId xmlns:p14="http://schemas.microsoft.com/office/powerpoint/2010/main" val="318156228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F3C05F6-5643-4514-9015-EADA69635388}"/>
              </a:ext>
            </a:extLst>
          </p:cNvPr>
          <p:cNvGrpSpPr/>
          <p:nvPr/>
        </p:nvGrpSpPr>
        <p:grpSpPr>
          <a:xfrm>
            <a:off x="524897" y="3768058"/>
            <a:ext cx="8734364" cy="2495656"/>
            <a:chOff x="473522" y="2957809"/>
            <a:chExt cx="8438903" cy="3077297"/>
          </a:xfrm>
        </p:grpSpPr>
        <p:grpSp>
          <p:nvGrpSpPr>
            <p:cNvPr id="3" name="Group 2">
              <a:extLst>
                <a:ext uri="{FF2B5EF4-FFF2-40B4-BE49-F238E27FC236}">
                  <a16:creationId xmlns:a16="http://schemas.microsoft.com/office/drawing/2014/main" id="{B979A00A-288F-4596-8596-B6245973844F}"/>
                </a:ext>
              </a:extLst>
            </p:cNvPr>
            <p:cNvGrpSpPr/>
            <p:nvPr/>
          </p:nvGrpSpPr>
          <p:grpSpPr>
            <a:xfrm>
              <a:off x="473522" y="2957809"/>
              <a:ext cx="8438903" cy="3077297"/>
              <a:chOff x="406550" y="3713239"/>
              <a:chExt cx="9311752" cy="3077297"/>
            </a:xfrm>
          </p:grpSpPr>
          <p:grpSp>
            <p:nvGrpSpPr>
              <p:cNvPr id="2" name="Group 1">
                <a:extLst>
                  <a:ext uri="{FF2B5EF4-FFF2-40B4-BE49-F238E27FC236}">
                    <a16:creationId xmlns:a16="http://schemas.microsoft.com/office/drawing/2014/main" id="{ACD9056F-D671-4F3C-A669-BF15F1237944}"/>
                  </a:ext>
                </a:extLst>
              </p:cNvPr>
              <p:cNvGrpSpPr/>
              <p:nvPr/>
            </p:nvGrpSpPr>
            <p:grpSpPr>
              <a:xfrm>
                <a:off x="406550" y="3713239"/>
                <a:ext cx="9311752" cy="3077297"/>
                <a:chOff x="474924" y="2957810"/>
                <a:chExt cx="9253607" cy="3077297"/>
              </a:xfrm>
            </p:grpSpPr>
            <p:sp>
              <p:nvSpPr>
                <p:cNvPr id="10" name="TextBox 9"/>
                <p:cNvSpPr txBox="1"/>
                <p:nvPr/>
              </p:nvSpPr>
              <p:spPr>
                <a:xfrm>
                  <a:off x="474924" y="2957810"/>
                  <a:ext cx="9253607" cy="3077297"/>
                </a:xfrm>
                <a:prstGeom prst="rect">
                  <a:avLst/>
                </a:prstGeom>
                <a:solidFill>
                  <a:schemeClr val="accent3">
                    <a:lumMod val="75000"/>
                  </a:schemeClr>
                </a:solidFill>
              </p:spPr>
              <p:txBody>
                <a:bodyPr wrap="square" lIns="239012" tIns="191209" rIns="239012" bIns="191209"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endParaRPr kumimoji="0" lang="en-US" sz="1333" b="1" i="0" u="none" strike="noStrike" kern="0" cap="none" spc="0" normalizeH="0" baseline="0" noProof="0" dirty="0">
                    <a:ln>
                      <a:noFill/>
                    </a:ln>
                    <a:solidFill>
                      <a:srgbClr val="FFFFFF"/>
                    </a:solidFill>
                    <a:effectLst/>
                    <a:uLnTx/>
                    <a:uFillTx/>
                    <a:latin typeface="Segoe UI"/>
                    <a:ea typeface="+mn-ea"/>
                    <a:cs typeface="Segoe UI Semibold" panose="020B0702040204020203" pitchFamily="34" charset="0"/>
                  </a:endParaRPr>
                </a:p>
              </p:txBody>
            </p:sp>
            <p:sp>
              <p:nvSpPr>
                <p:cNvPr id="32" name="TextBox 31"/>
                <p:cNvSpPr txBox="1"/>
                <p:nvPr/>
              </p:nvSpPr>
              <p:spPr>
                <a:xfrm>
                  <a:off x="3762304" y="5408884"/>
                  <a:ext cx="2688627" cy="382081"/>
                </a:xfrm>
                <a:prstGeom prst="rect">
                  <a:avLst/>
                </a:prstGeom>
                <a:solidFill>
                  <a:srgbClr val="D2D2D2"/>
                </a:solidFill>
              </p:spPr>
              <p:txBody>
                <a:bodyPr wrap="square" lIns="239012" tIns="191209" rIns="239012" bIns="191209" rtlCol="0" anchor="ctr">
                  <a:no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933"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COMPILERS</a:t>
                  </a:r>
                </a:p>
              </p:txBody>
            </p:sp>
            <p:sp>
              <p:nvSpPr>
                <p:cNvPr id="33" name="TextBox 32"/>
                <p:cNvSpPr txBox="1"/>
                <p:nvPr/>
              </p:nvSpPr>
              <p:spPr>
                <a:xfrm>
                  <a:off x="6759530" y="5408884"/>
                  <a:ext cx="2626177" cy="382081"/>
                </a:xfrm>
                <a:prstGeom prst="rect">
                  <a:avLst/>
                </a:prstGeom>
                <a:solidFill>
                  <a:srgbClr val="D2D2D2"/>
                </a:solidFill>
              </p:spPr>
              <p:txBody>
                <a:bodyPr wrap="square" lIns="239012" tIns="191209" rIns="239012" bIns="191209" rtlCol="0" anchor="ctr">
                  <a:no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933"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LANGUAGES</a:t>
                  </a:r>
                </a:p>
              </p:txBody>
            </p:sp>
            <p:sp>
              <p:nvSpPr>
                <p:cNvPr id="34" name="TextBox 33"/>
                <p:cNvSpPr txBox="1"/>
                <p:nvPr/>
              </p:nvSpPr>
              <p:spPr>
                <a:xfrm>
                  <a:off x="819096" y="5408885"/>
                  <a:ext cx="2634609" cy="394116"/>
                </a:xfrm>
                <a:prstGeom prst="rect">
                  <a:avLst/>
                </a:prstGeom>
                <a:solidFill>
                  <a:srgbClr val="D2D2D2"/>
                </a:solidFill>
              </p:spPr>
              <p:txBody>
                <a:bodyPr wrap="square" lIns="239012" tIns="191209" rIns="239012" bIns="191209" rtlCol="0" anchor="ctr">
                  <a:no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933"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RUNTIME COMPONENTS</a:t>
                  </a:r>
                </a:p>
              </p:txBody>
            </p:sp>
            <p:sp>
              <p:nvSpPr>
                <p:cNvPr id="30" name="TextBox 29"/>
                <p:cNvSpPr txBox="1"/>
                <p:nvPr/>
              </p:nvSpPr>
              <p:spPr>
                <a:xfrm>
                  <a:off x="532406" y="3480417"/>
                  <a:ext cx="9162736" cy="1149498"/>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r>
                    <a:rPr kumimoji="0" lang="en-US" sz="3600" b="1"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.NET 5 </a:t>
                  </a:r>
                  <a:endParaRPr kumimoji="0" lang="en-US" sz="2800" b="1"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sp>
              <p:nvSpPr>
                <p:cNvPr id="6" name="Rectangle 5"/>
                <p:cNvSpPr/>
                <p:nvPr/>
              </p:nvSpPr>
              <p:spPr>
                <a:xfrm>
                  <a:off x="549899" y="4949462"/>
                  <a:ext cx="9162736" cy="395672"/>
                </a:xfrm>
                <a:prstGeom prst="rect">
                  <a:avLst/>
                </a:prstGeom>
              </p:spPr>
              <p:txBody>
                <a:bodyPr wrap="square">
                  <a:spAutoFit/>
                </a:bodyPr>
                <a:lstStyle/>
                <a:p>
                  <a:pPr marL="0" marR="0" lvl="0" indent="0" algn="ctr" defTabSz="913830" rtl="0" eaLnBrk="1" fontAlgn="auto" latinLnBrk="0" hangingPunct="1">
                    <a:lnSpc>
                      <a:spcPct val="100000"/>
                    </a:lnSpc>
                    <a:spcBef>
                      <a:spcPts val="0"/>
                    </a:spcBef>
                    <a:spcAft>
                      <a:spcPts val="0"/>
                    </a:spcAft>
                    <a:buClrTx/>
                    <a:buSzTx/>
                    <a:buFontTx/>
                    <a:buNone/>
                    <a:tabLst/>
                    <a:defRPr/>
                  </a:pPr>
                  <a:r>
                    <a:rPr kumimoji="0" lang="en-US" sz="1333" b="1"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INFRASTRUCTURE</a:t>
                  </a:r>
                  <a:endParaRPr kumimoji="0" lang="en-US" sz="1733"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p:txBody>
            </p:sp>
          </p:grpSp>
          <p:sp>
            <p:nvSpPr>
              <p:cNvPr id="4" name="Rectangle 3"/>
              <p:cNvSpPr/>
              <p:nvPr/>
            </p:nvSpPr>
            <p:spPr>
              <a:xfrm>
                <a:off x="431235" y="3774150"/>
                <a:ext cx="9253607" cy="352942"/>
              </a:xfrm>
              <a:prstGeom prst="rect">
                <a:avLst/>
              </a:prstGeom>
            </p:spPr>
            <p:txBody>
              <a:bodyPr wrap="square">
                <a:spAutoFit/>
              </a:bodyPr>
              <a:lstStyle/>
              <a:p>
                <a:pPr marL="0" marR="0" lvl="0" indent="0" algn="ctr" defTabSz="914025" rtl="0"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E6E6E6">
                        <a:lumMod val="75000"/>
                      </a:srgbClr>
                    </a:solidFill>
                    <a:effectLst/>
                    <a:uLnTx/>
                    <a:uFillTx/>
                    <a:latin typeface="Segoe UI Semibold" panose="020B0702040204020203" pitchFamily="34" charset="0"/>
                    <a:ea typeface="+mn-ea"/>
                    <a:cs typeface="Segoe UI Semibold" panose="020B0702040204020203" pitchFamily="34" charset="0"/>
                  </a:rPr>
                  <a:t>.NET STANDARD</a:t>
                </a:r>
              </a:p>
            </p:txBody>
          </p:sp>
        </p:grpSp>
        <p:sp>
          <p:nvSpPr>
            <p:cNvPr id="31" name="TextBox 30"/>
            <p:cNvSpPr txBox="1"/>
            <p:nvPr/>
          </p:nvSpPr>
          <p:spPr>
            <a:xfrm>
              <a:off x="510497" y="4791765"/>
              <a:ext cx="8364952" cy="1108393"/>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endParaRPr kumimoji="0" lang="en-US" sz="1067" b="1" i="0" u="none" strike="noStrike" kern="0" cap="none" spc="0" normalizeH="0" baseline="0" noProof="0" dirty="0">
                <a:ln>
                  <a:noFill/>
                </a:ln>
                <a:solidFill>
                  <a:srgbClr val="FFFFFF"/>
                </a:solidFill>
                <a:effectLst/>
                <a:uLnTx/>
                <a:uFillTx/>
                <a:latin typeface="Segoe UI"/>
                <a:ea typeface="+mn-ea"/>
                <a:cs typeface="Segoe UI Semilight" panose="020B0402040204020203" pitchFamily="34" charset="0"/>
              </a:endParaRPr>
            </a:p>
          </p:txBody>
        </p:sp>
      </p:grpSp>
      <p:sp>
        <p:nvSpPr>
          <p:cNvPr id="39" name="Title 1">
            <a:extLst>
              <a:ext uri="{FF2B5EF4-FFF2-40B4-BE49-F238E27FC236}">
                <a16:creationId xmlns:a16="http://schemas.microsoft.com/office/drawing/2014/main" id="{C0FA3E5D-C80E-4CFA-BFDE-C88EC0212DD0}"/>
              </a:ext>
            </a:extLst>
          </p:cNvPr>
          <p:cNvSpPr txBox="1">
            <a:spLocks/>
          </p:cNvSpPr>
          <p:nvPr/>
        </p:nvSpPr>
        <p:spPr>
          <a:xfrm>
            <a:off x="223204" y="127776"/>
            <a:ext cx="11758999" cy="1097205"/>
          </a:xfrm>
          <a:prstGeom prst="rect">
            <a:avLst/>
          </a:prstGeom>
        </p:spPr>
        <p:txBody>
          <a:bodyPr lIns="146097" tIns="9131" rIns="146097" bIns="9131" anchor="b" anchorCtr="0"/>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lvl="0" defTabSz="913077">
              <a:defRPr/>
            </a:pPr>
            <a:r>
              <a:rPr kumimoji="0" lang="en-US" sz="5333" b="0" i="0" u="none" strike="noStrike" kern="1200" cap="none" spc="-100" normalizeH="0" baseline="0" noProof="0" dirty="0">
                <a:ln w="3175">
                  <a:noFill/>
                </a:ln>
                <a:solidFill>
                  <a:srgbClr val="505050"/>
                </a:solidFill>
                <a:effectLst/>
                <a:uLnTx/>
                <a:uFillTx/>
                <a:latin typeface="Segoe UI Light"/>
                <a:ea typeface="+mn-ea"/>
                <a:cs typeface="Segoe UI" pitchFamily="34" charset="0"/>
              </a:rPr>
              <a:t>.</a:t>
            </a:r>
            <a:r>
              <a:rPr lang="en-US" sz="5333" dirty="0">
                <a:solidFill>
                  <a:srgbClr val="505050"/>
                </a:solidFill>
                <a:latin typeface="Segoe UI Light"/>
              </a:rPr>
              <a:t>NET—A </a:t>
            </a:r>
            <a:r>
              <a:rPr kumimoji="0" lang="en-US" sz="5333" b="0" i="0" u="none" strike="noStrike" kern="1200" cap="none" spc="-100" normalizeH="0" baseline="0" noProof="0" dirty="0">
                <a:ln w="3175">
                  <a:noFill/>
                </a:ln>
                <a:solidFill>
                  <a:srgbClr val="505050"/>
                </a:solidFill>
                <a:effectLst/>
                <a:uLnTx/>
                <a:uFillTx/>
                <a:latin typeface="Segoe UI Light"/>
                <a:ea typeface="+mn-ea"/>
                <a:cs typeface="Segoe UI" pitchFamily="34" charset="0"/>
              </a:rPr>
              <a:t>unified platform</a:t>
            </a:r>
          </a:p>
        </p:txBody>
      </p:sp>
      <p:grpSp>
        <p:nvGrpSpPr>
          <p:cNvPr id="7" name="Group 6">
            <a:extLst>
              <a:ext uri="{FF2B5EF4-FFF2-40B4-BE49-F238E27FC236}">
                <a16:creationId xmlns:a16="http://schemas.microsoft.com/office/drawing/2014/main" id="{2186FFA0-E5B5-4AF7-A320-C9535073F790}"/>
              </a:ext>
            </a:extLst>
          </p:cNvPr>
          <p:cNvGrpSpPr/>
          <p:nvPr/>
        </p:nvGrpSpPr>
        <p:grpSpPr>
          <a:xfrm>
            <a:off x="524899" y="1683299"/>
            <a:ext cx="1256082" cy="2075963"/>
            <a:chOff x="524899" y="1683299"/>
            <a:chExt cx="1256082" cy="2075963"/>
          </a:xfrm>
          <a:solidFill>
            <a:srgbClr val="002060"/>
          </a:solidFill>
        </p:grpSpPr>
        <p:sp>
          <p:nvSpPr>
            <p:cNvPr id="36" name="Rectangle 35">
              <a:extLst>
                <a:ext uri="{FF2B5EF4-FFF2-40B4-BE49-F238E27FC236}">
                  <a16:creationId xmlns:a16="http://schemas.microsoft.com/office/drawing/2014/main" id="{59613743-259D-48D2-81DB-32D4C41AEFEC}"/>
                </a:ext>
              </a:extLst>
            </p:cNvPr>
            <p:cNvSpPr/>
            <p:nvPr/>
          </p:nvSpPr>
          <p:spPr bwMode="auto">
            <a:xfrm>
              <a:off x="524899" y="1683299"/>
              <a:ext cx="1250398" cy="207596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0" name="Picture 49">
              <a:extLst>
                <a:ext uri="{FF2B5EF4-FFF2-40B4-BE49-F238E27FC236}">
                  <a16:creationId xmlns:a16="http://schemas.microsoft.com/office/drawing/2014/main" id="{C5876029-CCF1-4E08-9032-031E9B70A6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497" y="1756122"/>
              <a:ext cx="779562" cy="849589"/>
            </a:xfrm>
            <a:prstGeom prst="rect">
              <a:avLst/>
            </a:prstGeom>
            <a:grpFill/>
          </p:spPr>
        </p:pic>
        <p:sp>
          <p:nvSpPr>
            <p:cNvPr id="51" name="TextBox 50">
              <a:extLst>
                <a:ext uri="{FF2B5EF4-FFF2-40B4-BE49-F238E27FC236}">
                  <a16:creationId xmlns:a16="http://schemas.microsoft.com/office/drawing/2014/main" id="{C29CD062-D24A-4352-858A-28D2B0E513C7}"/>
                </a:ext>
              </a:extLst>
            </p:cNvPr>
            <p:cNvSpPr txBox="1"/>
            <p:nvPr/>
          </p:nvSpPr>
          <p:spPr>
            <a:xfrm>
              <a:off x="529712" y="2677499"/>
              <a:ext cx="1251269" cy="143903"/>
            </a:xfrm>
            <a:prstGeom prst="rect">
              <a:avLst/>
            </a:prstGeom>
            <a:grp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mn-cs"/>
                </a:rPr>
                <a:t>DESKTOP</a:t>
              </a:r>
            </a:p>
          </p:txBody>
        </p:sp>
      </p:grpSp>
      <p:grpSp>
        <p:nvGrpSpPr>
          <p:cNvPr id="8" name="Group 7">
            <a:extLst>
              <a:ext uri="{FF2B5EF4-FFF2-40B4-BE49-F238E27FC236}">
                <a16:creationId xmlns:a16="http://schemas.microsoft.com/office/drawing/2014/main" id="{1C511932-C08D-4F2C-9687-EB460446AE5B}"/>
              </a:ext>
            </a:extLst>
          </p:cNvPr>
          <p:cNvGrpSpPr/>
          <p:nvPr/>
        </p:nvGrpSpPr>
        <p:grpSpPr>
          <a:xfrm>
            <a:off x="1771192" y="1683300"/>
            <a:ext cx="1252060" cy="2075962"/>
            <a:chOff x="1771192" y="1683300"/>
            <a:chExt cx="1252060" cy="2075962"/>
          </a:xfrm>
        </p:grpSpPr>
        <p:sp>
          <p:nvSpPr>
            <p:cNvPr id="53" name="Rectangle 52">
              <a:extLst>
                <a:ext uri="{FF2B5EF4-FFF2-40B4-BE49-F238E27FC236}">
                  <a16:creationId xmlns:a16="http://schemas.microsoft.com/office/drawing/2014/main" id="{693ADAB9-0CD3-4ACA-AFD8-60B6A95EDCFE}"/>
                </a:ext>
              </a:extLst>
            </p:cNvPr>
            <p:cNvSpPr/>
            <p:nvPr/>
          </p:nvSpPr>
          <p:spPr bwMode="auto">
            <a:xfrm>
              <a:off x="1772854" y="1683300"/>
              <a:ext cx="1250398" cy="207596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4" name="Picture 53">
              <a:extLst>
                <a:ext uri="{FF2B5EF4-FFF2-40B4-BE49-F238E27FC236}">
                  <a16:creationId xmlns:a16="http://schemas.microsoft.com/office/drawing/2014/main" id="{B5A882F9-C74B-4EA9-B745-829AB8418E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8189" y="1748888"/>
              <a:ext cx="728049" cy="849589"/>
            </a:xfrm>
            <a:prstGeom prst="rect">
              <a:avLst/>
            </a:prstGeom>
          </p:spPr>
        </p:pic>
        <p:sp>
          <p:nvSpPr>
            <p:cNvPr id="55" name="TextBox 54">
              <a:extLst>
                <a:ext uri="{FF2B5EF4-FFF2-40B4-BE49-F238E27FC236}">
                  <a16:creationId xmlns:a16="http://schemas.microsoft.com/office/drawing/2014/main" id="{C86A25BB-F8AE-4AD3-91CE-05130160099B}"/>
                </a:ext>
              </a:extLst>
            </p:cNvPr>
            <p:cNvSpPr txBox="1"/>
            <p:nvPr/>
          </p:nvSpPr>
          <p:spPr>
            <a:xfrm>
              <a:off x="1771192" y="2677499"/>
              <a:ext cx="1251270" cy="143903"/>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mn-cs"/>
                </a:rPr>
                <a:t>WEB</a:t>
              </a:r>
            </a:p>
          </p:txBody>
        </p:sp>
      </p:grpSp>
      <p:grpSp>
        <p:nvGrpSpPr>
          <p:cNvPr id="56" name="Group 55">
            <a:extLst>
              <a:ext uri="{FF2B5EF4-FFF2-40B4-BE49-F238E27FC236}">
                <a16:creationId xmlns:a16="http://schemas.microsoft.com/office/drawing/2014/main" id="{D93C5607-4FDA-488D-A71C-8424A1C2F8A2}"/>
              </a:ext>
            </a:extLst>
          </p:cNvPr>
          <p:cNvGrpSpPr/>
          <p:nvPr/>
        </p:nvGrpSpPr>
        <p:grpSpPr>
          <a:xfrm>
            <a:off x="3016777" y="1683299"/>
            <a:ext cx="1258534" cy="2075961"/>
            <a:chOff x="3654584" y="1899136"/>
            <a:chExt cx="1675508" cy="2597404"/>
          </a:xfrm>
        </p:grpSpPr>
        <p:sp>
          <p:nvSpPr>
            <p:cNvPr id="66" name="Rectangle 65">
              <a:extLst>
                <a:ext uri="{FF2B5EF4-FFF2-40B4-BE49-F238E27FC236}">
                  <a16:creationId xmlns:a16="http://schemas.microsoft.com/office/drawing/2014/main" id="{920F3DE6-40E3-414B-A393-F3803440188A}"/>
                </a:ext>
              </a:extLst>
            </p:cNvPr>
            <p:cNvSpPr/>
            <p:nvPr/>
          </p:nvSpPr>
          <p:spPr bwMode="auto">
            <a:xfrm>
              <a:off x="3665416" y="1899136"/>
              <a:ext cx="1664676" cy="259740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67" name="Picture 66">
              <a:extLst>
                <a:ext uri="{FF2B5EF4-FFF2-40B4-BE49-F238E27FC236}">
                  <a16:creationId xmlns:a16="http://schemas.microsoft.com/office/drawing/2014/main" id="{CF116E44-5D20-4CEF-B373-368C5EF7B8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4590" y="1990253"/>
              <a:ext cx="1003554" cy="1062990"/>
            </a:xfrm>
            <a:prstGeom prst="rect">
              <a:avLst/>
            </a:prstGeom>
          </p:spPr>
        </p:pic>
        <p:sp>
          <p:nvSpPr>
            <p:cNvPr id="68" name="TextBox 67">
              <a:extLst>
                <a:ext uri="{FF2B5EF4-FFF2-40B4-BE49-F238E27FC236}">
                  <a16:creationId xmlns:a16="http://schemas.microsoft.com/office/drawing/2014/main" id="{06E4E48A-79E2-4DA6-97BE-3CDC1E0E3948}"/>
                </a:ext>
              </a:extLst>
            </p:cNvPr>
            <p:cNvSpPr txBox="1"/>
            <p:nvPr/>
          </p:nvSpPr>
          <p:spPr>
            <a:xfrm>
              <a:off x="3654584" y="3143061"/>
              <a:ext cx="1665837" cy="180049"/>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mn-cs"/>
                </a:rPr>
                <a:t>CLOUD</a:t>
              </a:r>
            </a:p>
          </p:txBody>
        </p:sp>
      </p:grpSp>
      <p:grpSp>
        <p:nvGrpSpPr>
          <p:cNvPr id="69" name="Group 68">
            <a:extLst>
              <a:ext uri="{FF2B5EF4-FFF2-40B4-BE49-F238E27FC236}">
                <a16:creationId xmlns:a16="http://schemas.microsoft.com/office/drawing/2014/main" id="{70412CE5-D295-4B57-B5FE-59B97DADA428}"/>
              </a:ext>
            </a:extLst>
          </p:cNvPr>
          <p:cNvGrpSpPr/>
          <p:nvPr/>
        </p:nvGrpSpPr>
        <p:grpSpPr>
          <a:xfrm>
            <a:off x="4265022" y="1683300"/>
            <a:ext cx="1250398" cy="2075960"/>
            <a:chOff x="5329311" y="1899137"/>
            <a:chExt cx="1664676" cy="2597403"/>
          </a:xfrm>
          <a:solidFill>
            <a:srgbClr val="9B4F96"/>
          </a:solidFill>
        </p:grpSpPr>
        <p:sp>
          <p:nvSpPr>
            <p:cNvPr id="70" name="Rectangle 69">
              <a:extLst>
                <a:ext uri="{FF2B5EF4-FFF2-40B4-BE49-F238E27FC236}">
                  <a16:creationId xmlns:a16="http://schemas.microsoft.com/office/drawing/2014/main" id="{94D23332-5CB4-47E5-84F9-B19F9E90C0F7}"/>
                </a:ext>
              </a:extLst>
            </p:cNvPr>
            <p:cNvSpPr/>
            <p:nvPr/>
          </p:nvSpPr>
          <p:spPr bwMode="auto">
            <a:xfrm>
              <a:off x="5329311" y="1899137"/>
              <a:ext cx="1664676" cy="259740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1" name="Picture 70">
              <a:extLst>
                <a:ext uri="{FF2B5EF4-FFF2-40B4-BE49-F238E27FC236}">
                  <a16:creationId xmlns:a16="http://schemas.microsoft.com/office/drawing/2014/main" id="{5B056F02-3C52-4132-BC71-7042F97693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12828" y="1990253"/>
              <a:ext cx="688086" cy="1062990"/>
            </a:xfrm>
            <a:prstGeom prst="rect">
              <a:avLst/>
            </a:prstGeom>
            <a:grpFill/>
          </p:spPr>
        </p:pic>
        <p:sp>
          <p:nvSpPr>
            <p:cNvPr id="72" name="TextBox 71">
              <a:extLst>
                <a:ext uri="{FF2B5EF4-FFF2-40B4-BE49-F238E27FC236}">
                  <a16:creationId xmlns:a16="http://schemas.microsoft.com/office/drawing/2014/main" id="{9BD40E6E-DBF8-4A45-8364-33C179C73747}"/>
                </a:ext>
              </a:extLst>
            </p:cNvPr>
            <p:cNvSpPr txBox="1"/>
            <p:nvPr/>
          </p:nvSpPr>
          <p:spPr>
            <a:xfrm>
              <a:off x="5368868" y="3143062"/>
              <a:ext cx="1606828" cy="225274"/>
            </a:xfrm>
            <a:prstGeom prst="rect">
              <a:avLst/>
            </a:prstGeom>
            <a:grp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mn-cs"/>
                </a:rPr>
                <a:t>MOBILE</a:t>
              </a:r>
            </a:p>
          </p:txBody>
        </p:sp>
      </p:grpSp>
      <p:grpSp>
        <p:nvGrpSpPr>
          <p:cNvPr id="73" name="Group 72">
            <a:extLst>
              <a:ext uri="{FF2B5EF4-FFF2-40B4-BE49-F238E27FC236}">
                <a16:creationId xmlns:a16="http://schemas.microsoft.com/office/drawing/2014/main" id="{23A90A75-B43C-43CF-B447-C771D99483E1}"/>
              </a:ext>
            </a:extLst>
          </p:cNvPr>
          <p:cNvGrpSpPr/>
          <p:nvPr/>
        </p:nvGrpSpPr>
        <p:grpSpPr>
          <a:xfrm>
            <a:off x="5515626" y="1683299"/>
            <a:ext cx="1250398" cy="2075960"/>
            <a:chOff x="6993205" y="1899137"/>
            <a:chExt cx="1664677" cy="2597403"/>
          </a:xfrm>
          <a:solidFill>
            <a:srgbClr val="BAD80A"/>
          </a:solidFill>
        </p:grpSpPr>
        <p:sp>
          <p:nvSpPr>
            <p:cNvPr id="74" name="Rectangle 73">
              <a:extLst>
                <a:ext uri="{FF2B5EF4-FFF2-40B4-BE49-F238E27FC236}">
                  <a16:creationId xmlns:a16="http://schemas.microsoft.com/office/drawing/2014/main" id="{437578EA-2C96-4A1F-A9DB-37215A406649}"/>
                </a:ext>
              </a:extLst>
            </p:cNvPr>
            <p:cNvSpPr/>
            <p:nvPr/>
          </p:nvSpPr>
          <p:spPr bwMode="auto">
            <a:xfrm>
              <a:off x="6993205" y="1899137"/>
              <a:ext cx="1664677" cy="259740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5" name="Picture 74">
              <a:extLst>
                <a:ext uri="{FF2B5EF4-FFF2-40B4-BE49-F238E27FC236}">
                  <a16:creationId xmlns:a16="http://schemas.microsoft.com/office/drawing/2014/main" id="{DACDF4D9-60FA-496D-9F40-28C040467BD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11804" y="1990253"/>
              <a:ext cx="969264" cy="1062990"/>
            </a:xfrm>
            <a:prstGeom prst="rect">
              <a:avLst/>
            </a:prstGeom>
            <a:grpFill/>
          </p:spPr>
        </p:pic>
        <p:sp>
          <p:nvSpPr>
            <p:cNvPr id="76" name="TextBox 75">
              <a:extLst>
                <a:ext uri="{FF2B5EF4-FFF2-40B4-BE49-F238E27FC236}">
                  <a16:creationId xmlns:a16="http://schemas.microsoft.com/office/drawing/2014/main" id="{F04F433F-874A-4816-8A9D-DC8E6FF0041A}"/>
                </a:ext>
              </a:extLst>
            </p:cNvPr>
            <p:cNvSpPr txBox="1"/>
            <p:nvPr/>
          </p:nvSpPr>
          <p:spPr>
            <a:xfrm>
              <a:off x="7024097" y="3143061"/>
              <a:ext cx="1606875" cy="225274"/>
            </a:xfrm>
            <a:prstGeom prst="rect">
              <a:avLst/>
            </a:prstGeom>
            <a:grp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mn-cs"/>
                </a:rPr>
                <a:t>GAMING</a:t>
              </a:r>
            </a:p>
          </p:txBody>
        </p:sp>
      </p:grpSp>
      <p:grpSp>
        <p:nvGrpSpPr>
          <p:cNvPr id="77" name="Group 76">
            <a:extLst>
              <a:ext uri="{FF2B5EF4-FFF2-40B4-BE49-F238E27FC236}">
                <a16:creationId xmlns:a16="http://schemas.microsoft.com/office/drawing/2014/main" id="{06E87AA6-5583-4795-B5C9-FEA269267199}"/>
              </a:ext>
            </a:extLst>
          </p:cNvPr>
          <p:cNvGrpSpPr/>
          <p:nvPr/>
        </p:nvGrpSpPr>
        <p:grpSpPr>
          <a:xfrm>
            <a:off x="6739817" y="1683299"/>
            <a:ext cx="1277956" cy="2075960"/>
            <a:chOff x="8620412" y="1899137"/>
            <a:chExt cx="1701365" cy="2580344"/>
          </a:xfrm>
        </p:grpSpPr>
        <p:sp>
          <p:nvSpPr>
            <p:cNvPr id="78" name="Rectangle 77">
              <a:extLst>
                <a:ext uri="{FF2B5EF4-FFF2-40B4-BE49-F238E27FC236}">
                  <a16:creationId xmlns:a16="http://schemas.microsoft.com/office/drawing/2014/main" id="{BA40EA88-EB53-466C-BEA0-EBA2C0FADCE2}"/>
                </a:ext>
              </a:extLst>
            </p:cNvPr>
            <p:cNvSpPr/>
            <p:nvPr/>
          </p:nvSpPr>
          <p:spPr bwMode="auto">
            <a:xfrm>
              <a:off x="8657100" y="1899137"/>
              <a:ext cx="1664677" cy="2580344"/>
            </a:xfrm>
            <a:prstGeom prst="rect">
              <a:avLst/>
            </a:prstGeom>
            <a:solidFill>
              <a:srgbClr val="0082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9" name="Picture 78">
              <a:extLst>
                <a:ext uri="{FF2B5EF4-FFF2-40B4-BE49-F238E27FC236}">
                  <a16:creationId xmlns:a16="http://schemas.microsoft.com/office/drawing/2014/main" id="{B36388E8-0BF6-4A9B-AE51-94F2AAF6925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06689" y="1981200"/>
              <a:ext cx="907542" cy="1062990"/>
            </a:xfrm>
            <a:prstGeom prst="rect">
              <a:avLst/>
            </a:prstGeom>
          </p:spPr>
        </p:pic>
        <p:sp>
          <p:nvSpPr>
            <p:cNvPr id="80" name="TextBox 79">
              <a:extLst>
                <a:ext uri="{FF2B5EF4-FFF2-40B4-BE49-F238E27FC236}">
                  <a16:creationId xmlns:a16="http://schemas.microsoft.com/office/drawing/2014/main" id="{0DE5C626-2780-4925-8F82-1895FFB0B245}"/>
                </a:ext>
              </a:extLst>
            </p:cNvPr>
            <p:cNvSpPr txBox="1"/>
            <p:nvPr/>
          </p:nvSpPr>
          <p:spPr>
            <a:xfrm>
              <a:off x="8620412" y="3143061"/>
              <a:ext cx="1665837" cy="180049"/>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mn-cs"/>
                </a:rPr>
                <a:t>IoT</a:t>
              </a:r>
            </a:p>
          </p:txBody>
        </p:sp>
      </p:grpSp>
      <p:grpSp>
        <p:nvGrpSpPr>
          <p:cNvPr id="81" name="Group 80">
            <a:extLst>
              <a:ext uri="{FF2B5EF4-FFF2-40B4-BE49-F238E27FC236}">
                <a16:creationId xmlns:a16="http://schemas.microsoft.com/office/drawing/2014/main" id="{1D15C79E-B654-402A-9083-E917EC5AF3BF}"/>
              </a:ext>
            </a:extLst>
          </p:cNvPr>
          <p:cNvGrpSpPr/>
          <p:nvPr/>
        </p:nvGrpSpPr>
        <p:grpSpPr>
          <a:xfrm>
            <a:off x="8010511" y="1683299"/>
            <a:ext cx="1250398" cy="2075960"/>
            <a:chOff x="10320997" y="1899137"/>
            <a:chExt cx="1664677" cy="2597403"/>
          </a:xfrm>
          <a:solidFill>
            <a:srgbClr val="FF0000"/>
          </a:solidFill>
        </p:grpSpPr>
        <p:sp>
          <p:nvSpPr>
            <p:cNvPr id="82" name="Rectangle 81">
              <a:extLst>
                <a:ext uri="{FF2B5EF4-FFF2-40B4-BE49-F238E27FC236}">
                  <a16:creationId xmlns:a16="http://schemas.microsoft.com/office/drawing/2014/main" id="{AFB452F1-EA1E-4516-ACA0-A8F4C3CBDA19}"/>
                </a:ext>
              </a:extLst>
            </p:cNvPr>
            <p:cNvSpPr/>
            <p:nvPr/>
          </p:nvSpPr>
          <p:spPr bwMode="auto">
            <a:xfrm>
              <a:off x="10320997" y="1899137"/>
              <a:ext cx="1664677" cy="259740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83" name="Picture 82">
              <a:extLst>
                <a:ext uri="{FF2B5EF4-FFF2-40B4-BE49-F238E27FC236}">
                  <a16:creationId xmlns:a16="http://schemas.microsoft.com/office/drawing/2014/main" id="{8D7E4B8A-9B8E-45B4-BE9D-7A26A0597D2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650773" y="1981200"/>
              <a:ext cx="934974" cy="1062990"/>
            </a:xfrm>
            <a:prstGeom prst="rect">
              <a:avLst/>
            </a:prstGeom>
            <a:grpFill/>
          </p:spPr>
        </p:pic>
        <p:sp>
          <p:nvSpPr>
            <p:cNvPr id="84" name="TextBox 83">
              <a:extLst>
                <a:ext uri="{FF2B5EF4-FFF2-40B4-BE49-F238E27FC236}">
                  <a16:creationId xmlns:a16="http://schemas.microsoft.com/office/drawing/2014/main" id="{2D4ACADA-BCA3-42F7-9644-31D2ACA5B3BB}"/>
                </a:ext>
              </a:extLst>
            </p:cNvPr>
            <p:cNvSpPr txBox="1"/>
            <p:nvPr/>
          </p:nvSpPr>
          <p:spPr>
            <a:xfrm>
              <a:off x="10349321" y="3143062"/>
              <a:ext cx="1592204" cy="225274"/>
            </a:xfrm>
            <a:prstGeom prst="rect">
              <a:avLst/>
            </a:prstGeom>
            <a:grp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mn-cs"/>
                </a:rPr>
                <a:t>AI</a:t>
              </a:r>
            </a:p>
          </p:txBody>
        </p:sp>
      </p:grpSp>
      <p:sp>
        <p:nvSpPr>
          <p:cNvPr id="9" name="TextBox 8">
            <a:extLst>
              <a:ext uri="{FF2B5EF4-FFF2-40B4-BE49-F238E27FC236}">
                <a16:creationId xmlns:a16="http://schemas.microsoft.com/office/drawing/2014/main" id="{076346F8-3572-4340-A57F-2D381FB35FC3}"/>
              </a:ext>
            </a:extLst>
          </p:cNvPr>
          <p:cNvSpPr txBox="1"/>
          <p:nvPr/>
        </p:nvSpPr>
        <p:spPr>
          <a:xfrm>
            <a:off x="506132" y="2852682"/>
            <a:ext cx="1311641" cy="88562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Segoe UI"/>
                <a:ea typeface="+mn-ea"/>
                <a:cs typeface="+mn-cs"/>
              </a:rPr>
              <a:t>WPF</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Segoe UI"/>
                <a:ea typeface="+mn-ea"/>
                <a:cs typeface="+mn-cs"/>
              </a:rPr>
              <a:t>Windows forms</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Segoe UI"/>
                <a:ea typeface="+mn-ea"/>
                <a:cs typeface="+mn-cs"/>
              </a:rPr>
              <a:t>UWP</a:t>
            </a:r>
          </a:p>
        </p:txBody>
      </p:sp>
      <p:sp>
        <p:nvSpPr>
          <p:cNvPr id="62" name="TextBox 61">
            <a:extLst>
              <a:ext uri="{FF2B5EF4-FFF2-40B4-BE49-F238E27FC236}">
                <a16:creationId xmlns:a16="http://schemas.microsoft.com/office/drawing/2014/main" id="{DECF3675-BB06-48FE-A702-51F8BABC2391}"/>
              </a:ext>
            </a:extLst>
          </p:cNvPr>
          <p:cNvSpPr txBox="1"/>
          <p:nvPr/>
        </p:nvSpPr>
        <p:spPr>
          <a:xfrm>
            <a:off x="1794064" y="2861479"/>
            <a:ext cx="1197687" cy="440890"/>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Segoe UI"/>
                <a:ea typeface="+mn-ea"/>
                <a:cs typeface="+mn-cs"/>
              </a:rPr>
              <a:t>ASP.NET</a:t>
            </a:r>
          </a:p>
        </p:txBody>
      </p:sp>
      <p:sp>
        <p:nvSpPr>
          <p:cNvPr id="63" name="TextBox 62">
            <a:extLst>
              <a:ext uri="{FF2B5EF4-FFF2-40B4-BE49-F238E27FC236}">
                <a16:creationId xmlns:a16="http://schemas.microsoft.com/office/drawing/2014/main" id="{C3846E2D-1604-4C02-93EC-ADFC7C5F9CA7}"/>
              </a:ext>
            </a:extLst>
          </p:cNvPr>
          <p:cNvSpPr txBox="1"/>
          <p:nvPr/>
        </p:nvSpPr>
        <p:spPr>
          <a:xfrm>
            <a:off x="4301720" y="2869973"/>
            <a:ext cx="1197687" cy="440890"/>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Segoe UI"/>
                <a:ea typeface="+mn-ea"/>
                <a:cs typeface="+mn-cs"/>
              </a:rPr>
              <a:t>Xamarin</a:t>
            </a:r>
          </a:p>
        </p:txBody>
      </p:sp>
      <p:sp>
        <p:nvSpPr>
          <p:cNvPr id="64" name="TextBox 63">
            <a:extLst>
              <a:ext uri="{FF2B5EF4-FFF2-40B4-BE49-F238E27FC236}">
                <a16:creationId xmlns:a16="http://schemas.microsoft.com/office/drawing/2014/main" id="{906B5DE8-E2A9-42C5-B175-7BBCEEA18A1B}"/>
              </a:ext>
            </a:extLst>
          </p:cNvPr>
          <p:cNvSpPr txBox="1"/>
          <p:nvPr/>
        </p:nvSpPr>
        <p:spPr>
          <a:xfrm>
            <a:off x="5511771" y="2880516"/>
            <a:ext cx="1227952" cy="440890"/>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Segoe UI"/>
                <a:ea typeface="+mn-ea"/>
                <a:cs typeface="+mn-cs"/>
              </a:rPr>
              <a:t>Unity</a:t>
            </a:r>
          </a:p>
        </p:txBody>
      </p:sp>
      <p:sp>
        <p:nvSpPr>
          <p:cNvPr id="65" name="TextBox 64">
            <a:extLst>
              <a:ext uri="{FF2B5EF4-FFF2-40B4-BE49-F238E27FC236}">
                <a16:creationId xmlns:a16="http://schemas.microsoft.com/office/drawing/2014/main" id="{B380F2DC-4682-4EB6-BD5C-4C8FFDC8A5E7}"/>
              </a:ext>
            </a:extLst>
          </p:cNvPr>
          <p:cNvSpPr txBox="1"/>
          <p:nvPr/>
        </p:nvSpPr>
        <p:spPr>
          <a:xfrm>
            <a:off x="2987344" y="2869973"/>
            <a:ext cx="1251270" cy="440890"/>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Segoe UI"/>
                <a:ea typeface="+mn-ea"/>
                <a:cs typeface="+mn-cs"/>
              </a:rPr>
              <a:t>Azure</a:t>
            </a:r>
          </a:p>
        </p:txBody>
      </p:sp>
      <p:sp>
        <p:nvSpPr>
          <p:cNvPr id="85" name="TextBox 84">
            <a:extLst>
              <a:ext uri="{FF2B5EF4-FFF2-40B4-BE49-F238E27FC236}">
                <a16:creationId xmlns:a16="http://schemas.microsoft.com/office/drawing/2014/main" id="{D752381A-43A4-4608-90AC-7E082D86E1A0}"/>
              </a:ext>
            </a:extLst>
          </p:cNvPr>
          <p:cNvSpPr txBox="1"/>
          <p:nvPr/>
        </p:nvSpPr>
        <p:spPr>
          <a:xfrm>
            <a:off x="6754907" y="2845184"/>
            <a:ext cx="1227952" cy="663258"/>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Segoe UI"/>
                <a:ea typeface="+mn-ea"/>
                <a:cs typeface="+mn-cs"/>
              </a:rPr>
              <a:t>ARM32</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Segoe UI"/>
                <a:ea typeface="+mn-ea"/>
                <a:cs typeface="+mn-cs"/>
              </a:rPr>
              <a:t>ARM64</a:t>
            </a:r>
          </a:p>
        </p:txBody>
      </p:sp>
      <p:sp>
        <p:nvSpPr>
          <p:cNvPr id="86" name="TextBox 85">
            <a:extLst>
              <a:ext uri="{FF2B5EF4-FFF2-40B4-BE49-F238E27FC236}">
                <a16:creationId xmlns:a16="http://schemas.microsoft.com/office/drawing/2014/main" id="{AA95874C-89F3-4B8C-B4E5-DAAEF0D02193}"/>
              </a:ext>
            </a:extLst>
          </p:cNvPr>
          <p:cNvSpPr txBox="1"/>
          <p:nvPr/>
        </p:nvSpPr>
        <p:spPr>
          <a:xfrm>
            <a:off x="8023942" y="2852682"/>
            <a:ext cx="1227952" cy="808683"/>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Segoe UI"/>
                <a:ea typeface="+mn-ea"/>
                <a:cs typeface="+mn-cs"/>
              </a:rPr>
              <a:t>ML.NET</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Segoe UI"/>
                <a:ea typeface="+mn-ea"/>
                <a:cs typeface="+mn-cs"/>
              </a:rPr>
              <a:t>.NET for Apache Spark</a:t>
            </a:r>
          </a:p>
        </p:txBody>
      </p:sp>
      <p:grpSp>
        <p:nvGrpSpPr>
          <p:cNvPr id="13" name="Group 12">
            <a:extLst>
              <a:ext uri="{FF2B5EF4-FFF2-40B4-BE49-F238E27FC236}">
                <a16:creationId xmlns:a16="http://schemas.microsoft.com/office/drawing/2014/main" id="{724766AD-C6A7-4F63-A3E1-0DCA92453930}"/>
              </a:ext>
            </a:extLst>
          </p:cNvPr>
          <p:cNvGrpSpPr/>
          <p:nvPr/>
        </p:nvGrpSpPr>
        <p:grpSpPr>
          <a:xfrm>
            <a:off x="9273271" y="1683299"/>
            <a:ext cx="2357651" cy="4579563"/>
            <a:chOff x="9273271" y="1683299"/>
            <a:chExt cx="2357651" cy="4579563"/>
          </a:xfrm>
        </p:grpSpPr>
        <p:grpSp>
          <p:nvGrpSpPr>
            <p:cNvPr id="40" name="Group 39">
              <a:extLst>
                <a:ext uri="{FF2B5EF4-FFF2-40B4-BE49-F238E27FC236}">
                  <a16:creationId xmlns:a16="http://schemas.microsoft.com/office/drawing/2014/main" id="{C1815E02-EB40-4135-B7CA-5263451B5616}"/>
                </a:ext>
              </a:extLst>
            </p:cNvPr>
            <p:cNvGrpSpPr/>
            <p:nvPr/>
          </p:nvGrpSpPr>
          <p:grpSpPr>
            <a:xfrm>
              <a:off x="9273271" y="1683299"/>
              <a:ext cx="2357651" cy="4579563"/>
              <a:chOff x="8750422" y="1694131"/>
              <a:chExt cx="2357650" cy="4568730"/>
            </a:xfrm>
          </p:grpSpPr>
          <p:grpSp>
            <p:nvGrpSpPr>
              <p:cNvPr id="41" name="Group 40">
                <a:extLst>
                  <a:ext uri="{FF2B5EF4-FFF2-40B4-BE49-F238E27FC236}">
                    <a16:creationId xmlns:a16="http://schemas.microsoft.com/office/drawing/2014/main" id="{473B3872-481B-46B5-894C-3AEDEBE66CF6}"/>
                  </a:ext>
                </a:extLst>
              </p:cNvPr>
              <p:cNvGrpSpPr/>
              <p:nvPr/>
            </p:nvGrpSpPr>
            <p:grpSpPr>
              <a:xfrm>
                <a:off x="8750422" y="1694131"/>
                <a:ext cx="2357650" cy="4568730"/>
                <a:chOff x="9635245" y="1367247"/>
                <a:chExt cx="1927041" cy="5195531"/>
              </a:xfrm>
            </p:grpSpPr>
            <p:grpSp>
              <p:nvGrpSpPr>
                <p:cNvPr id="43" name="Group 42">
                  <a:extLst>
                    <a:ext uri="{FF2B5EF4-FFF2-40B4-BE49-F238E27FC236}">
                      <a16:creationId xmlns:a16="http://schemas.microsoft.com/office/drawing/2014/main" id="{590F277B-6B22-4F81-9DCF-448392C27BA4}"/>
                    </a:ext>
                  </a:extLst>
                </p:cNvPr>
                <p:cNvGrpSpPr/>
                <p:nvPr/>
              </p:nvGrpSpPr>
              <p:grpSpPr>
                <a:xfrm>
                  <a:off x="9635245" y="1367247"/>
                  <a:ext cx="1927041" cy="5195531"/>
                  <a:chOff x="7489548" y="1582077"/>
                  <a:chExt cx="1929967" cy="5197742"/>
                </a:xfrm>
                <a:solidFill>
                  <a:srgbClr val="FFFFFF">
                    <a:lumMod val="85000"/>
                  </a:srgbClr>
                </a:solidFill>
              </p:grpSpPr>
              <p:sp>
                <p:nvSpPr>
                  <p:cNvPr id="60" name="Rectangle 59">
                    <a:extLst>
                      <a:ext uri="{FF2B5EF4-FFF2-40B4-BE49-F238E27FC236}">
                        <a16:creationId xmlns:a16="http://schemas.microsoft.com/office/drawing/2014/main" id="{DCDECF18-67A8-4760-B8DE-0636BFEA44B8}"/>
                      </a:ext>
                    </a:extLst>
                  </p:cNvPr>
                  <p:cNvSpPr/>
                  <p:nvPr/>
                </p:nvSpPr>
                <p:spPr bwMode="auto">
                  <a:xfrm>
                    <a:off x="7489549" y="1582078"/>
                    <a:ext cx="1929966" cy="5197741"/>
                  </a:xfrm>
                  <a:prstGeom prst="rect">
                    <a:avLst/>
                  </a:prstGeom>
                  <a:grpFill/>
                  <a:ln w="25400" cap="flat" cmpd="sng" algn="ctr">
                    <a:noFill/>
                    <a:prstDash val="solid"/>
                    <a:headEnd type="none" w="med" len="med"/>
                    <a:tailEnd type="none" w="med" len="med"/>
                  </a:ln>
                  <a:effectLst/>
                </p:spPr>
                <p:txBody>
                  <a:bodyPr vert="horz" wrap="square" lIns="239012" tIns="191209" rIns="239012" bIns="191209" numCol="1" rtlCol="0" anchor="t" anchorCtr="0" compatLnSpc="1">
                    <a:prstTxWarp prst="textNoShape">
                      <a:avLst/>
                    </a:prstTxWarp>
                  </a:bodyPr>
                  <a:lstStyle/>
                  <a:p>
                    <a:pPr marL="0" marR="0" lvl="0" indent="0" algn="l" defTabSz="894426"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61" name="TextBox 60">
                    <a:extLst>
                      <a:ext uri="{FF2B5EF4-FFF2-40B4-BE49-F238E27FC236}">
                        <a16:creationId xmlns:a16="http://schemas.microsoft.com/office/drawing/2014/main" id="{D389B246-68DD-4481-BBC4-1A7CF71F9408}"/>
                      </a:ext>
                    </a:extLst>
                  </p:cNvPr>
                  <p:cNvSpPr txBox="1"/>
                  <p:nvPr/>
                </p:nvSpPr>
                <p:spPr>
                  <a:xfrm>
                    <a:off x="7489548" y="1582077"/>
                    <a:ext cx="1929965" cy="627675"/>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l" defTabSz="914025" rtl="0" eaLnBrk="1" fontAlgn="auto" latinLnBrk="0" hangingPunct="1">
                      <a:lnSpc>
                        <a:spcPct val="90000"/>
                      </a:lnSpc>
                      <a:spcBef>
                        <a:spcPts val="0"/>
                      </a:spcBef>
                      <a:spcAft>
                        <a:spcPts val="0"/>
                      </a:spcAft>
                      <a:buClrTx/>
                      <a:buSzTx/>
                      <a:buFontTx/>
                      <a:buNone/>
                      <a:tabLst/>
                      <a:defRPr/>
                    </a:pPr>
                    <a:r>
                      <a:rPr kumimoji="0" lang="en-US" sz="1867"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TOOLS</a:t>
                    </a:r>
                  </a:p>
                </p:txBody>
              </p:sp>
            </p:grpSp>
            <p:sp>
              <p:nvSpPr>
                <p:cNvPr id="44" name="TextBox 43">
                  <a:extLst>
                    <a:ext uri="{FF2B5EF4-FFF2-40B4-BE49-F238E27FC236}">
                      <a16:creationId xmlns:a16="http://schemas.microsoft.com/office/drawing/2014/main" id="{D30DD9FD-768F-43AB-A8DC-CBB27E0C4194}"/>
                    </a:ext>
                  </a:extLst>
                </p:cNvPr>
                <p:cNvSpPr txBox="1"/>
                <p:nvPr/>
              </p:nvSpPr>
              <p:spPr>
                <a:xfrm>
                  <a:off x="9736578" y="4855658"/>
                  <a:ext cx="1700317" cy="628131"/>
                </a:xfrm>
                <a:prstGeom prst="rect">
                  <a:avLst/>
                </a:prstGeom>
                <a:solidFill>
                  <a:srgbClr val="FFFFFF">
                    <a:lumMod val="85000"/>
                  </a:srgbClr>
                </a:solidFill>
              </p:spPr>
              <p:txBody>
                <a:bodyPr wrap="square" lIns="121903" tIns="191209" rIns="121903" bIns="191209" rtlCol="0">
                  <a:sp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Semibold" panose="020B0702040204020203" pitchFamily="34" charset="0"/>
                      <a:ea typeface="+mn-ea"/>
                      <a:cs typeface="Segoe UI Semibold" panose="020B0702040204020203" pitchFamily="34" charset="0"/>
                    </a:rPr>
                    <a:t>VISUAL STUDIO CODE</a:t>
                  </a:r>
                </a:p>
              </p:txBody>
            </p:sp>
            <p:sp>
              <p:nvSpPr>
                <p:cNvPr id="45" name="TextBox 44">
                  <a:extLst>
                    <a:ext uri="{FF2B5EF4-FFF2-40B4-BE49-F238E27FC236}">
                      <a16:creationId xmlns:a16="http://schemas.microsoft.com/office/drawing/2014/main" id="{8506498E-6095-4170-A916-DC31745C1123}"/>
                    </a:ext>
                  </a:extLst>
                </p:cNvPr>
                <p:cNvSpPr txBox="1"/>
                <p:nvPr/>
              </p:nvSpPr>
              <p:spPr>
                <a:xfrm>
                  <a:off x="9635245" y="5833728"/>
                  <a:ext cx="1927039" cy="628131"/>
                </a:xfrm>
                <a:prstGeom prst="rect">
                  <a:avLst/>
                </a:prstGeom>
                <a:solidFill>
                  <a:schemeClr val="bg1">
                    <a:lumMod val="85000"/>
                  </a:schemeClr>
                </a:solidFill>
              </p:spPr>
              <p:txBody>
                <a:bodyPr wrap="square" lIns="121903" tIns="191209" rIns="121903" bIns="191209" rtlCol="0">
                  <a:sp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Semibold" panose="020B0702040204020203" pitchFamily="34" charset="0"/>
                      <a:ea typeface="+mn-ea"/>
                      <a:cs typeface="Segoe UI Semibold" panose="020B0702040204020203" pitchFamily="34" charset="0"/>
                    </a:rPr>
                    <a:t>COMMAND LINE INTERFACE</a:t>
                  </a:r>
                </a:p>
              </p:txBody>
            </p:sp>
            <p:pic>
              <p:nvPicPr>
                <p:cNvPr id="46" name="Picture 45">
                  <a:extLst>
                    <a:ext uri="{FF2B5EF4-FFF2-40B4-BE49-F238E27FC236}">
                      <a16:creationId xmlns:a16="http://schemas.microsoft.com/office/drawing/2014/main" id="{7F657A89-710B-4935-A7AC-C59AADBC39B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386273" y="5383990"/>
                  <a:ext cx="424982" cy="524549"/>
                </a:xfrm>
                <a:prstGeom prst="rect">
                  <a:avLst/>
                </a:prstGeom>
              </p:spPr>
            </p:pic>
            <p:sp>
              <p:nvSpPr>
                <p:cNvPr id="58" name="TextBox 57">
                  <a:extLst>
                    <a:ext uri="{FF2B5EF4-FFF2-40B4-BE49-F238E27FC236}">
                      <a16:creationId xmlns:a16="http://schemas.microsoft.com/office/drawing/2014/main" id="{59972DB0-D3D3-45BD-A2F3-A7DEF145CF13}"/>
                    </a:ext>
                  </a:extLst>
                </p:cNvPr>
                <p:cNvSpPr txBox="1"/>
                <p:nvPr/>
              </p:nvSpPr>
              <p:spPr>
                <a:xfrm>
                  <a:off x="9981394" y="2670072"/>
                  <a:ext cx="1266125" cy="611036"/>
                </a:xfrm>
                <a:prstGeom prst="rect">
                  <a:avLst/>
                </a:prstGeom>
                <a:noFill/>
              </p:spPr>
              <p:txBody>
                <a:bodyPr wrap="square" lIns="117157" tIns="183765" rIns="117157" bIns="183765" rtlCol="0">
                  <a:spAutoFit/>
                </a:bodyPr>
                <a:lstStyle/>
                <a:p>
                  <a:pPr marL="0" marR="0" lvl="0" indent="0" algn="ctr" defTabSz="861065" rtl="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Semibold" panose="020B0702040204020203" pitchFamily="34" charset="0"/>
                      <a:ea typeface="+mn-ea"/>
                      <a:cs typeface="Segoe UI Semibold" panose="020B0702040204020203" pitchFamily="34" charset="0"/>
                    </a:rPr>
                    <a:t>VISUAL STUDIO</a:t>
                  </a:r>
                </a:p>
              </p:txBody>
            </p:sp>
            <p:sp>
              <p:nvSpPr>
                <p:cNvPr id="49" name="TextBox 48">
                  <a:extLst>
                    <a:ext uri="{FF2B5EF4-FFF2-40B4-BE49-F238E27FC236}">
                      <a16:creationId xmlns:a16="http://schemas.microsoft.com/office/drawing/2014/main" id="{3EE777E9-9416-4AF3-8CE6-F9CBE1EDC735}"/>
                    </a:ext>
                  </a:extLst>
                </p:cNvPr>
                <p:cNvSpPr txBox="1"/>
                <p:nvPr/>
              </p:nvSpPr>
              <p:spPr>
                <a:xfrm>
                  <a:off x="9687120" y="3801665"/>
                  <a:ext cx="1854672" cy="611036"/>
                </a:xfrm>
                <a:prstGeom prst="rect">
                  <a:avLst/>
                </a:prstGeom>
                <a:noFill/>
              </p:spPr>
              <p:txBody>
                <a:bodyPr wrap="square" lIns="0" tIns="183765" rIns="119523" bIns="183765" rtlCol="0">
                  <a:spAutoFit/>
                </a:bodyPr>
                <a:lstStyle/>
                <a:p>
                  <a:pPr marL="14006" marR="0" lvl="0" indent="0" algn="ctr" defTabSz="861065" rtl="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Semibold" panose="020B0702040204020203" pitchFamily="34" charset="0"/>
                      <a:ea typeface="+mn-ea"/>
                      <a:cs typeface="Segoe UI Semibold" panose="020B0702040204020203" pitchFamily="34" charset="0"/>
                    </a:rPr>
                    <a:t>VISUAL STUDIO FOR MAC</a:t>
                  </a:r>
                </a:p>
              </p:txBody>
            </p:sp>
          </p:grpSp>
          <p:pic>
            <p:nvPicPr>
              <p:cNvPr id="42" name="Shape 416">
                <a:extLst>
                  <a:ext uri="{FF2B5EF4-FFF2-40B4-BE49-F238E27FC236}">
                    <a16:creationId xmlns:a16="http://schemas.microsoft.com/office/drawing/2014/main" id="{CA9ED1C3-EE0B-46E2-8317-110E5BAC0B14}"/>
                  </a:ext>
                </a:extLst>
              </p:cNvPr>
              <p:cNvPicPr preferRelativeResize="0"/>
              <p:nvPr/>
            </p:nvPicPr>
            <p:blipFill>
              <a:blip r:embed="rId11">
                <a:alphaModFix/>
              </a:blip>
              <a:stretch>
                <a:fillRect/>
              </a:stretch>
            </p:blipFill>
            <p:spPr>
              <a:xfrm>
                <a:off x="9602981" y="4275303"/>
                <a:ext cx="563942" cy="554098"/>
              </a:xfrm>
              <a:prstGeom prst="rect">
                <a:avLst/>
              </a:prstGeom>
              <a:noFill/>
              <a:ln>
                <a:noFill/>
              </a:ln>
            </p:spPr>
          </p:pic>
        </p:grpSp>
        <p:pic>
          <p:nvPicPr>
            <p:cNvPr id="11" name="Graphic 10">
              <a:extLst>
                <a:ext uri="{FF2B5EF4-FFF2-40B4-BE49-F238E27FC236}">
                  <a16:creationId xmlns:a16="http://schemas.microsoft.com/office/drawing/2014/main" id="{B66ED8C2-1CB4-451B-9E2E-8EF03120F6A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087123" y="2311706"/>
              <a:ext cx="588010" cy="588010"/>
            </a:xfrm>
            <a:prstGeom prst="rect">
              <a:avLst/>
            </a:prstGeom>
          </p:spPr>
        </p:pic>
        <p:pic>
          <p:nvPicPr>
            <p:cNvPr id="12" name="Graphic 11">
              <a:extLst>
                <a:ext uri="{FF2B5EF4-FFF2-40B4-BE49-F238E27FC236}">
                  <a16:creationId xmlns:a16="http://schemas.microsoft.com/office/drawing/2014/main" id="{16A0C581-5D9C-466E-B578-A5583E61257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025748" y="3249407"/>
              <a:ext cx="720702" cy="720702"/>
            </a:xfrm>
            <a:prstGeom prst="rect">
              <a:avLst/>
            </a:prstGeom>
          </p:spPr>
        </p:pic>
      </p:grpSp>
    </p:spTree>
    <p:extLst>
      <p:ext uri="{BB962C8B-B14F-4D97-AF65-F5344CB8AC3E}">
        <p14:creationId xmlns:p14="http://schemas.microsoft.com/office/powerpoint/2010/main" val="173317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250"/>
                                        <p:tgtEl>
                                          <p:spTgt spid="9"/>
                                        </p:tgtEl>
                                      </p:cBhvr>
                                    </p:animEffect>
                                  </p:childTnLst>
                                </p:cTn>
                              </p:par>
                            </p:childTnLst>
                          </p:cTn>
                        </p:par>
                        <p:par>
                          <p:cTn id="11" fill="hold">
                            <p:stCondLst>
                              <p:cond delay="250"/>
                            </p:stCondLst>
                            <p:childTnLst>
                              <p:par>
                                <p:cTn id="12" presetID="10" presetClass="entr" presetSubtype="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25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250"/>
                                        <p:tgtEl>
                                          <p:spTgt spid="62"/>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fade">
                                      <p:cBhvr>
                                        <p:cTn id="21" dur="250"/>
                                        <p:tgtEl>
                                          <p:spTgt spid="5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3"/>
                                        </p:tgtEl>
                                        <p:attrNameLst>
                                          <p:attrName>style.visibility</p:attrName>
                                        </p:attrNameLst>
                                      </p:cBhvr>
                                      <p:to>
                                        <p:strVal val="visible"/>
                                      </p:to>
                                    </p:set>
                                    <p:animEffect transition="in" filter="fade">
                                      <p:cBhvr>
                                        <p:cTn id="24" dur="250"/>
                                        <p:tgtEl>
                                          <p:spTgt spid="63"/>
                                        </p:tgtEl>
                                      </p:cBhvr>
                                    </p:animEffect>
                                  </p:childTnLst>
                                </p:cTn>
                              </p:par>
                            </p:childTnLst>
                          </p:cTn>
                        </p:par>
                        <p:par>
                          <p:cTn id="25" fill="hold">
                            <p:stCondLst>
                              <p:cond delay="750"/>
                            </p:stCondLst>
                            <p:childTnLst>
                              <p:par>
                                <p:cTn id="26" presetID="10" presetClass="entr" presetSubtype="0" fill="hold" nodeType="afterEffect">
                                  <p:stCondLst>
                                    <p:cond delay="0"/>
                                  </p:stCondLst>
                                  <p:childTnLst>
                                    <p:set>
                                      <p:cBhvr>
                                        <p:cTn id="27" dur="1" fill="hold">
                                          <p:stCondLst>
                                            <p:cond delay="0"/>
                                          </p:stCondLst>
                                        </p:cTn>
                                        <p:tgtEl>
                                          <p:spTgt spid="69"/>
                                        </p:tgtEl>
                                        <p:attrNameLst>
                                          <p:attrName>style.visibility</p:attrName>
                                        </p:attrNameLst>
                                      </p:cBhvr>
                                      <p:to>
                                        <p:strVal val="visible"/>
                                      </p:to>
                                    </p:set>
                                    <p:animEffect transition="in" filter="fade">
                                      <p:cBhvr>
                                        <p:cTn id="28" dur="250"/>
                                        <p:tgtEl>
                                          <p:spTgt spid="6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fade">
                                      <p:cBhvr>
                                        <p:cTn id="31" dur="250"/>
                                        <p:tgtEl>
                                          <p:spTgt spid="64"/>
                                        </p:tgtEl>
                                      </p:cBhvr>
                                    </p:animEffect>
                                  </p:childTnLst>
                                </p:cTn>
                              </p:par>
                            </p:childTnLst>
                          </p:cTn>
                        </p:par>
                        <p:par>
                          <p:cTn id="32" fill="hold">
                            <p:stCondLst>
                              <p:cond delay="1000"/>
                            </p:stCondLst>
                            <p:childTnLst>
                              <p:par>
                                <p:cTn id="33" presetID="10" presetClass="entr" presetSubtype="0" fill="hold" nodeType="afterEffect">
                                  <p:stCondLst>
                                    <p:cond delay="0"/>
                                  </p:stCondLst>
                                  <p:childTnLst>
                                    <p:set>
                                      <p:cBhvr>
                                        <p:cTn id="34" dur="1" fill="hold">
                                          <p:stCondLst>
                                            <p:cond delay="0"/>
                                          </p:stCondLst>
                                        </p:cTn>
                                        <p:tgtEl>
                                          <p:spTgt spid="73"/>
                                        </p:tgtEl>
                                        <p:attrNameLst>
                                          <p:attrName>style.visibility</p:attrName>
                                        </p:attrNameLst>
                                      </p:cBhvr>
                                      <p:to>
                                        <p:strVal val="visible"/>
                                      </p:to>
                                    </p:set>
                                    <p:animEffect transition="in" filter="fade">
                                      <p:cBhvr>
                                        <p:cTn id="35" dur="250"/>
                                        <p:tgtEl>
                                          <p:spTgt spid="7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5"/>
                                        </p:tgtEl>
                                        <p:attrNameLst>
                                          <p:attrName>style.visibility</p:attrName>
                                        </p:attrNameLst>
                                      </p:cBhvr>
                                      <p:to>
                                        <p:strVal val="visible"/>
                                      </p:to>
                                    </p:set>
                                    <p:animEffect transition="in" filter="fade">
                                      <p:cBhvr>
                                        <p:cTn id="38" dur="250"/>
                                        <p:tgtEl>
                                          <p:spTgt spid="65"/>
                                        </p:tgtEl>
                                      </p:cBhvr>
                                    </p:animEffect>
                                  </p:childTnLst>
                                </p:cTn>
                              </p:par>
                            </p:childTnLst>
                          </p:cTn>
                        </p:par>
                        <p:par>
                          <p:cTn id="39" fill="hold">
                            <p:stCondLst>
                              <p:cond delay="1250"/>
                            </p:stCondLst>
                            <p:childTnLst>
                              <p:par>
                                <p:cTn id="40" presetID="10" presetClass="entr" presetSubtype="0" fill="hold" nodeType="afterEffect">
                                  <p:stCondLst>
                                    <p:cond delay="0"/>
                                  </p:stCondLst>
                                  <p:childTnLst>
                                    <p:set>
                                      <p:cBhvr>
                                        <p:cTn id="41" dur="1" fill="hold">
                                          <p:stCondLst>
                                            <p:cond delay="0"/>
                                          </p:stCondLst>
                                        </p:cTn>
                                        <p:tgtEl>
                                          <p:spTgt spid="77"/>
                                        </p:tgtEl>
                                        <p:attrNameLst>
                                          <p:attrName>style.visibility</p:attrName>
                                        </p:attrNameLst>
                                      </p:cBhvr>
                                      <p:to>
                                        <p:strVal val="visible"/>
                                      </p:to>
                                    </p:set>
                                    <p:animEffect transition="in" filter="fade">
                                      <p:cBhvr>
                                        <p:cTn id="42" dur="250"/>
                                        <p:tgtEl>
                                          <p:spTgt spid="7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5"/>
                                        </p:tgtEl>
                                        <p:attrNameLst>
                                          <p:attrName>style.visibility</p:attrName>
                                        </p:attrNameLst>
                                      </p:cBhvr>
                                      <p:to>
                                        <p:strVal val="visible"/>
                                      </p:to>
                                    </p:set>
                                    <p:animEffect transition="in" filter="fade">
                                      <p:cBhvr>
                                        <p:cTn id="45" dur="250"/>
                                        <p:tgtEl>
                                          <p:spTgt spid="85"/>
                                        </p:tgtEl>
                                      </p:cBhvr>
                                    </p:animEffect>
                                  </p:childTnLst>
                                </p:cTn>
                              </p:par>
                            </p:childTnLst>
                          </p:cTn>
                        </p:par>
                        <p:par>
                          <p:cTn id="46" fill="hold">
                            <p:stCondLst>
                              <p:cond delay="1500"/>
                            </p:stCondLst>
                            <p:childTnLst>
                              <p:par>
                                <p:cTn id="47" presetID="10" presetClass="entr" presetSubtype="0" fill="hold" nodeType="afterEffect">
                                  <p:stCondLst>
                                    <p:cond delay="0"/>
                                  </p:stCondLst>
                                  <p:childTnLst>
                                    <p:set>
                                      <p:cBhvr>
                                        <p:cTn id="48" dur="1" fill="hold">
                                          <p:stCondLst>
                                            <p:cond delay="0"/>
                                          </p:stCondLst>
                                        </p:cTn>
                                        <p:tgtEl>
                                          <p:spTgt spid="81"/>
                                        </p:tgtEl>
                                        <p:attrNameLst>
                                          <p:attrName>style.visibility</p:attrName>
                                        </p:attrNameLst>
                                      </p:cBhvr>
                                      <p:to>
                                        <p:strVal val="visible"/>
                                      </p:to>
                                    </p:set>
                                    <p:animEffect transition="in" filter="fade">
                                      <p:cBhvr>
                                        <p:cTn id="49" dur="250"/>
                                        <p:tgtEl>
                                          <p:spTgt spid="8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86"/>
                                        </p:tgtEl>
                                        <p:attrNameLst>
                                          <p:attrName>style.visibility</p:attrName>
                                        </p:attrNameLst>
                                      </p:cBhvr>
                                      <p:to>
                                        <p:strVal val="visible"/>
                                      </p:to>
                                    </p:set>
                                    <p:animEffect transition="in" filter="fade">
                                      <p:cBhvr>
                                        <p:cTn id="52" dur="250"/>
                                        <p:tgtEl>
                                          <p:spTgt spid="86"/>
                                        </p:tgtEl>
                                      </p:cBhvr>
                                    </p:animEffect>
                                  </p:childTnLst>
                                </p:cTn>
                              </p:par>
                            </p:childTnLst>
                          </p:cTn>
                        </p:par>
                        <p:par>
                          <p:cTn id="53" fill="hold">
                            <p:stCondLst>
                              <p:cond delay="1750"/>
                            </p:stCondLst>
                            <p:childTnLst>
                              <p:par>
                                <p:cTn id="54" presetID="10" presetClass="entr" presetSubtype="0" fill="hold" nodeType="after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250"/>
                                        <p:tgtEl>
                                          <p:spTgt spid="5"/>
                                        </p:tgtEl>
                                      </p:cBhvr>
                                    </p:animEffect>
                                  </p:childTnLst>
                                </p:cTn>
                              </p:par>
                            </p:childTnLst>
                          </p:cTn>
                        </p:par>
                        <p:par>
                          <p:cTn id="57" fill="hold">
                            <p:stCondLst>
                              <p:cond delay="2000"/>
                            </p:stCondLst>
                            <p:childTnLst>
                              <p:par>
                                <p:cTn id="58" presetID="10" presetClass="entr" presetSubtype="0" fill="hold" nodeType="after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2" grpId="0"/>
      <p:bldP spid="63" grpId="0"/>
      <p:bldP spid="64" grpId="0"/>
      <p:bldP spid="65" grpId="0"/>
      <p:bldP spid="85" grpId="0"/>
      <p:bldP spid="86" grpId="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040075-6A79-45E1-953C-5AAAB0253653}"/>
              </a:ext>
            </a:extLst>
          </p:cNvPr>
          <p:cNvSpPr txBox="1"/>
          <p:nvPr/>
        </p:nvSpPr>
        <p:spPr>
          <a:xfrm>
            <a:off x="4874342" y="1098755"/>
            <a:ext cx="3639651" cy="369332"/>
          </a:xfrm>
          <a:prstGeom prst="rect">
            <a:avLst/>
          </a:prstGeom>
          <a:noFill/>
        </p:spPr>
        <p:txBody>
          <a:bodyPr wrap="none" rtlCol="0">
            <a:spAutoFit/>
          </a:bodyPr>
          <a:lstStyle/>
          <a:p>
            <a:r>
              <a:rPr lang="en-US" dirty="0"/>
              <a:t>37.19 in Episode 1 of Lord Byron BBC</a:t>
            </a:r>
          </a:p>
        </p:txBody>
      </p:sp>
    </p:spTree>
    <p:extLst>
      <p:ext uri="{BB962C8B-B14F-4D97-AF65-F5344CB8AC3E}">
        <p14:creationId xmlns:p14="http://schemas.microsoft.com/office/powerpoint/2010/main" val="16238311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0EC1AB9-0513-484B-BCC0-346E8D78CBA8}"/>
              </a:ext>
            </a:extLst>
          </p:cNvPr>
          <p:cNvSpPr>
            <a:spLocks noGrp="1"/>
          </p:cNvSpPr>
          <p:nvPr>
            <p:ph type="title"/>
          </p:nvPr>
        </p:nvSpPr>
        <p:spPr/>
        <p:txBody>
          <a:bodyPr/>
          <a:lstStyle/>
          <a:p>
            <a:r>
              <a:rPr lang="en-US" dirty="0"/>
              <a:t>.NET Core benefits</a:t>
            </a:r>
          </a:p>
        </p:txBody>
      </p:sp>
      <p:sp>
        <p:nvSpPr>
          <p:cNvPr id="7" name="Content Placeholder 6">
            <a:extLst>
              <a:ext uri="{FF2B5EF4-FFF2-40B4-BE49-F238E27FC236}">
                <a16:creationId xmlns:a16="http://schemas.microsoft.com/office/drawing/2014/main" id="{72CC001F-4CCD-4CB8-B9C7-D66FE3CCE2E1}"/>
              </a:ext>
            </a:extLst>
          </p:cNvPr>
          <p:cNvSpPr>
            <a:spLocks noGrp="1"/>
          </p:cNvSpPr>
          <p:nvPr>
            <p:ph idx="1"/>
          </p:nvPr>
        </p:nvSpPr>
        <p:spPr/>
        <p:txBody>
          <a:bodyPr/>
          <a:lstStyle/>
          <a:p>
            <a:r>
              <a:rPr lang="en-US" dirty="0"/>
              <a:t>Deployment</a:t>
            </a:r>
          </a:p>
          <a:p>
            <a:pPr lvl="1"/>
            <a:r>
              <a:rPr lang="en-US" dirty="0"/>
              <a:t>Side-by-side installation</a:t>
            </a:r>
          </a:p>
          <a:p>
            <a:pPr lvl="1"/>
            <a:r>
              <a:rPr lang="en-US" dirty="0"/>
              <a:t>Self-contained applications</a:t>
            </a:r>
          </a:p>
          <a:p>
            <a:pPr lvl="1"/>
            <a:r>
              <a:rPr lang="en-US" dirty="0"/>
              <a:t>Not updated via Windows update</a:t>
            </a:r>
          </a:p>
          <a:p>
            <a:r>
              <a:rPr lang="en-US" dirty="0"/>
              <a:t>Faster (significantly with ASP.NET Core)</a:t>
            </a:r>
          </a:p>
          <a:p>
            <a:r>
              <a:rPr lang="en-US" dirty="0"/>
              <a:t>Cross platform</a:t>
            </a:r>
          </a:p>
          <a:p>
            <a:r>
              <a:rPr lang="en-US" dirty="0"/>
              <a:t>Open Source</a:t>
            </a:r>
          </a:p>
          <a:p>
            <a:r>
              <a:rPr lang="en-US" dirty="0"/>
              <a:t>Will have future features</a:t>
            </a:r>
          </a:p>
        </p:txBody>
      </p:sp>
    </p:spTree>
    <p:extLst>
      <p:ext uri="{BB962C8B-B14F-4D97-AF65-F5344CB8AC3E}">
        <p14:creationId xmlns:p14="http://schemas.microsoft.com/office/powerpoint/2010/main" val="3577427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82A8A-AB1A-444C-AEC7-6ED321F8B44E}"/>
              </a:ext>
            </a:extLst>
          </p:cNvPr>
          <p:cNvSpPr>
            <a:spLocks noGrp="1"/>
          </p:cNvSpPr>
          <p:nvPr>
            <p:ph type="title"/>
          </p:nvPr>
        </p:nvSpPr>
        <p:spPr/>
        <p:txBody>
          <a:bodyPr/>
          <a:lstStyle/>
          <a:p>
            <a:r>
              <a:rPr lang="en-US" dirty="0"/>
              <a:t>Benefits of .NET Framework</a:t>
            </a:r>
          </a:p>
        </p:txBody>
      </p:sp>
      <p:sp>
        <p:nvSpPr>
          <p:cNvPr id="3" name="Content Placeholder 2">
            <a:extLst>
              <a:ext uri="{FF2B5EF4-FFF2-40B4-BE49-F238E27FC236}">
                <a16:creationId xmlns:a16="http://schemas.microsoft.com/office/drawing/2014/main" id="{A733BAFE-A577-4CA5-8B8D-08CE623A0420}"/>
              </a:ext>
            </a:extLst>
          </p:cNvPr>
          <p:cNvSpPr>
            <a:spLocks noGrp="1"/>
          </p:cNvSpPr>
          <p:nvPr>
            <p:ph idx="1"/>
          </p:nvPr>
        </p:nvSpPr>
        <p:spPr/>
        <p:txBody>
          <a:bodyPr/>
          <a:lstStyle/>
          <a:p>
            <a:r>
              <a:rPr lang="en-US" dirty="0"/>
              <a:t>Your working app keeps working without effort</a:t>
            </a:r>
          </a:p>
          <a:p>
            <a:pPr lvl="1"/>
            <a:r>
              <a:rPr lang="en-US" dirty="0"/>
              <a:t>And that will continue for a very long time</a:t>
            </a:r>
          </a:p>
          <a:p>
            <a:r>
              <a:rPr lang="en-US" dirty="0"/>
              <a:t>Things will be very stable</a:t>
            </a:r>
          </a:p>
          <a:p>
            <a:r>
              <a:rPr lang="en-US" dirty="0"/>
              <a:t>You can move libraries gradually with .NET Standard 2.0</a:t>
            </a:r>
          </a:p>
          <a:p>
            <a:r>
              <a:rPr lang="en-US" dirty="0"/>
              <a:t>Some things will only be on .NET Framework</a:t>
            </a:r>
          </a:p>
          <a:p>
            <a:r>
              <a:rPr lang="en-US" dirty="0"/>
              <a:t>.NET 4.8 has new features</a:t>
            </a:r>
          </a:p>
          <a:p>
            <a:pPr lvl="1"/>
            <a:r>
              <a:rPr lang="en-US" dirty="0">
                <a:hlinkClick r:id="rId2"/>
              </a:rPr>
              <a:t>https://devblogs.microsoft.com/dotnet/announcing-the-net-framework-4-8/</a:t>
            </a:r>
            <a:endParaRPr lang="en-US" dirty="0"/>
          </a:p>
        </p:txBody>
      </p:sp>
    </p:spTree>
    <p:extLst>
      <p:ext uri="{BB962C8B-B14F-4D97-AF65-F5344CB8AC3E}">
        <p14:creationId xmlns:p14="http://schemas.microsoft.com/office/powerpoint/2010/main" val="2377497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2BEE5-3150-42C6-BC61-560C822A851A}"/>
              </a:ext>
            </a:extLst>
          </p:cNvPr>
          <p:cNvSpPr>
            <a:spLocks noGrp="1"/>
          </p:cNvSpPr>
          <p:nvPr>
            <p:ph type="title"/>
          </p:nvPr>
        </p:nvSpPr>
        <p:spPr/>
        <p:txBody>
          <a:bodyPr>
            <a:normAutofit/>
          </a:bodyPr>
          <a:lstStyle/>
          <a:p>
            <a:r>
              <a:rPr lang="en-US" b="1" dirty="0"/>
              <a:t>.NET Core is the Future of .NET </a:t>
            </a:r>
            <a:br>
              <a:rPr lang="en-US" b="1" dirty="0"/>
            </a:br>
            <a:r>
              <a:rPr lang="en-US" sz="2700" dirty="0">
                <a:hlinkClick r:id="rId2"/>
              </a:rPr>
              <a:t>https://devblogs.microsoft.com/dotnet/net-core-is-the-future-of-net/</a:t>
            </a:r>
            <a:endParaRPr lang="en-US" dirty="0"/>
          </a:p>
        </p:txBody>
      </p:sp>
      <p:sp>
        <p:nvSpPr>
          <p:cNvPr id="3" name="Content Placeholder 2">
            <a:extLst>
              <a:ext uri="{FF2B5EF4-FFF2-40B4-BE49-F238E27FC236}">
                <a16:creationId xmlns:a16="http://schemas.microsoft.com/office/drawing/2014/main" id="{4D06254D-9EFB-413F-B289-9A86965987E1}"/>
              </a:ext>
            </a:extLst>
          </p:cNvPr>
          <p:cNvSpPr>
            <a:spLocks noGrp="1"/>
          </p:cNvSpPr>
          <p:nvPr>
            <p:ph idx="1"/>
          </p:nvPr>
        </p:nvSpPr>
        <p:spPr/>
        <p:txBody>
          <a:bodyPr>
            <a:normAutofit fontScale="85000" lnSpcReduction="10000"/>
          </a:bodyPr>
          <a:lstStyle/>
          <a:p>
            <a:r>
              <a:rPr lang="en-US" dirty="0"/>
              <a:t>With the .NET Core 3.0 release in September 2019 we think that all *new* .NET applications should be based on .NET Core. The primary application types from .NET Framework are supported, and where we did not port something over there is a recommended modern replacement. </a:t>
            </a:r>
            <a:r>
              <a:rPr lang="en-US" b="1" dirty="0"/>
              <a:t>All future investment in .NET will be in .NET Core. This includes: Runtime, JIT, AOT, GC, BCL (Base Class Library), C#, VB.NET, F#, ASP.NET, Entity Framework, ML.NET, WinForms, WPF and Xamarin. </a:t>
            </a:r>
          </a:p>
          <a:p>
            <a:r>
              <a:rPr lang="en-US" b="1" dirty="0"/>
              <a:t>.NET Framework 4.8 will be the last major version of .NET Framework. </a:t>
            </a:r>
            <a:r>
              <a:rPr lang="en-US" dirty="0"/>
              <a:t>If you have existing .NET Framework applications that you are maintaining, there is no need to move these applications to .NET Core. We will continue to both service and support .NET Framework, which includes bug–, reliability– and security fixes. It will continue to ship with Windows (much of Windows depends on .NET Framework) and we will continue to improve the tooling support for .NET in Visual Studio (Visual Studio is written on .NET Framework). </a:t>
            </a:r>
          </a:p>
          <a:p>
            <a:endParaRPr lang="en-US" dirty="0"/>
          </a:p>
        </p:txBody>
      </p:sp>
    </p:spTree>
    <p:extLst>
      <p:ext uri="{BB962C8B-B14F-4D97-AF65-F5344CB8AC3E}">
        <p14:creationId xmlns:p14="http://schemas.microsoft.com/office/powerpoint/2010/main" val="28707679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BB11E-B31E-46EE-94CF-9E13F144FECC}"/>
              </a:ext>
            </a:extLst>
          </p:cNvPr>
          <p:cNvSpPr>
            <a:spLocks noGrp="1"/>
          </p:cNvSpPr>
          <p:nvPr>
            <p:ph type="title"/>
          </p:nvPr>
        </p:nvSpPr>
        <p:spPr/>
        <p:txBody>
          <a:bodyPr>
            <a:normAutofit/>
          </a:bodyPr>
          <a:lstStyle/>
          <a:p>
            <a:r>
              <a:rPr lang="en-US" b="1" dirty="0"/>
              <a:t>C# 8.0 will not be supported on .NET Core 4.8</a:t>
            </a:r>
            <a:br>
              <a:rPr lang="en-US" b="1" dirty="0"/>
            </a:br>
            <a:r>
              <a:rPr lang="en-US" sz="2700" dirty="0">
                <a:hlinkClick r:id="rId2"/>
              </a:rPr>
              <a:t>https://devblogs.microsoft.com/dotnet/building-c-8-0/</a:t>
            </a:r>
            <a:endParaRPr lang="en-US" sz="2700" b="1" dirty="0"/>
          </a:p>
        </p:txBody>
      </p:sp>
      <p:sp>
        <p:nvSpPr>
          <p:cNvPr id="3" name="Content Placeholder 2">
            <a:extLst>
              <a:ext uri="{FF2B5EF4-FFF2-40B4-BE49-F238E27FC236}">
                <a16:creationId xmlns:a16="http://schemas.microsoft.com/office/drawing/2014/main" id="{C7A5808A-AFBE-4CD3-9D52-7DB8DB266DED}"/>
              </a:ext>
            </a:extLst>
          </p:cNvPr>
          <p:cNvSpPr>
            <a:spLocks noGrp="1"/>
          </p:cNvSpPr>
          <p:nvPr>
            <p:ph idx="1"/>
          </p:nvPr>
        </p:nvSpPr>
        <p:spPr/>
        <p:txBody>
          <a:bodyPr>
            <a:normAutofit fontScale="77500" lnSpcReduction="20000"/>
          </a:bodyPr>
          <a:lstStyle/>
          <a:p>
            <a:r>
              <a:rPr lang="en-US" dirty="0"/>
              <a:t>Many of the C# 8.0 language features have platform dependencies. Async streams, indexers and ranges all rely on new framework types that will be part of .NET Standard 2.1. As Immo describes in his post </a:t>
            </a:r>
            <a:r>
              <a:rPr lang="en-US" dirty="0">
                <a:hlinkClick r:id="rId3"/>
              </a:rPr>
              <a:t>Announcing .NET Standard 2.1</a:t>
            </a:r>
            <a:r>
              <a:rPr lang="en-US" dirty="0"/>
              <a:t>, .NET Core 3.0 as well as Xamarin, Unity and Mono will all implement .NET Standard 2.1, but .NET Framework 4.8 will not. This means that the types required to use these features </a:t>
            </a:r>
            <a:r>
              <a:rPr lang="en-US" b="1" dirty="0"/>
              <a:t>won’t be available on .NET Framework 4.8.</a:t>
            </a:r>
            <a:r>
              <a:rPr lang="en-US" dirty="0"/>
              <a:t> Likewise, default interface member implementations rely on new runtime enhancements, and we will not make those in the .NET Runtime 4.8 either.</a:t>
            </a:r>
          </a:p>
          <a:p>
            <a:r>
              <a:rPr lang="en-US" b="1" dirty="0"/>
              <a:t>For this reason, using C# 8.0 is only supported on platforms that implement .NET Standard 2.1. </a:t>
            </a:r>
            <a:r>
              <a:rPr lang="en-US" dirty="0"/>
              <a:t>The need to keep the runtime stable has prevented us from implementing new language features in it for more than a decade. With the side-by-side and open-source nature of the modern runtimes, we feel that we can responsibly evolve them again, and do language design with that in mind. Scott explained in his </a:t>
            </a:r>
            <a:r>
              <a:rPr lang="en-US" dirty="0">
                <a:hlinkClick r:id="rId4"/>
              </a:rPr>
              <a:t>Update on .NET Core 3.0 and .NET Framework 4.8</a:t>
            </a:r>
            <a:r>
              <a:rPr lang="en-US" dirty="0"/>
              <a:t> that .NET Framework is going to see less innovation in the future, instead focusing on stability and reliability. Given that, we think it is better for it to miss out on some language features than for nobody to get them.</a:t>
            </a:r>
          </a:p>
          <a:p>
            <a:endParaRPr lang="en-US" dirty="0"/>
          </a:p>
        </p:txBody>
      </p:sp>
    </p:spTree>
    <p:extLst>
      <p:ext uri="{BB962C8B-B14F-4D97-AF65-F5344CB8AC3E}">
        <p14:creationId xmlns:p14="http://schemas.microsoft.com/office/powerpoint/2010/main" val="1481782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CDD336-DF89-4FA0-8534-B80CB80D09F7}"/>
              </a:ext>
            </a:extLst>
          </p:cNvPr>
          <p:cNvSpPr/>
          <p:nvPr/>
        </p:nvSpPr>
        <p:spPr>
          <a:xfrm>
            <a:off x="1542400" y="3852238"/>
            <a:ext cx="9638151" cy="1569660"/>
          </a:xfrm>
          <a:prstGeom prst="rect">
            <a:avLst/>
          </a:prstGeom>
          <a:noFill/>
        </p:spPr>
        <p:txBody>
          <a:bodyPr wrap="none" lIns="91440" tIns="45720" rIns="91440" bIns="45720">
            <a:spAutoFit/>
          </a:bodyPr>
          <a:lstStyle/>
          <a:p>
            <a:pPr algn="ctr"/>
            <a:r>
              <a:rPr lang="en-US" sz="9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Code under review</a:t>
            </a:r>
          </a:p>
        </p:txBody>
      </p:sp>
      <p:sp>
        <p:nvSpPr>
          <p:cNvPr id="6" name="TextBox 5">
            <a:extLst>
              <a:ext uri="{FF2B5EF4-FFF2-40B4-BE49-F238E27FC236}">
                <a16:creationId xmlns:a16="http://schemas.microsoft.com/office/drawing/2014/main" id="{47D47FFB-A1D3-436E-B9EB-68986D1C2188}"/>
              </a:ext>
            </a:extLst>
          </p:cNvPr>
          <p:cNvSpPr txBox="1"/>
          <p:nvPr/>
        </p:nvSpPr>
        <p:spPr>
          <a:xfrm>
            <a:off x="7690044" y="1066770"/>
            <a:ext cx="2422203" cy="1938992"/>
          </a:xfrm>
          <a:prstGeom prst="rect">
            <a:avLst/>
          </a:prstGeom>
          <a:noFill/>
        </p:spPr>
        <p:txBody>
          <a:bodyPr wrap="none" rtlCol="0">
            <a:spAutoFit/>
          </a:bodyPr>
          <a:lstStyle/>
          <a:p>
            <a:pPr algn="ctr"/>
            <a:r>
              <a:rPr lang="en-US" sz="6000" u="sng" dirty="0"/>
              <a:t>Review</a:t>
            </a:r>
          </a:p>
          <a:p>
            <a:pPr algn="ctr"/>
            <a:r>
              <a:rPr lang="en-US" sz="6000" dirty="0"/>
              <a:t>Code</a:t>
            </a:r>
          </a:p>
        </p:txBody>
      </p:sp>
      <p:sp>
        <p:nvSpPr>
          <p:cNvPr id="7" name="TextBox 6">
            <a:extLst>
              <a:ext uri="{FF2B5EF4-FFF2-40B4-BE49-F238E27FC236}">
                <a16:creationId xmlns:a16="http://schemas.microsoft.com/office/drawing/2014/main" id="{E6CE19E5-2A1D-43F2-B8DE-461894FF0C15}"/>
              </a:ext>
            </a:extLst>
          </p:cNvPr>
          <p:cNvSpPr txBox="1"/>
          <p:nvPr/>
        </p:nvSpPr>
        <p:spPr>
          <a:xfrm>
            <a:off x="560439" y="466606"/>
            <a:ext cx="3413114" cy="1569660"/>
          </a:xfrm>
          <a:prstGeom prst="rect">
            <a:avLst/>
          </a:prstGeom>
          <a:noFill/>
        </p:spPr>
        <p:txBody>
          <a:bodyPr wrap="none" rtlCol="0">
            <a:spAutoFit/>
          </a:bodyPr>
          <a:lstStyle/>
          <a:p>
            <a:r>
              <a:rPr lang="en-US" sz="9600" dirty="0"/>
              <a:t>DEMO</a:t>
            </a:r>
          </a:p>
        </p:txBody>
      </p:sp>
    </p:spTree>
    <p:extLst>
      <p:ext uri="{BB962C8B-B14F-4D97-AF65-F5344CB8AC3E}">
        <p14:creationId xmlns:p14="http://schemas.microsoft.com/office/powerpoint/2010/main" val="287379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750"/>
                                        <p:tgtEl>
                                          <p:spTgt spid="4"/>
                                        </p:tgtEl>
                                      </p:cBhvr>
                                    </p:animEffect>
                                  </p:childTnLst>
                                </p:cTn>
                              </p:par>
                            </p:childTnLst>
                          </p:cTn>
                        </p:par>
                        <p:par>
                          <p:cTn id="13" fill="hold">
                            <p:stCondLst>
                              <p:cond delay="750"/>
                            </p:stCondLst>
                            <p:childTnLst>
                              <p:par>
                                <p:cTn id="14" presetID="26" presetClass="exit" presetSubtype="0" fill="hold" grpId="0" nodeType="afterEffect">
                                  <p:stCondLst>
                                    <p:cond delay="0"/>
                                  </p:stCondLst>
                                  <p:childTnLst>
                                    <p:animEffect transition="out" filter="wipe(down)">
                                      <p:cBhvr>
                                        <p:cTn id="15" dur="180" accel="50000">
                                          <p:stCondLst>
                                            <p:cond delay="1820"/>
                                          </p:stCondLst>
                                        </p:cTn>
                                        <p:tgtEl>
                                          <p:spTgt spid="6"/>
                                        </p:tgtEl>
                                      </p:cBhvr>
                                    </p:animEffect>
                                    <p:anim calcmode="lin" valueType="num">
                                      <p:cBhvr>
                                        <p:cTn id="16" dur="1822" tmFilter="0,0; 0.14,0.31; 0.43,0.73; 0.71,0.91; 1.0,1.0">
                                          <p:stCondLst>
                                            <p:cond delay="0"/>
                                          </p:stCondLst>
                                        </p:cTn>
                                        <p:tgtEl>
                                          <p:spTgt spid="6"/>
                                        </p:tgtEl>
                                        <p:attrNameLst>
                                          <p:attrName>ppt_x</p:attrName>
                                        </p:attrNameLst>
                                      </p:cBhvr>
                                      <p:tavLst>
                                        <p:tav tm="0">
                                          <p:val>
                                            <p:strVal val="ppt_x"/>
                                          </p:val>
                                        </p:tav>
                                        <p:tav tm="100000">
                                          <p:val>
                                            <p:strVal val="#ppt_x+0.25"/>
                                          </p:val>
                                        </p:tav>
                                      </p:tavLst>
                                    </p:anim>
                                    <p:anim calcmode="lin" valueType="num">
                                      <p:cBhvr>
                                        <p:cTn id="17" dur="178">
                                          <p:stCondLst>
                                            <p:cond delay="1822"/>
                                          </p:stCondLst>
                                        </p:cTn>
                                        <p:tgtEl>
                                          <p:spTgt spid="6"/>
                                        </p:tgtEl>
                                        <p:attrNameLst>
                                          <p:attrName>ppt_x</p:attrName>
                                        </p:attrNameLst>
                                      </p:cBhvr>
                                      <p:tavLst>
                                        <p:tav tm="0">
                                          <p:val>
                                            <p:strVal val="ppt_x"/>
                                          </p:val>
                                        </p:tav>
                                        <p:tav tm="100000">
                                          <p:val>
                                            <p:strVal val="ppt_x"/>
                                          </p:val>
                                        </p:tav>
                                      </p:tavLst>
                                    </p:anim>
                                    <p:anim calcmode="lin" valueType="num">
                                      <p:cBhvr>
                                        <p:cTn id="18" dur="664" tmFilter="0.0,0.0;0.25,0.07;0.50,0.2;0.75,0.467;1.0,1.0">
                                          <p:stCondLst>
                                            <p:cond delay="0"/>
                                          </p:stCondLst>
                                        </p:cTn>
                                        <p:tgtEl>
                                          <p:spTgt spid="6"/>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9" dur="664" tmFilter="0, 0; 0.125,0.2665; 0.25,0.4; 0.375,0.465; 0.5,0.5;  0.625,0.535; 0.75,0.6; 0.875,0.7335; 1,1">
                                          <p:stCondLst>
                                            <p:cond delay="664"/>
                                          </p:stCondLst>
                                        </p:cTn>
                                        <p:tgtEl>
                                          <p:spTgt spid="6"/>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0" dur="332" tmFilter="0, 0; 0.125,0.2665; 0.25,0.4; 0.375,0.465; 0.5,0.5;  0.625,0.535; 0.75,0.6; 0.875,0.7335; 1,1">
                                          <p:stCondLst>
                                            <p:cond delay="1324"/>
                                          </p:stCondLst>
                                        </p:cTn>
                                        <p:tgtEl>
                                          <p:spTgt spid="6"/>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21" dur="164" tmFilter="0, 0; 0.125,0.2665; 0.25,0.4; 0.375,0.465; 0.5,0.5;  0.625,0.535; 0.75,0.6; 0.875,0.7335; 1,1">
                                          <p:stCondLst>
                                            <p:cond delay="1656"/>
                                          </p:stCondLst>
                                        </p:cTn>
                                        <p:tgtEl>
                                          <p:spTgt spid="6"/>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22" dur="180" accel="50000">
                                          <p:stCondLst>
                                            <p:cond delay="1820"/>
                                          </p:stCondLst>
                                        </p:cTn>
                                        <p:tgtEl>
                                          <p:spTgt spid="6"/>
                                        </p:tgtEl>
                                        <p:attrNameLst>
                                          <p:attrName>ppt_y</p:attrName>
                                        </p:attrNameLst>
                                      </p:cBhvr>
                                      <p:tavLst>
                                        <p:tav tm="0">
                                          <p:val>
                                            <p:strVal val="ppt_y"/>
                                          </p:val>
                                        </p:tav>
                                        <p:tav tm="100000">
                                          <p:val>
                                            <p:strVal val="ppt_y+ppt_h"/>
                                          </p:val>
                                        </p:tav>
                                      </p:tavLst>
                                    </p:anim>
                                    <p:animScale>
                                      <p:cBhvr>
                                        <p:cTn id="23" dur="26">
                                          <p:stCondLst>
                                            <p:cond delay="620"/>
                                          </p:stCondLst>
                                        </p:cTn>
                                        <p:tgtEl>
                                          <p:spTgt spid="6"/>
                                        </p:tgtEl>
                                      </p:cBhvr>
                                      <p:to x="100000" y="60000"/>
                                    </p:animScale>
                                    <p:animScale>
                                      <p:cBhvr>
                                        <p:cTn id="24" dur="166" decel="50000">
                                          <p:stCondLst>
                                            <p:cond delay="646"/>
                                          </p:stCondLst>
                                        </p:cTn>
                                        <p:tgtEl>
                                          <p:spTgt spid="6"/>
                                        </p:tgtEl>
                                      </p:cBhvr>
                                      <p:to x="100000" y="100000"/>
                                    </p:animScale>
                                    <p:animScale>
                                      <p:cBhvr>
                                        <p:cTn id="25" dur="26">
                                          <p:stCondLst>
                                            <p:cond delay="1312"/>
                                          </p:stCondLst>
                                        </p:cTn>
                                        <p:tgtEl>
                                          <p:spTgt spid="6"/>
                                        </p:tgtEl>
                                      </p:cBhvr>
                                      <p:to x="100000" y="80000"/>
                                    </p:animScale>
                                    <p:animScale>
                                      <p:cBhvr>
                                        <p:cTn id="26" dur="166" decel="50000">
                                          <p:stCondLst>
                                            <p:cond delay="1338"/>
                                          </p:stCondLst>
                                        </p:cTn>
                                        <p:tgtEl>
                                          <p:spTgt spid="6"/>
                                        </p:tgtEl>
                                      </p:cBhvr>
                                      <p:to x="100000" y="100000"/>
                                    </p:animScale>
                                    <p:animScale>
                                      <p:cBhvr>
                                        <p:cTn id="27" dur="26">
                                          <p:stCondLst>
                                            <p:cond delay="1642"/>
                                          </p:stCondLst>
                                        </p:cTn>
                                        <p:tgtEl>
                                          <p:spTgt spid="6"/>
                                        </p:tgtEl>
                                      </p:cBhvr>
                                      <p:to x="100000" y="90000"/>
                                    </p:animScale>
                                    <p:animScale>
                                      <p:cBhvr>
                                        <p:cTn id="28" dur="166" decel="50000">
                                          <p:stCondLst>
                                            <p:cond delay="1668"/>
                                          </p:stCondLst>
                                        </p:cTn>
                                        <p:tgtEl>
                                          <p:spTgt spid="6"/>
                                        </p:tgtEl>
                                      </p:cBhvr>
                                      <p:to x="100000" y="100000"/>
                                    </p:animScale>
                                    <p:animScale>
                                      <p:cBhvr>
                                        <p:cTn id="29" dur="26">
                                          <p:stCondLst>
                                            <p:cond delay="1808"/>
                                          </p:stCondLst>
                                        </p:cTn>
                                        <p:tgtEl>
                                          <p:spTgt spid="6"/>
                                        </p:tgtEl>
                                      </p:cBhvr>
                                      <p:to x="100000" y="95000"/>
                                    </p:animScale>
                                    <p:animScale>
                                      <p:cBhvr>
                                        <p:cTn id="30" dur="166" decel="50000">
                                          <p:stCondLst>
                                            <p:cond delay="1834"/>
                                          </p:stCondLst>
                                        </p:cTn>
                                        <p:tgtEl>
                                          <p:spTgt spid="6"/>
                                        </p:tgtEl>
                                      </p:cBhvr>
                                      <p:to x="100000" y="100000"/>
                                    </p:animScale>
                                    <p:set>
                                      <p:cBhvr>
                                        <p:cTn id="31"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6"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80B41F-886C-443B-8294-16F887C47E80}"/>
              </a:ext>
            </a:extLst>
          </p:cNvPr>
          <p:cNvSpPr>
            <a:spLocks noGrp="1"/>
          </p:cNvSpPr>
          <p:nvPr>
            <p:ph type="body" sz="quarter" idx="10"/>
          </p:nvPr>
        </p:nvSpPr>
        <p:spPr>
          <a:xfrm>
            <a:off x="269239" y="1189177"/>
            <a:ext cx="11653523" cy="727700"/>
          </a:xfrm>
        </p:spPr>
        <p:txBody>
          <a:bodyPr/>
          <a:lstStyle/>
          <a:p>
            <a:r>
              <a:rPr lang="en-US" dirty="0"/>
              <a:t>Beth TODO</a:t>
            </a:r>
          </a:p>
        </p:txBody>
      </p:sp>
      <p:sp>
        <p:nvSpPr>
          <p:cNvPr id="3" name="Title 2">
            <a:extLst>
              <a:ext uri="{FF2B5EF4-FFF2-40B4-BE49-F238E27FC236}">
                <a16:creationId xmlns:a16="http://schemas.microsoft.com/office/drawing/2014/main" id="{3653BC32-2666-4180-A432-5831A7FEDF6C}"/>
              </a:ext>
            </a:extLst>
          </p:cNvPr>
          <p:cNvSpPr>
            <a:spLocks noGrp="1"/>
          </p:cNvSpPr>
          <p:nvPr>
            <p:ph type="title"/>
          </p:nvPr>
        </p:nvSpPr>
        <p:spPr/>
        <p:txBody>
          <a:bodyPr/>
          <a:lstStyle/>
          <a:p>
            <a:r>
              <a:rPr lang="en-US" dirty="0"/>
              <a:t>Announcing .NET Conf 2019</a:t>
            </a:r>
          </a:p>
        </p:txBody>
      </p:sp>
      <p:pic>
        <p:nvPicPr>
          <p:cNvPr id="4" name="Picture 3">
            <a:extLst>
              <a:ext uri="{FF2B5EF4-FFF2-40B4-BE49-F238E27FC236}">
                <a16:creationId xmlns:a16="http://schemas.microsoft.com/office/drawing/2014/main" id="{27E96EC8-76A4-47F4-8601-B872A592AFBC}"/>
              </a:ext>
            </a:extLst>
          </p:cNvPr>
          <p:cNvPicPr>
            <a:picLocks noChangeAspect="1"/>
          </p:cNvPicPr>
          <p:nvPr/>
        </p:nvPicPr>
        <p:blipFill>
          <a:blip r:embed="rId2"/>
          <a:stretch>
            <a:fillRect/>
          </a:stretch>
        </p:blipFill>
        <p:spPr>
          <a:xfrm>
            <a:off x="0" y="240030"/>
            <a:ext cx="12192000" cy="6377940"/>
          </a:xfrm>
          <a:prstGeom prst="rect">
            <a:avLst/>
          </a:prstGeom>
        </p:spPr>
      </p:pic>
      <p:sp>
        <p:nvSpPr>
          <p:cNvPr id="6" name="Rectangle: Rounded Corners 5">
            <a:extLst>
              <a:ext uri="{FF2B5EF4-FFF2-40B4-BE49-F238E27FC236}">
                <a16:creationId xmlns:a16="http://schemas.microsoft.com/office/drawing/2014/main" id="{2AC416BF-50BD-4F6A-AF89-F5FFDD744030}"/>
              </a:ext>
            </a:extLst>
          </p:cNvPr>
          <p:cNvSpPr/>
          <p:nvPr/>
        </p:nvSpPr>
        <p:spPr bwMode="auto">
          <a:xfrm>
            <a:off x="6238875" y="838200"/>
            <a:ext cx="2257425" cy="1295400"/>
          </a:xfrm>
          <a:prstGeom prst="roundRect">
            <a:avLst/>
          </a:prstGeom>
          <a:solidFill>
            <a:srgbClr val="E2068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Eras Bold ITC" panose="020B0907030504020204" pitchFamily="34" charset="0"/>
                <a:ea typeface="Segoe UI" pitchFamily="34" charset="0"/>
                <a:cs typeface="Segoe UI" pitchFamily="34" charset="0"/>
              </a:rPr>
              <a:t>Save the date!</a:t>
            </a:r>
          </a:p>
        </p:txBody>
      </p:sp>
      <p:sp>
        <p:nvSpPr>
          <p:cNvPr id="5" name="Speech Bubble: Rectangle with Corners Rounded 4">
            <a:extLst>
              <a:ext uri="{FF2B5EF4-FFF2-40B4-BE49-F238E27FC236}">
                <a16:creationId xmlns:a16="http://schemas.microsoft.com/office/drawing/2014/main" id="{A73D6584-E1F2-4F89-B4C4-1E634C3DF19C}"/>
              </a:ext>
            </a:extLst>
          </p:cNvPr>
          <p:cNvSpPr/>
          <p:nvPr/>
        </p:nvSpPr>
        <p:spPr>
          <a:xfrm>
            <a:off x="6104792" y="667770"/>
            <a:ext cx="2508472" cy="1672582"/>
          </a:xfrm>
          <a:prstGeom prst="wedgeRoundRectCallout">
            <a:avLst>
              <a:gd name="adj1" fmla="val 55386"/>
              <a:gd name="adj2" fmla="val 72040"/>
              <a:gd name="adj3" fmla="val 16667"/>
            </a:avLst>
          </a:prstGeom>
          <a:solidFill>
            <a:srgbClr val="E300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Tips for moving to .NET Core 3.0:</a:t>
            </a:r>
          </a:p>
          <a:p>
            <a:pPr algn="ctr"/>
            <a:r>
              <a:rPr lang="en-US" sz="2400" dirty="0"/>
              <a:t>Rich Lander and I</a:t>
            </a:r>
          </a:p>
        </p:txBody>
      </p:sp>
    </p:spTree>
    <p:extLst>
      <p:ext uri="{BB962C8B-B14F-4D97-AF65-F5344CB8AC3E}">
        <p14:creationId xmlns:p14="http://schemas.microsoft.com/office/powerpoint/2010/main" val="269763142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9F9438-E8C9-45D8-A515-8997CC49E470}"/>
              </a:ext>
            </a:extLst>
          </p:cNvPr>
          <p:cNvSpPr>
            <a:spLocks noGrp="1"/>
          </p:cNvSpPr>
          <p:nvPr>
            <p:ph type="title"/>
          </p:nvPr>
        </p:nvSpPr>
        <p:spPr/>
        <p:txBody>
          <a:bodyPr/>
          <a:lstStyle/>
          <a:p>
            <a:r>
              <a:rPr lang="en-US" dirty="0"/>
              <a:t>.NET Core Tools</a:t>
            </a:r>
          </a:p>
        </p:txBody>
      </p:sp>
      <p:sp>
        <p:nvSpPr>
          <p:cNvPr id="5" name="Text Placeholder 4">
            <a:extLst>
              <a:ext uri="{FF2B5EF4-FFF2-40B4-BE49-F238E27FC236}">
                <a16:creationId xmlns:a16="http://schemas.microsoft.com/office/drawing/2014/main" id="{B297227A-9C3F-462A-B2DE-787D04D31B4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734587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A3E340-42B9-4473-BA38-771FDF8BADFA}"/>
              </a:ext>
            </a:extLst>
          </p:cNvPr>
          <p:cNvSpPr>
            <a:spLocks noGrp="1"/>
          </p:cNvSpPr>
          <p:nvPr>
            <p:ph type="title"/>
          </p:nvPr>
        </p:nvSpPr>
        <p:spPr/>
        <p:txBody>
          <a:bodyPr/>
          <a:lstStyle/>
          <a:p>
            <a:r>
              <a:rPr lang="en-US" dirty="0"/>
              <a:t>.NET Core SDK and CLI</a:t>
            </a:r>
          </a:p>
        </p:txBody>
      </p:sp>
      <p:sp>
        <p:nvSpPr>
          <p:cNvPr id="5" name="Content Placeholder 4">
            <a:extLst>
              <a:ext uri="{FF2B5EF4-FFF2-40B4-BE49-F238E27FC236}">
                <a16:creationId xmlns:a16="http://schemas.microsoft.com/office/drawing/2014/main" id="{F6127CF5-EDB8-494B-A86A-8A1F4F59A28A}"/>
              </a:ext>
            </a:extLst>
          </p:cNvPr>
          <p:cNvSpPr>
            <a:spLocks noGrp="1"/>
          </p:cNvSpPr>
          <p:nvPr>
            <p:ph idx="1"/>
          </p:nvPr>
        </p:nvSpPr>
        <p:spPr/>
        <p:txBody>
          <a:bodyPr/>
          <a:lstStyle/>
          <a:p>
            <a:r>
              <a:rPr lang="en-US" dirty="0"/>
              <a:t>SDK is a bucket: Roslyn, F#, NuGet, </a:t>
            </a:r>
            <a:r>
              <a:rPr lang="en-US" dirty="0" err="1"/>
              <a:t>MSBuild</a:t>
            </a:r>
            <a:r>
              <a:rPr lang="en-US" dirty="0"/>
              <a:t>, CLI, templates, etc.</a:t>
            </a:r>
          </a:p>
          <a:p>
            <a:r>
              <a:rPr lang="en-US" dirty="0"/>
              <a:t>CLI is the command line interface</a:t>
            </a:r>
          </a:p>
          <a:p>
            <a:r>
              <a:rPr lang="en-US" dirty="0"/>
              <a:t>.NET Framework apps generally built in Visual Studio</a:t>
            </a:r>
          </a:p>
          <a:p>
            <a:pPr lvl="1"/>
            <a:r>
              <a:rPr lang="en-US" dirty="0"/>
              <a:t>.NET Core CLI can build apps that target .NET Framework</a:t>
            </a:r>
          </a:p>
          <a:p>
            <a:r>
              <a:rPr lang="en-US" dirty="0"/>
              <a:t>.NET Core apps can be built with Visual Studio or CLI</a:t>
            </a:r>
          </a:p>
          <a:p>
            <a:pPr lvl="1"/>
            <a:r>
              <a:rPr lang="en-US" dirty="0"/>
              <a:t>Since Visual Studio is a Framework app, tools are delivered for both</a:t>
            </a:r>
          </a:p>
          <a:p>
            <a:r>
              <a:rPr lang="en-US" dirty="0"/>
              <a:t>CLI can build apps targeting lower versions</a:t>
            </a:r>
          </a:p>
          <a:p>
            <a:endParaRPr lang="en-US" dirty="0"/>
          </a:p>
          <a:p>
            <a:pPr lvl="1"/>
            <a:endParaRPr lang="en-US" dirty="0"/>
          </a:p>
          <a:p>
            <a:pPr lvl="1"/>
            <a:endParaRPr lang="en-US" dirty="0"/>
          </a:p>
        </p:txBody>
      </p:sp>
      <p:sp>
        <p:nvSpPr>
          <p:cNvPr id="6" name="Speech Bubble: Rectangle with Corners Rounded 5">
            <a:extLst>
              <a:ext uri="{FF2B5EF4-FFF2-40B4-BE49-F238E27FC236}">
                <a16:creationId xmlns:a16="http://schemas.microsoft.com/office/drawing/2014/main" id="{4C520326-37E5-423E-925B-7A80B67D2E48}"/>
              </a:ext>
            </a:extLst>
          </p:cNvPr>
          <p:cNvSpPr/>
          <p:nvPr/>
        </p:nvSpPr>
        <p:spPr>
          <a:xfrm>
            <a:off x="9728319" y="189654"/>
            <a:ext cx="1828800" cy="982766"/>
          </a:xfrm>
          <a:prstGeom prst="wedgeRoundRectCallout">
            <a:avLst>
              <a:gd name="adj1" fmla="val -75506"/>
              <a:gd name="adj2" fmla="val 851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Oh, that’s not confusing?!?</a:t>
            </a:r>
          </a:p>
        </p:txBody>
      </p:sp>
    </p:spTree>
    <p:extLst>
      <p:ext uri="{BB962C8B-B14F-4D97-AF65-F5344CB8AC3E}">
        <p14:creationId xmlns:p14="http://schemas.microsoft.com/office/powerpoint/2010/main" val="666263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ppt_w</p:attrName>
                                        </p:attrNameLst>
                                      </p:cBhvr>
                                      <p:tavLst>
                                        <p:tav tm="0">
                                          <p:val>
                                            <p:fltVal val="0"/>
                                          </p:val>
                                        </p:tav>
                                        <p:tav tm="100000">
                                          <p:val>
                                            <p:strVal val="#ppt_w"/>
                                          </p:val>
                                        </p:tav>
                                      </p:tavLst>
                                    </p:anim>
                                    <p:anim calcmode="lin" valueType="num">
                                      <p:cBhvr>
                                        <p:cTn id="22" dur="1000" fill="hold"/>
                                        <p:tgtEl>
                                          <p:spTgt spid="6"/>
                                        </p:tgtEl>
                                        <p:attrNameLst>
                                          <p:attrName>ppt_h</p:attrName>
                                        </p:attrNameLst>
                                      </p:cBhvr>
                                      <p:tavLst>
                                        <p:tav tm="0">
                                          <p:val>
                                            <p:fltVal val="0"/>
                                          </p:val>
                                        </p:tav>
                                        <p:tav tm="100000">
                                          <p:val>
                                            <p:strVal val="#ppt_h"/>
                                          </p:val>
                                        </p:tav>
                                      </p:tavLst>
                                    </p:anim>
                                    <p:anim calcmode="lin" valueType="num">
                                      <p:cBhvr>
                                        <p:cTn id="23" dur="1000" fill="hold"/>
                                        <p:tgtEl>
                                          <p:spTgt spid="6"/>
                                        </p:tgtEl>
                                        <p:attrNameLst>
                                          <p:attrName>style.rotation</p:attrName>
                                        </p:attrNameLst>
                                      </p:cBhvr>
                                      <p:tavLst>
                                        <p:tav tm="0">
                                          <p:val>
                                            <p:fltVal val="90"/>
                                          </p:val>
                                        </p:tav>
                                        <p:tav tm="100000">
                                          <p:val>
                                            <p:fltVal val="0"/>
                                          </p:val>
                                        </p:tav>
                                      </p:tavLst>
                                    </p:anim>
                                    <p:animEffect transition="in" filter="fade">
                                      <p:cBhvr>
                                        <p:cTn id="24" dur="10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6"/>
                                        </p:tgtEl>
                                      </p:cBhvr>
                                    </p:animEffect>
                                    <p:set>
                                      <p:cBhvr>
                                        <p:cTn id="29" dur="1" fill="hold">
                                          <p:stCondLst>
                                            <p:cond delay="499"/>
                                          </p:stCondLst>
                                        </p:cTn>
                                        <p:tgtEl>
                                          <p:spTgt spid="6"/>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5">
                                            <p:txEl>
                                              <p:pRg st="4" end="4"/>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31" presetClass="entr" presetSubtype="0" fill="hold" grpId="2" nodeType="click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p:cTn id="40" dur="1000" fill="hold"/>
                                        <p:tgtEl>
                                          <p:spTgt spid="6"/>
                                        </p:tgtEl>
                                        <p:attrNameLst>
                                          <p:attrName>ppt_w</p:attrName>
                                        </p:attrNameLst>
                                      </p:cBhvr>
                                      <p:tavLst>
                                        <p:tav tm="0">
                                          <p:val>
                                            <p:fltVal val="0"/>
                                          </p:val>
                                        </p:tav>
                                        <p:tav tm="100000">
                                          <p:val>
                                            <p:strVal val="#ppt_w"/>
                                          </p:val>
                                        </p:tav>
                                      </p:tavLst>
                                    </p:anim>
                                    <p:anim calcmode="lin" valueType="num">
                                      <p:cBhvr>
                                        <p:cTn id="41" dur="1000" fill="hold"/>
                                        <p:tgtEl>
                                          <p:spTgt spid="6"/>
                                        </p:tgtEl>
                                        <p:attrNameLst>
                                          <p:attrName>ppt_h</p:attrName>
                                        </p:attrNameLst>
                                      </p:cBhvr>
                                      <p:tavLst>
                                        <p:tav tm="0">
                                          <p:val>
                                            <p:fltVal val="0"/>
                                          </p:val>
                                        </p:tav>
                                        <p:tav tm="100000">
                                          <p:val>
                                            <p:strVal val="#ppt_h"/>
                                          </p:val>
                                        </p:tav>
                                      </p:tavLst>
                                    </p:anim>
                                    <p:anim calcmode="lin" valueType="num">
                                      <p:cBhvr>
                                        <p:cTn id="42" dur="1000" fill="hold"/>
                                        <p:tgtEl>
                                          <p:spTgt spid="6"/>
                                        </p:tgtEl>
                                        <p:attrNameLst>
                                          <p:attrName>style.rotation</p:attrName>
                                        </p:attrNameLst>
                                      </p:cBhvr>
                                      <p:tavLst>
                                        <p:tav tm="0">
                                          <p:val>
                                            <p:fltVal val="90"/>
                                          </p:val>
                                        </p:tav>
                                        <p:tav tm="100000">
                                          <p:val>
                                            <p:fltVal val="0"/>
                                          </p:val>
                                        </p:tav>
                                      </p:tavLst>
                                    </p:anim>
                                    <p:animEffect transition="in" filter="fade">
                                      <p:cBhvr>
                                        <p:cTn id="43" dur="10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3" nodeType="clickEffect">
                                  <p:stCondLst>
                                    <p:cond delay="0"/>
                                  </p:stCondLst>
                                  <p:childTnLst>
                                    <p:animEffect transition="out" filter="fade">
                                      <p:cBhvr>
                                        <p:cTn id="47" dur="500"/>
                                        <p:tgtEl>
                                          <p:spTgt spid="6"/>
                                        </p:tgtEl>
                                      </p:cBhvr>
                                    </p:animEffect>
                                    <p:set>
                                      <p:cBhvr>
                                        <p:cTn id="48" dur="1" fill="hold">
                                          <p:stCondLst>
                                            <p:cond delay="499"/>
                                          </p:stCondLst>
                                        </p:cTn>
                                        <p:tgtEl>
                                          <p:spTgt spid="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6" grpId="1" animBg="1"/>
      <p:bldP spid="6" grpId="2" animBg="1"/>
      <p:bldP spid="6" grpId="3"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C1AD9-7C67-43A8-B2F6-A2CBEAC56FED}"/>
              </a:ext>
            </a:extLst>
          </p:cNvPr>
          <p:cNvSpPr>
            <a:spLocks noGrp="1"/>
          </p:cNvSpPr>
          <p:nvPr>
            <p:ph type="title"/>
          </p:nvPr>
        </p:nvSpPr>
        <p:spPr/>
        <p:txBody>
          <a:bodyPr/>
          <a:lstStyle/>
          <a:p>
            <a:r>
              <a:rPr lang="en-US" dirty="0"/>
              <a:t>.NET Core Versions</a:t>
            </a:r>
          </a:p>
        </p:txBody>
      </p:sp>
      <p:sp>
        <p:nvSpPr>
          <p:cNvPr id="4" name="Text Placeholder 3">
            <a:extLst>
              <a:ext uri="{FF2B5EF4-FFF2-40B4-BE49-F238E27FC236}">
                <a16:creationId xmlns:a16="http://schemas.microsoft.com/office/drawing/2014/main" id="{2A3DED25-171A-49D8-82AF-256EB7FF0CB9}"/>
              </a:ext>
            </a:extLst>
          </p:cNvPr>
          <p:cNvSpPr>
            <a:spLocks noGrp="1"/>
          </p:cNvSpPr>
          <p:nvPr>
            <p:ph type="body" idx="1"/>
          </p:nvPr>
        </p:nvSpPr>
        <p:spPr>
          <a:xfrm>
            <a:off x="839788" y="1581623"/>
            <a:ext cx="5157787" cy="411956"/>
          </a:xfrm>
        </p:spPr>
        <p:txBody>
          <a:bodyPr anchor="t">
            <a:noAutofit/>
          </a:bodyPr>
          <a:lstStyle/>
          <a:p>
            <a:r>
              <a:rPr lang="en-US" sz="2800" dirty="0"/>
              <a:t>Runtime</a:t>
            </a:r>
            <a:endParaRPr lang="en-US" sz="2800" dirty="0">
              <a:solidFill>
                <a:srgbClr val="9B4F96"/>
              </a:solidFill>
            </a:endParaRPr>
          </a:p>
        </p:txBody>
      </p:sp>
      <p:sp>
        <p:nvSpPr>
          <p:cNvPr id="5" name="Content Placeholder 4">
            <a:extLst>
              <a:ext uri="{FF2B5EF4-FFF2-40B4-BE49-F238E27FC236}">
                <a16:creationId xmlns:a16="http://schemas.microsoft.com/office/drawing/2014/main" id="{DABCCE8F-B2B2-4B41-97E5-2AB0A8F52AB4}"/>
              </a:ext>
            </a:extLst>
          </p:cNvPr>
          <p:cNvSpPr>
            <a:spLocks noGrp="1"/>
          </p:cNvSpPr>
          <p:nvPr>
            <p:ph sz="half" idx="2"/>
          </p:nvPr>
        </p:nvSpPr>
        <p:spPr>
          <a:xfrm>
            <a:off x="839788" y="3429001"/>
            <a:ext cx="5157787" cy="2760661"/>
          </a:xfrm>
        </p:spPr>
        <p:txBody>
          <a:bodyPr/>
          <a:lstStyle/>
          <a:p>
            <a:r>
              <a:rPr lang="en-US" dirty="0"/>
              <a:t>Roughly follows semantic versioning</a:t>
            </a:r>
          </a:p>
          <a:p>
            <a:r>
              <a:rPr lang="en-US" dirty="0"/>
              <a:t>No symmetry between runtime patch and SDK feature band</a:t>
            </a:r>
          </a:p>
        </p:txBody>
      </p:sp>
      <p:sp>
        <p:nvSpPr>
          <p:cNvPr id="6" name="Text Placeholder 5">
            <a:extLst>
              <a:ext uri="{FF2B5EF4-FFF2-40B4-BE49-F238E27FC236}">
                <a16:creationId xmlns:a16="http://schemas.microsoft.com/office/drawing/2014/main" id="{749BE93C-68E0-47AD-87B3-9E91CB1B20CD}"/>
              </a:ext>
            </a:extLst>
          </p:cNvPr>
          <p:cNvSpPr>
            <a:spLocks noGrp="1"/>
          </p:cNvSpPr>
          <p:nvPr>
            <p:ph type="body" sz="quarter" idx="3"/>
          </p:nvPr>
        </p:nvSpPr>
        <p:spPr>
          <a:xfrm>
            <a:off x="6169024" y="1594587"/>
            <a:ext cx="5183188" cy="411956"/>
          </a:xfrm>
        </p:spPr>
        <p:txBody>
          <a:bodyPr anchor="t">
            <a:noAutofit/>
          </a:bodyPr>
          <a:lstStyle/>
          <a:p>
            <a:r>
              <a:rPr lang="en-US" sz="2800" dirty="0"/>
              <a:t>SDK</a:t>
            </a:r>
          </a:p>
        </p:txBody>
      </p:sp>
      <p:sp>
        <p:nvSpPr>
          <p:cNvPr id="7" name="Content Placeholder 6">
            <a:extLst>
              <a:ext uri="{FF2B5EF4-FFF2-40B4-BE49-F238E27FC236}">
                <a16:creationId xmlns:a16="http://schemas.microsoft.com/office/drawing/2014/main" id="{6C011AA6-2DDF-4FDE-80C0-D4DCC7BBB512}"/>
              </a:ext>
            </a:extLst>
          </p:cNvPr>
          <p:cNvSpPr>
            <a:spLocks noGrp="1"/>
          </p:cNvSpPr>
          <p:nvPr>
            <p:ph sz="quarter" idx="4"/>
          </p:nvPr>
        </p:nvSpPr>
        <p:spPr>
          <a:xfrm>
            <a:off x="6172200" y="3429000"/>
            <a:ext cx="5183188" cy="2760662"/>
          </a:xfrm>
        </p:spPr>
        <p:txBody>
          <a:bodyPr/>
          <a:lstStyle/>
          <a:p>
            <a:r>
              <a:rPr lang="en-US" dirty="0"/>
              <a:t>Does not follow semantic versioning</a:t>
            </a:r>
          </a:p>
          <a:p>
            <a:r>
              <a:rPr lang="en-US" dirty="0"/>
              <a:t>Is not linear in time </a:t>
            </a:r>
          </a:p>
          <a:p>
            <a:pPr lvl="1"/>
            <a:r>
              <a:rPr lang="en-US" dirty="0"/>
              <a:t>Ex: 2.1.803 newer than 2.2.100</a:t>
            </a:r>
          </a:p>
          <a:p>
            <a:pPr lvl="1"/>
            <a:r>
              <a:rPr lang="en-US" dirty="0"/>
              <a:t>We’re working to fix</a:t>
            </a:r>
          </a:p>
        </p:txBody>
      </p:sp>
      <p:sp>
        <p:nvSpPr>
          <p:cNvPr id="8" name="Speech Bubble: Rectangle with Corners Rounded 7">
            <a:extLst>
              <a:ext uri="{FF2B5EF4-FFF2-40B4-BE49-F238E27FC236}">
                <a16:creationId xmlns:a16="http://schemas.microsoft.com/office/drawing/2014/main" id="{B8BC5906-1697-4186-B6C0-DB769DC2EF0D}"/>
              </a:ext>
            </a:extLst>
          </p:cNvPr>
          <p:cNvSpPr/>
          <p:nvPr/>
        </p:nvSpPr>
        <p:spPr>
          <a:xfrm>
            <a:off x="1823226" y="2075030"/>
            <a:ext cx="982766" cy="620037"/>
          </a:xfrm>
          <a:prstGeom prst="wedgeRoundRectCallout">
            <a:avLst>
              <a:gd name="adj1" fmla="val 68599"/>
              <a:gd name="adj2" fmla="val 83899"/>
              <a:gd name="adj3" fmla="val 16667"/>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a:t>
            </a:r>
          </a:p>
        </p:txBody>
      </p:sp>
      <p:sp>
        <p:nvSpPr>
          <p:cNvPr id="9" name="Speech Bubble: Rectangle with Corners Rounded 8">
            <a:extLst>
              <a:ext uri="{FF2B5EF4-FFF2-40B4-BE49-F238E27FC236}">
                <a16:creationId xmlns:a16="http://schemas.microsoft.com/office/drawing/2014/main" id="{1524530F-4D83-4B9E-BA18-F3A3A9D8427D}"/>
              </a:ext>
            </a:extLst>
          </p:cNvPr>
          <p:cNvSpPr/>
          <p:nvPr/>
        </p:nvSpPr>
        <p:spPr>
          <a:xfrm>
            <a:off x="2893304" y="2075031"/>
            <a:ext cx="982766" cy="620037"/>
          </a:xfrm>
          <a:prstGeom prst="wedgeRoundRectCallout">
            <a:avLst>
              <a:gd name="adj1" fmla="val 11551"/>
              <a:gd name="adj2" fmla="val 87215"/>
              <a:gd name="adj3" fmla="val 16667"/>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minor/ feature</a:t>
            </a:r>
          </a:p>
        </p:txBody>
      </p:sp>
      <p:sp>
        <p:nvSpPr>
          <p:cNvPr id="10" name="Speech Bubble: Rectangle with Corners Rounded 9">
            <a:extLst>
              <a:ext uri="{FF2B5EF4-FFF2-40B4-BE49-F238E27FC236}">
                <a16:creationId xmlns:a16="http://schemas.microsoft.com/office/drawing/2014/main" id="{E5264805-9970-4BBF-A641-F7F394CF1AF3}"/>
              </a:ext>
            </a:extLst>
          </p:cNvPr>
          <p:cNvSpPr/>
          <p:nvPr/>
        </p:nvSpPr>
        <p:spPr>
          <a:xfrm>
            <a:off x="3963382" y="2075030"/>
            <a:ext cx="982766" cy="620037"/>
          </a:xfrm>
          <a:prstGeom prst="wedgeRoundRectCallout">
            <a:avLst>
              <a:gd name="adj1" fmla="val -47738"/>
              <a:gd name="adj2" fmla="val 86462"/>
              <a:gd name="adj3" fmla="val 16667"/>
            </a:avLst>
          </a:prstGeom>
          <a:solidFill>
            <a:srgbClr val="9B4F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patch</a:t>
            </a:r>
          </a:p>
        </p:txBody>
      </p:sp>
      <p:sp>
        <p:nvSpPr>
          <p:cNvPr id="12" name="Text Placeholder 3">
            <a:extLst>
              <a:ext uri="{FF2B5EF4-FFF2-40B4-BE49-F238E27FC236}">
                <a16:creationId xmlns:a16="http://schemas.microsoft.com/office/drawing/2014/main" id="{51A40AC4-1C8B-4ED8-890D-9FD683F43350}"/>
              </a:ext>
            </a:extLst>
          </p:cNvPr>
          <p:cNvSpPr txBox="1">
            <a:spLocks/>
          </p:cNvSpPr>
          <p:nvPr/>
        </p:nvSpPr>
        <p:spPr>
          <a:xfrm>
            <a:off x="938213" y="2933435"/>
            <a:ext cx="5157787" cy="502960"/>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3200" dirty="0">
                <a:solidFill>
                  <a:schemeClr val="accent1"/>
                </a:solidFill>
                <a:latin typeface="Consolas" panose="020B0609020204030204" pitchFamily="49" charset="0"/>
              </a:rPr>
              <a:t>3</a:t>
            </a:r>
            <a:r>
              <a:rPr lang="en-US" sz="3200" dirty="0">
                <a:latin typeface="Consolas" panose="020B0609020204030204" pitchFamily="49" charset="0"/>
              </a:rPr>
              <a:t>.</a:t>
            </a:r>
            <a:r>
              <a:rPr lang="en-US" sz="3200" dirty="0">
                <a:solidFill>
                  <a:schemeClr val="accent6"/>
                </a:solidFill>
                <a:latin typeface="Consolas" panose="020B0609020204030204" pitchFamily="49" charset="0"/>
              </a:rPr>
              <a:t>0</a:t>
            </a:r>
            <a:r>
              <a:rPr lang="en-US" sz="3200" dirty="0">
                <a:latin typeface="Consolas" panose="020B0609020204030204" pitchFamily="49" charset="0"/>
              </a:rPr>
              <a:t>.</a:t>
            </a:r>
            <a:r>
              <a:rPr lang="en-US" sz="3200" dirty="0">
                <a:solidFill>
                  <a:srgbClr val="9B4F96"/>
                </a:solidFill>
                <a:latin typeface="Consolas" panose="020B0609020204030204" pitchFamily="49" charset="0"/>
              </a:rPr>
              <a:t>0</a:t>
            </a:r>
          </a:p>
        </p:txBody>
      </p:sp>
      <p:sp>
        <p:nvSpPr>
          <p:cNvPr id="13" name="Speech Bubble: Rectangle with Corners Rounded 12">
            <a:extLst>
              <a:ext uri="{FF2B5EF4-FFF2-40B4-BE49-F238E27FC236}">
                <a16:creationId xmlns:a16="http://schemas.microsoft.com/office/drawing/2014/main" id="{572E854B-ED0D-4FE6-B5D8-F3E5EBEEF033}"/>
              </a:ext>
            </a:extLst>
          </p:cNvPr>
          <p:cNvSpPr/>
          <p:nvPr/>
        </p:nvSpPr>
        <p:spPr>
          <a:xfrm>
            <a:off x="6103538" y="2075030"/>
            <a:ext cx="1899974" cy="620038"/>
          </a:xfrm>
          <a:prstGeom prst="wedgeRoundRectCallout">
            <a:avLst>
              <a:gd name="adj1" fmla="val 41140"/>
              <a:gd name="adj2" fmla="val 82952"/>
              <a:gd name="adj3" fmla="val 16667"/>
            </a:avLst>
          </a:prstGeom>
          <a:solidFill>
            <a:srgbClr val="00BC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highest target runtime</a:t>
            </a:r>
          </a:p>
        </p:txBody>
      </p:sp>
      <p:sp>
        <p:nvSpPr>
          <p:cNvPr id="14" name="Speech Bubble: Rectangle with Corners Rounded 13">
            <a:extLst>
              <a:ext uri="{FF2B5EF4-FFF2-40B4-BE49-F238E27FC236}">
                <a16:creationId xmlns:a16="http://schemas.microsoft.com/office/drawing/2014/main" id="{AB61C0A7-3290-4C8E-9EEC-FCE56C9364AD}"/>
              </a:ext>
            </a:extLst>
          </p:cNvPr>
          <p:cNvSpPr/>
          <p:nvPr/>
        </p:nvSpPr>
        <p:spPr>
          <a:xfrm>
            <a:off x="8092536" y="2088850"/>
            <a:ext cx="923924" cy="594836"/>
          </a:xfrm>
          <a:prstGeom prst="wedgeRoundRectCallout">
            <a:avLst>
              <a:gd name="adj1" fmla="val -10791"/>
              <a:gd name="adj2" fmla="val 86848"/>
              <a:gd name="adj3" fmla="val 16667"/>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a:t>
            </a:r>
          </a:p>
        </p:txBody>
      </p:sp>
      <p:sp>
        <p:nvSpPr>
          <p:cNvPr id="15" name="Speech Bubble: Rectangle with Corners Rounded 14">
            <a:extLst>
              <a:ext uri="{FF2B5EF4-FFF2-40B4-BE49-F238E27FC236}">
                <a16:creationId xmlns:a16="http://schemas.microsoft.com/office/drawing/2014/main" id="{8BD67120-60E5-47B4-B6DA-8C795F229CE3}"/>
              </a:ext>
            </a:extLst>
          </p:cNvPr>
          <p:cNvSpPr/>
          <p:nvPr/>
        </p:nvSpPr>
        <p:spPr>
          <a:xfrm>
            <a:off x="9105484" y="2100232"/>
            <a:ext cx="982766" cy="594836"/>
          </a:xfrm>
          <a:prstGeom prst="wedgeRoundRectCallout">
            <a:avLst>
              <a:gd name="adj1" fmla="val -76431"/>
              <a:gd name="adj2" fmla="val 84613"/>
              <a:gd name="adj3" fmla="val 16667"/>
            </a:avLst>
          </a:prstGeom>
          <a:solidFill>
            <a:srgbClr val="9B4F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patch</a:t>
            </a:r>
          </a:p>
        </p:txBody>
      </p:sp>
      <p:sp>
        <p:nvSpPr>
          <p:cNvPr id="16" name="Text Placeholder 3">
            <a:extLst>
              <a:ext uri="{FF2B5EF4-FFF2-40B4-BE49-F238E27FC236}">
                <a16:creationId xmlns:a16="http://schemas.microsoft.com/office/drawing/2014/main" id="{91F8425B-B67F-4F1D-A057-982AEFAFE09B}"/>
              </a:ext>
            </a:extLst>
          </p:cNvPr>
          <p:cNvSpPr txBox="1">
            <a:spLocks/>
          </p:cNvSpPr>
          <p:nvPr/>
        </p:nvSpPr>
        <p:spPr>
          <a:xfrm>
            <a:off x="5662613" y="2939004"/>
            <a:ext cx="5157787" cy="49739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3200" dirty="0">
                <a:solidFill>
                  <a:srgbClr val="00BCF2"/>
                </a:solidFill>
                <a:latin typeface="Consolas" panose="020B0609020204030204" pitchFamily="49" charset="0"/>
              </a:rPr>
              <a:t>3.0</a:t>
            </a:r>
            <a:r>
              <a:rPr lang="en-US" sz="3200" dirty="0">
                <a:latin typeface="Consolas" panose="020B0609020204030204" pitchFamily="49" charset="0"/>
              </a:rPr>
              <a:t>.</a:t>
            </a:r>
            <a:r>
              <a:rPr lang="en-US" sz="3200" dirty="0">
                <a:solidFill>
                  <a:schemeClr val="accent6"/>
                </a:solidFill>
                <a:latin typeface="Consolas" panose="020B0609020204030204" pitchFamily="49" charset="0"/>
              </a:rPr>
              <a:t>1</a:t>
            </a:r>
            <a:r>
              <a:rPr lang="en-US" sz="3200" dirty="0">
                <a:solidFill>
                  <a:srgbClr val="9B4F96"/>
                </a:solidFill>
                <a:latin typeface="Consolas" panose="020B0609020204030204" pitchFamily="49" charset="0"/>
              </a:rPr>
              <a:t>00</a:t>
            </a:r>
          </a:p>
        </p:txBody>
      </p:sp>
      <p:sp>
        <p:nvSpPr>
          <p:cNvPr id="20" name="Left Bracket 19">
            <a:extLst>
              <a:ext uri="{FF2B5EF4-FFF2-40B4-BE49-F238E27FC236}">
                <a16:creationId xmlns:a16="http://schemas.microsoft.com/office/drawing/2014/main" id="{1554EDC5-0D9B-4D95-B153-9E2219D9D6CC}"/>
              </a:ext>
            </a:extLst>
          </p:cNvPr>
          <p:cNvSpPr/>
          <p:nvPr/>
        </p:nvSpPr>
        <p:spPr>
          <a:xfrm rot="5400000">
            <a:off x="3004040" y="2852590"/>
            <a:ext cx="111224" cy="272913"/>
          </a:xfrm>
          <a:prstGeom prst="leftBracket">
            <a:avLst>
              <a:gd name="adj" fmla="val 27018"/>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1" name="Left Bracket 20">
            <a:extLst>
              <a:ext uri="{FF2B5EF4-FFF2-40B4-BE49-F238E27FC236}">
                <a16:creationId xmlns:a16="http://schemas.microsoft.com/office/drawing/2014/main" id="{6823832F-6CAE-4218-96F4-7D8FAFBC14EF}"/>
              </a:ext>
            </a:extLst>
          </p:cNvPr>
          <p:cNvSpPr/>
          <p:nvPr/>
        </p:nvSpPr>
        <p:spPr>
          <a:xfrm rot="5400000">
            <a:off x="3455580" y="2845052"/>
            <a:ext cx="111224" cy="272913"/>
          </a:xfrm>
          <a:prstGeom prst="leftBracket">
            <a:avLst>
              <a:gd name="adj" fmla="val 27018"/>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2" name="Left Bracket 21">
            <a:extLst>
              <a:ext uri="{FF2B5EF4-FFF2-40B4-BE49-F238E27FC236}">
                <a16:creationId xmlns:a16="http://schemas.microsoft.com/office/drawing/2014/main" id="{13FFA2F6-E2BC-4555-934A-1F75B5694113}"/>
              </a:ext>
            </a:extLst>
          </p:cNvPr>
          <p:cNvSpPr/>
          <p:nvPr/>
        </p:nvSpPr>
        <p:spPr>
          <a:xfrm rot="5400000">
            <a:off x="3914163" y="2846037"/>
            <a:ext cx="111224" cy="272913"/>
          </a:xfrm>
          <a:prstGeom prst="leftBracket">
            <a:avLst>
              <a:gd name="adj" fmla="val 27018"/>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3" name="Left Bracket 22">
            <a:extLst>
              <a:ext uri="{FF2B5EF4-FFF2-40B4-BE49-F238E27FC236}">
                <a16:creationId xmlns:a16="http://schemas.microsoft.com/office/drawing/2014/main" id="{66A044DC-D47D-4310-8BDD-7E61B0182606}"/>
              </a:ext>
            </a:extLst>
          </p:cNvPr>
          <p:cNvSpPr/>
          <p:nvPr/>
        </p:nvSpPr>
        <p:spPr>
          <a:xfrm rot="5400000">
            <a:off x="7726263" y="2603667"/>
            <a:ext cx="111224" cy="741987"/>
          </a:xfrm>
          <a:prstGeom prst="leftBracket">
            <a:avLst>
              <a:gd name="adj" fmla="val 27018"/>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4" name="Left Bracket 23">
            <a:extLst>
              <a:ext uri="{FF2B5EF4-FFF2-40B4-BE49-F238E27FC236}">
                <a16:creationId xmlns:a16="http://schemas.microsoft.com/office/drawing/2014/main" id="{F35AECE1-21B5-441E-A8F3-CA5C9DE43357}"/>
              </a:ext>
            </a:extLst>
          </p:cNvPr>
          <p:cNvSpPr/>
          <p:nvPr/>
        </p:nvSpPr>
        <p:spPr>
          <a:xfrm rot="5400000">
            <a:off x="8401002" y="2879150"/>
            <a:ext cx="111224" cy="191023"/>
          </a:xfrm>
          <a:prstGeom prst="leftBracket">
            <a:avLst>
              <a:gd name="adj" fmla="val 27018"/>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5" name="Left Bracket 24">
            <a:extLst>
              <a:ext uri="{FF2B5EF4-FFF2-40B4-BE49-F238E27FC236}">
                <a16:creationId xmlns:a16="http://schemas.microsoft.com/office/drawing/2014/main" id="{31C35C09-0A1C-412C-9AA1-203999451183}"/>
              </a:ext>
            </a:extLst>
          </p:cNvPr>
          <p:cNvSpPr/>
          <p:nvPr/>
        </p:nvSpPr>
        <p:spPr>
          <a:xfrm rot="5400000">
            <a:off x="8754532" y="2751677"/>
            <a:ext cx="92766" cy="431090"/>
          </a:xfrm>
          <a:prstGeom prst="leftBracket">
            <a:avLst>
              <a:gd name="adj" fmla="val 27018"/>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30853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iterate type="lt">
                                    <p:tmPct val="10000"/>
                                  </p:iterate>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iterate type="lt">
                                    <p:tmPct val="10000"/>
                                  </p:iterate>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3"/>
                                        </p:tgtEl>
                                        <p:attrNameLst>
                                          <p:attrName>style.visibility</p:attrName>
                                        </p:attrNameLst>
                                      </p:cBhvr>
                                      <p:to>
                                        <p:strVal val="visible"/>
                                      </p:to>
                                    </p:set>
                                  </p:childTnLst>
                                </p:cTn>
                              </p:par>
                              <p:par>
                                <p:cTn id="50" presetID="10" presetClass="entr" presetSubtype="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par>
                                <p:cTn id="57" presetID="10"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500"/>
                                        <p:tgtEl>
                                          <p:spTgt spid="14"/>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5"/>
                                        </p:tgtEl>
                                        <p:attrNameLst>
                                          <p:attrName>style.visibility</p:attrName>
                                        </p:attrNameLst>
                                      </p:cBhvr>
                                      <p:to>
                                        <p:strVal val="visible"/>
                                      </p:to>
                                    </p:set>
                                  </p:childTnLst>
                                </p:cTn>
                              </p:par>
                              <p:par>
                                <p:cTn id="64" presetID="10" presetClass="entr" presetSubtype="0"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fade">
                                      <p:cBhvr>
                                        <p:cTn id="66" dur="500"/>
                                        <p:tgtEl>
                                          <p:spTgt spid="15"/>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
                                            <p:txEl>
                                              <p:pRg st="2" end="2"/>
                                            </p:txEl>
                                          </p:spTgt>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uiExpand="1" build="p"/>
      <p:bldP spid="6" grpId="0" uiExpand="1" build="p"/>
      <p:bldP spid="7" grpId="0" uiExpand="1" build="p"/>
      <p:bldP spid="8" grpId="0" animBg="1"/>
      <p:bldP spid="9" grpId="0" animBg="1"/>
      <p:bldP spid="10" grpId="0" animBg="1"/>
      <p:bldP spid="12" grpId="0"/>
      <p:bldP spid="13" grpId="0" uiExpand="1" animBg="1"/>
      <p:bldP spid="14" grpId="0" uiExpand="1" animBg="1"/>
      <p:bldP spid="15" grpId="0" uiExpand="1" animBg="1"/>
      <p:bldP spid="16" grpId="0" uiExpand="1"/>
      <p:bldP spid="20" grpId="0" animBg="1"/>
      <p:bldP spid="21" grpId="0" animBg="1"/>
      <p:bldP spid="22" grpId="0" animBg="1"/>
      <p:bldP spid="23" grpId="0" uiExpand="1" animBg="1"/>
      <p:bldP spid="24" grpId="0" uiExpand="1" animBg="1"/>
      <p:bldP spid="25" grpId="0" uiExpan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C6E6766F-D242-403E-9B5D-DE3D0FE3B40B}"/>
              </a:ext>
            </a:extLst>
          </p:cNvPr>
          <p:cNvSpPr/>
          <p:nvPr/>
        </p:nvSpPr>
        <p:spPr>
          <a:xfrm>
            <a:off x="8194431" y="2447478"/>
            <a:ext cx="3721544" cy="263296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b="1" dirty="0">
              <a:solidFill>
                <a:schemeClr val="tx1"/>
              </a:solidFill>
            </a:endParaRPr>
          </a:p>
        </p:txBody>
      </p:sp>
      <p:sp>
        <p:nvSpPr>
          <p:cNvPr id="33" name="Rectangle 32">
            <a:extLst>
              <a:ext uri="{FF2B5EF4-FFF2-40B4-BE49-F238E27FC236}">
                <a16:creationId xmlns:a16="http://schemas.microsoft.com/office/drawing/2014/main" id="{79DACDA0-7EE0-4743-813F-94D1F19692F8}"/>
              </a:ext>
            </a:extLst>
          </p:cNvPr>
          <p:cNvSpPr/>
          <p:nvPr/>
        </p:nvSpPr>
        <p:spPr>
          <a:xfrm>
            <a:off x="8042031" y="2295078"/>
            <a:ext cx="3721544" cy="263296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b="1" dirty="0">
              <a:solidFill>
                <a:schemeClr val="tx1"/>
              </a:solidFill>
            </a:endParaRPr>
          </a:p>
        </p:txBody>
      </p:sp>
      <p:sp>
        <p:nvSpPr>
          <p:cNvPr id="32" name="Rectangle 31">
            <a:extLst>
              <a:ext uri="{FF2B5EF4-FFF2-40B4-BE49-F238E27FC236}">
                <a16:creationId xmlns:a16="http://schemas.microsoft.com/office/drawing/2014/main" id="{B83051E3-17D6-4233-A39A-254C86A6A03E}"/>
              </a:ext>
            </a:extLst>
          </p:cNvPr>
          <p:cNvSpPr/>
          <p:nvPr/>
        </p:nvSpPr>
        <p:spPr>
          <a:xfrm>
            <a:off x="7889631" y="2142678"/>
            <a:ext cx="3721544" cy="263296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b="1" dirty="0">
              <a:solidFill>
                <a:schemeClr val="tx1"/>
              </a:solidFill>
            </a:endParaRPr>
          </a:p>
        </p:txBody>
      </p:sp>
      <p:sp>
        <p:nvSpPr>
          <p:cNvPr id="26" name="Rectangle 25">
            <a:extLst>
              <a:ext uri="{FF2B5EF4-FFF2-40B4-BE49-F238E27FC236}">
                <a16:creationId xmlns:a16="http://schemas.microsoft.com/office/drawing/2014/main" id="{0B1A0B88-8A85-483D-B1B8-26DBE310E7DF}"/>
              </a:ext>
            </a:extLst>
          </p:cNvPr>
          <p:cNvSpPr/>
          <p:nvPr/>
        </p:nvSpPr>
        <p:spPr>
          <a:xfrm>
            <a:off x="7737231" y="1990278"/>
            <a:ext cx="3721544" cy="263296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dirty="0">
                <a:solidFill>
                  <a:schemeClr val="tx1"/>
                </a:solidFill>
              </a:rPr>
              <a:t>Cross Platform</a:t>
            </a:r>
          </a:p>
        </p:txBody>
      </p:sp>
      <p:sp>
        <p:nvSpPr>
          <p:cNvPr id="40" name="Rectangle 39">
            <a:extLst>
              <a:ext uri="{FF2B5EF4-FFF2-40B4-BE49-F238E27FC236}">
                <a16:creationId xmlns:a16="http://schemas.microsoft.com/office/drawing/2014/main" id="{EB747130-549D-49AD-A4B6-5123546FE017}"/>
              </a:ext>
            </a:extLst>
          </p:cNvPr>
          <p:cNvSpPr/>
          <p:nvPr/>
        </p:nvSpPr>
        <p:spPr>
          <a:xfrm>
            <a:off x="7858724" y="2656913"/>
            <a:ext cx="3495076" cy="1576539"/>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7B10757-4530-4A36-8E26-F9CA3AE529F5}"/>
              </a:ext>
            </a:extLst>
          </p:cNvPr>
          <p:cNvSpPr/>
          <p:nvPr/>
        </p:nvSpPr>
        <p:spPr>
          <a:xfrm>
            <a:off x="4826168" y="1985325"/>
            <a:ext cx="1900204" cy="263296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dirty="0">
                <a:solidFill>
                  <a:schemeClr val="tx1"/>
                </a:solidFill>
              </a:rPr>
              <a:t>Native</a:t>
            </a:r>
          </a:p>
        </p:txBody>
      </p:sp>
      <p:sp>
        <p:nvSpPr>
          <p:cNvPr id="9" name="Title 8">
            <a:extLst>
              <a:ext uri="{FF2B5EF4-FFF2-40B4-BE49-F238E27FC236}">
                <a16:creationId xmlns:a16="http://schemas.microsoft.com/office/drawing/2014/main" id="{86C1B102-90E1-4F31-9D5A-E7AEDD0695AB}"/>
              </a:ext>
            </a:extLst>
          </p:cNvPr>
          <p:cNvSpPr>
            <a:spLocks noGrp="1"/>
          </p:cNvSpPr>
          <p:nvPr>
            <p:ph type="title"/>
          </p:nvPr>
        </p:nvSpPr>
        <p:spPr/>
        <p:txBody>
          <a:bodyPr/>
          <a:lstStyle/>
          <a:p>
            <a:r>
              <a:rPr lang="en-US" dirty="0"/>
              <a:t>SDK Selection</a:t>
            </a:r>
            <a:br>
              <a:rPr lang="en-US" dirty="0"/>
            </a:br>
            <a:r>
              <a:rPr lang="en-US" sz="2800" dirty="0"/>
              <a:t>How is an SDK selected when you type a CLI command (simplified)</a:t>
            </a:r>
            <a:endParaRPr lang="en-US" dirty="0"/>
          </a:p>
        </p:txBody>
      </p:sp>
      <p:sp>
        <p:nvSpPr>
          <p:cNvPr id="10" name="Rectangle: Rounded Corners 9">
            <a:extLst>
              <a:ext uri="{FF2B5EF4-FFF2-40B4-BE49-F238E27FC236}">
                <a16:creationId xmlns:a16="http://schemas.microsoft.com/office/drawing/2014/main" id="{483856FF-68C7-441B-9C50-4B3B9E7D9F25}"/>
              </a:ext>
            </a:extLst>
          </p:cNvPr>
          <p:cNvSpPr/>
          <p:nvPr/>
        </p:nvSpPr>
        <p:spPr>
          <a:xfrm>
            <a:off x="5012138" y="2646167"/>
            <a:ext cx="1528263" cy="35169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a:t>dotnet.exe</a:t>
            </a:r>
          </a:p>
        </p:txBody>
      </p:sp>
      <p:sp>
        <p:nvSpPr>
          <p:cNvPr id="20" name="Rectangle: Rounded Corners 19">
            <a:extLst>
              <a:ext uri="{FF2B5EF4-FFF2-40B4-BE49-F238E27FC236}">
                <a16:creationId xmlns:a16="http://schemas.microsoft.com/office/drawing/2014/main" id="{71DFBAAD-CA71-4D61-9A53-2163A51CBE13}"/>
              </a:ext>
            </a:extLst>
          </p:cNvPr>
          <p:cNvSpPr/>
          <p:nvPr/>
        </p:nvSpPr>
        <p:spPr>
          <a:xfrm>
            <a:off x="7959969" y="2129375"/>
            <a:ext cx="1528263" cy="35169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CLI</a:t>
            </a:r>
          </a:p>
        </p:txBody>
      </p:sp>
      <p:sp>
        <p:nvSpPr>
          <p:cNvPr id="21" name="Rectangle: Rounded Corners 20">
            <a:extLst>
              <a:ext uri="{FF2B5EF4-FFF2-40B4-BE49-F238E27FC236}">
                <a16:creationId xmlns:a16="http://schemas.microsoft.com/office/drawing/2014/main" id="{0F372673-DBD7-499E-A25B-5A6A8843DCA1}"/>
              </a:ext>
            </a:extLst>
          </p:cNvPr>
          <p:cNvSpPr/>
          <p:nvPr/>
        </p:nvSpPr>
        <p:spPr>
          <a:xfrm>
            <a:off x="7959969" y="2858505"/>
            <a:ext cx="1528263" cy="35169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NuGet</a:t>
            </a:r>
          </a:p>
        </p:txBody>
      </p:sp>
      <p:sp>
        <p:nvSpPr>
          <p:cNvPr id="22" name="Rectangle: Rounded Corners 21">
            <a:extLst>
              <a:ext uri="{FF2B5EF4-FFF2-40B4-BE49-F238E27FC236}">
                <a16:creationId xmlns:a16="http://schemas.microsoft.com/office/drawing/2014/main" id="{BFCD7C0D-E2C7-435F-ACD6-CFDB284DE2A1}"/>
              </a:ext>
            </a:extLst>
          </p:cNvPr>
          <p:cNvSpPr/>
          <p:nvPr/>
        </p:nvSpPr>
        <p:spPr>
          <a:xfrm>
            <a:off x="7959969" y="3292259"/>
            <a:ext cx="1528263" cy="35169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Roslyn</a:t>
            </a:r>
          </a:p>
        </p:txBody>
      </p:sp>
      <p:sp>
        <p:nvSpPr>
          <p:cNvPr id="23" name="Rectangle: Rounded Corners 22">
            <a:extLst>
              <a:ext uri="{FF2B5EF4-FFF2-40B4-BE49-F238E27FC236}">
                <a16:creationId xmlns:a16="http://schemas.microsoft.com/office/drawing/2014/main" id="{788E8137-57F4-4DDA-BFF2-7C187409B1AA}"/>
              </a:ext>
            </a:extLst>
          </p:cNvPr>
          <p:cNvSpPr/>
          <p:nvPr/>
        </p:nvSpPr>
        <p:spPr>
          <a:xfrm>
            <a:off x="7959969" y="3726013"/>
            <a:ext cx="1528263" cy="35169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err="1"/>
              <a:t>MSBuild</a:t>
            </a:r>
            <a:endParaRPr lang="en-US" dirty="0"/>
          </a:p>
        </p:txBody>
      </p:sp>
      <p:sp>
        <p:nvSpPr>
          <p:cNvPr id="24" name="Rectangle: Rounded Corners 23">
            <a:extLst>
              <a:ext uri="{FF2B5EF4-FFF2-40B4-BE49-F238E27FC236}">
                <a16:creationId xmlns:a16="http://schemas.microsoft.com/office/drawing/2014/main" id="{957AF34B-A9EC-488B-ADF4-306A3FA49884}"/>
              </a:ext>
            </a:extLst>
          </p:cNvPr>
          <p:cNvSpPr/>
          <p:nvPr/>
        </p:nvSpPr>
        <p:spPr>
          <a:xfrm>
            <a:off x="9756796" y="2858504"/>
            <a:ext cx="1528263" cy="57557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solidFill>
                  <a:schemeClr val="tx1"/>
                </a:solidFill>
              </a:rPr>
              <a:t>.NET Core Tools</a:t>
            </a:r>
          </a:p>
        </p:txBody>
      </p:sp>
      <p:cxnSp>
        <p:nvCxnSpPr>
          <p:cNvPr id="29" name="Connector: Elbow 28">
            <a:extLst>
              <a:ext uri="{FF2B5EF4-FFF2-40B4-BE49-F238E27FC236}">
                <a16:creationId xmlns:a16="http://schemas.microsoft.com/office/drawing/2014/main" id="{9E6018F3-4104-4D43-9E51-CE5A46A4A038}"/>
              </a:ext>
            </a:extLst>
          </p:cNvPr>
          <p:cNvCxnSpPr>
            <a:endCxn id="10" idx="1"/>
          </p:cNvCxnSpPr>
          <p:nvPr/>
        </p:nvCxnSpPr>
        <p:spPr>
          <a:xfrm flipV="1">
            <a:off x="4214446" y="2822013"/>
            <a:ext cx="797692" cy="574915"/>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E6EB2642-0964-4D38-876B-8022F9A1613D}"/>
              </a:ext>
            </a:extLst>
          </p:cNvPr>
          <p:cNvCxnSpPr>
            <a:cxnSpLocks/>
            <a:stCxn id="10" idx="3"/>
            <a:endCxn id="20" idx="1"/>
          </p:cNvCxnSpPr>
          <p:nvPr/>
        </p:nvCxnSpPr>
        <p:spPr>
          <a:xfrm flipV="1">
            <a:off x="6540401" y="2305221"/>
            <a:ext cx="1419568" cy="516792"/>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EDD0AA7B-9DE4-40D5-987D-F81BC818358C}"/>
              </a:ext>
            </a:extLst>
          </p:cNvPr>
          <p:cNvCxnSpPr>
            <a:cxnSpLocks/>
            <a:stCxn id="20" idx="3"/>
          </p:cNvCxnSpPr>
          <p:nvPr/>
        </p:nvCxnSpPr>
        <p:spPr>
          <a:xfrm>
            <a:off x="9488232" y="2305221"/>
            <a:ext cx="152401" cy="340946"/>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5EFB9558-DDD8-4369-9CB3-F295456F166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20615" y="2251635"/>
            <a:ext cx="3419094" cy="2134927"/>
          </a:xfrm>
          <a:prstGeom prst="rect">
            <a:avLst/>
          </a:prstGeom>
        </p:spPr>
      </p:pic>
      <p:sp>
        <p:nvSpPr>
          <p:cNvPr id="7" name="TextBox 6">
            <a:extLst>
              <a:ext uri="{FF2B5EF4-FFF2-40B4-BE49-F238E27FC236}">
                <a16:creationId xmlns:a16="http://schemas.microsoft.com/office/drawing/2014/main" id="{665B9609-76A6-453A-B9CB-2F8F23FF8643}"/>
              </a:ext>
            </a:extLst>
          </p:cNvPr>
          <p:cNvSpPr txBox="1"/>
          <p:nvPr/>
        </p:nvSpPr>
        <p:spPr>
          <a:xfrm>
            <a:off x="820615" y="4387459"/>
            <a:ext cx="3207860" cy="230832"/>
          </a:xfrm>
          <a:prstGeom prst="rect">
            <a:avLst/>
          </a:prstGeom>
          <a:noFill/>
        </p:spPr>
        <p:txBody>
          <a:bodyPr wrap="square" rtlCol="0">
            <a:spAutoFit/>
          </a:bodyPr>
          <a:lstStyle/>
          <a:p>
            <a:r>
              <a:rPr lang="en-US" sz="900" dirty="0">
                <a:hlinkClick r:id="rId3" tooltip="http://www.flickr.com/photos/15132846@N00/5640557375/"/>
              </a:rPr>
              <a:t>This Photo</a:t>
            </a:r>
            <a:r>
              <a:rPr lang="en-US" sz="900" dirty="0"/>
              <a:t> by Unknown Author is licensed under </a:t>
            </a:r>
            <a:r>
              <a:rPr lang="en-US" sz="900" dirty="0">
                <a:hlinkClick r:id="rId4" tooltip="https://creativecommons.org/licenses/by/3.0/"/>
              </a:rPr>
              <a:t>CC BY</a:t>
            </a:r>
            <a:endParaRPr lang="en-US" sz="900" dirty="0"/>
          </a:p>
        </p:txBody>
      </p:sp>
      <p:sp>
        <p:nvSpPr>
          <p:cNvPr id="16" name="Speech Bubble: Rectangle with Corners Rounded 15">
            <a:extLst>
              <a:ext uri="{FF2B5EF4-FFF2-40B4-BE49-F238E27FC236}">
                <a16:creationId xmlns:a16="http://schemas.microsoft.com/office/drawing/2014/main" id="{3D8D4000-01E4-4516-AB5D-3E5AB53A7D25}"/>
              </a:ext>
            </a:extLst>
          </p:cNvPr>
          <p:cNvSpPr/>
          <p:nvPr/>
        </p:nvSpPr>
        <p:spPr>
          <a:xfrm>
            <a:off x="3791877" y="5141049"/>
            <a:ext cx="1642830" cy="574915"/>
          </a:xfrm>
          <a:prstGeom prst="wedgeRoundRectCallout">
            <a:avLst>
              <a:gd name="adj1" fmla="val 54289"/>
              <a:gd name="adj2" fmla="val -1399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One copy on machine</a:t>
            </a:r>
          </a:p>
        </p:txBody>
      </p:sp>
      <p:sp>
        <p:nvSpPr>
          <p:cNvPr id="35" name="Speech Bubble: Rectangle with Corners Rounded 34">
            <a:extLst>
              <a:ext uri="{FF2B5EF4-FFF2-40B4-BE49-F238E27FC236}">
                <a16:creationId xmlns:a16="http://schemas.microsoft.com/office/drawing/2014/main" id="{7B1397C4-570A-4D09-946D-6B14D7887997}"/>
              </a:ext>
            </a:extLst>
          </p:cNvPr>
          <p:cNvSpPr/>
          <p:nvPr/>
        </p:nvSpPr>
        <p:spPr>
          <a:xfrm>
            <a:off x="6540401" y="5386325"/>
            <a:ext cx="2395510" cy="574915"/>
          </a:xfrm>
          <a:prstGeom prst="wedgeRoundRectCallout">
            <a:avLst>
              <a:gd name="adj1" fmla="val -903"/>
              <a:gd name="adj2" fmla="val -18252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Side by side SDKs versions on machine </a:t>
            </a:r>
          </a:p>
        </p:txBody>
      </p:sp>
    </p:spTree>
    <p:extLst>
      <p:ext uri="{BB962C8B-B14F-4D97-AF65-F5344CB8AC3E}">
        <p14:creationId xmlns:p14="http://schemas.microsoft.com/office/powerpoint/2010/main" val="136415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p:cTn id="15" dur="500" fill="hold"/>
                                        <p:tgtEl>
                                          <p:spTgt spid="29"/>
                                        </p:tgtEl>
                                        <p:attrNameLst>
                                          <p:attrName>ppt_x</p:attrName>
                                        </p:attrNameLst>
                                      </p:cBhvr>
                                      <p:tavLst>
                                        <p:tav tm="0">
                                          <p:val>
                                            <p:strVal val="#ppt_x-#ppt_w/2"/>
                                          </p:val>
                                        </p:tav>
                                        <p:tav tm="100000">
                                          <p:val>
                                            <p:strVal val="#ppt_x"/>
                                          </p:val>
                                        </p:tav>
                                      </p:tavLst>
                                    </p:anim>
                                    <p:anim calcmode="lin" valueType="num">
                                      <p:cBhvr>
                                        <p:cTn id="16" dur="500" fill="hold"/>
                                        <p:tgtEl>
                                          <p:spTgt spid="29"/>
                                        </p:tgtEl>
                                        <p:attrNameLst>
                                          <p:attrName>ppt_y</p:attrName>
                                        </p:attrNameLst>
                                      </p:cBhvr>
                                      <p:tavLst>
                                        <p:tav tm="0">
                                          <p:val>
                                            <p:strVal val="#ppt_y"/>
                                          </p:val>
                                        </p:tav>
                                        <p:tav tm="100000">
                                          <p:val>
                                            <p:strVal val="#ppt_y"/>
                                          </p:val>
                                        </p:tav>
                                      </p:tavLst>
                                    </p:anim>
                                    <p:anim calcmode="lin" valueType="num">
                                      <p:cBhvr>
                                        <p:cTn id="17" dur="500" fill="hold"/>
                                        <p:tgtEl>
                                          <p:spTgt spid="29"/>
                                        </p:tgtEl>
                                        <p:attrNameLst>
                                          <p:attrName>ppt_w</p:attrName>
                                        </p:attrNameLst>
                                      </p:cBhvr>
                                      <p:tavLst>
                                        <p:tav tm="0">
                                          <p:val>
                                            <p:fltVal val="0"/>
                                          </p:val>
                                        </p:tav>
                                        <p:tav tm="100000">
                                          <p:val>
                                            <p:strVal val="#ppt_w"/>
                                          </p:val>
                                        </p:tav>
                                      </p:tavLst>
                                    </p:anim>
                                    <p:anim calcmode="lin" valueType="num">
                                      <p:cBhvr>
                                        <p:cTn id="18" dur="500" fill="hold"/>
                                        <p:tgtEl>
                                          <p:spTgt spid="29"/>
                                        </p:tgtEl>
                                        <p:attrNameLst>
                                          <p:attrName>ppt_h</p:attrName>
                                        </p:attrNameLst>
                                      </p:cBhvr>
                                      <p:tavLst>
                                        <p:tav tm="0">
                                          <p:val>
                                            <p:strVal val="#ppt_h"/>
                                          </p:val>
                                        </p:tav>
                                        <p:tav tm="100000">
                                          <p:val>
                                            <p:strVal val="#ppt_h"/>
                                          </p:val>
                                        </p:tav>
                                      </p:tavLst>
                                    </p:anim>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1000"/>
                            </p:stCondLst>
                            <p:childTnLst>
                              <p:par>
                                <p:cTn id="24" presetID="17" presetClass="entr" presetSubtype="8"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500" fill="hold"/>
                                        <p:tgtEl>
                                          <p:spTgt spid="31"/>
                                        </p:tgtEl>
                                        <p:attrNameLst>
                                          <p:attrName>ppt_x</p:attrName>
                                        </p:attrNameLst>
                                      </p:cBhvr>
                                      <p:tavLst>
                                        <p:tav tm="0">
                                          <p:val>
                                            <p:strVal val="#ppt_x-#ppt_w/2"/>
                                          </p:val>
                                        </p:tav>
                                        <p:tav tm="100000">
                                          <p:val>
                                            <p:strVal val="#ppt_x"/>
                                          </p:val>
                                        </p:tav>
                                      </p:tavLst>
                                    </p:anim>
                                    <p:anim calcmode="lin" valueType="num">
                                      <p:cBhvr>
                                        <p:cTn id="27" dur="500" fill="hold"/>
                                        <p:tgtEl>
                                          <p:spTgt spid="31"/>
                                        </p:tgtEl>
                                        <p:attrNameLst>
                                          <p:attrName>ppt_y</p:attrName>
                                        </p:attrNameLst>
                                      </p:cBhvr>
                                      <p:tavLst>
                                        <p:tav tm="0">
                                          <p:val>
                                            <p:strVal val="#ppt_y"/>
                                          </p:val>
                                        </p:tav>
                                        <p:tav tm="100000">
                                          <p:val>
                                            <p:strVal val="#ppt_y"/>
                                          </p:val>
                                        </p:tav>
                                      </p:tavLst>
                                    </p:anim>
                                    <p:anim calcmode="lin" valueType="num">
                                      <p:cBhvr>
                                        <p:cTn id="28" dur="500" fill="hold"/>
                                        <p:tgtEl>
                                          <p:spTgt spid="31"/>
                                        </p:tgtEl>
                                        <p:attrNameLst>
                                          <p:attrName>ppt_w</p:attrName>
                                        </p:attrNameLst>
                                      </p:cBhvr>
                                      <p:tavLst>
                                        <p:tav tm="0">
                                          <p:val>
                                            <p:fltVal val="0"/>
                                          </p:val>
                                        </p:tav>
                                        <p:tav tm="100000">
                                          <p:val>
                                            <p:strVal val="#ppt_w"/>
                                          </p:val>
                                        </p:tav>
                                      </p:tavLst>
                                    </p:anim>
                                    <p:anim calcmode="lin" valueType="num">
                                      <p:cBhvr>
                                        <p:cTn id="29" dur="500" fill="hold"/>
                                        <p:tgtEl>
                                          <p:spTgt spid="31"/>
                                        </p:tgtEl>
                                        <p:attrNameLst>
                                          <p:attrName>ppt_h</p:attrName>
                                        </p:attrNameLst>
                                      </p:cBhvr>
                                      <p:tavLst>
                                        <p:tav tm="0">
                                          <p:val>
                                            <p:strVal val="#ppt_h"/>
                                          </p:val>
                                        </p:tav>
                                        <p:tav tm="100000">
                                          <p:val>
                                            <p:strVal val="#ppt_h"/>
                                          </p:val>
                                        </p:tav>
                                      </p:tavLst>
                                    </p:anim>
                                  </p:childTnLst>
                                </p:cTn>
                              </p:par>
                            </p:childTnLst>
                          </p:cTn>
                        </p:par>
                        <p:par>
                          <p:cTn id="30" fill="hold">
                            <p:stCondLst>
                              <p:cond delay="1500"/>
                            </p:stCondLst>
                            <p:childTnLst>
                              <p:par>
                                <p:cTn id="31" presetID="10" presetClass="entr" presetSubtype="0"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par>
                          <p:cTn id="34" fill="hold">
                            <p:stCondLst>
                              <p:cond delay="2000"/>
                            </p:stCondLst>
                            <p:childTnLst>
                              <p:par>
                                <p:cTn id="35" presetID="17" presetClass="entr" presetSubtype="8" fill="hold" nodeType="afterEffect">
                                  <p:stCondLst>
                                    <p:cond delay="0"/>
                                  </p:stCondLst>
                                  <p:childTnLst>
                                    <p:set>
                                      <p:cBhvr>
                                        <p:cTn id="36" dur="1" fill="hold">
                                          <p:stCondLst>
                                            <p:cond delay="0"/>
                                          </p:stCondLst>
                                        </p:cTn>
                                        <p:tgtEl>
                                          <p:spTgt spid="41"/>
                                        </p:tgtEl>
                                        <p:attrNameLst>
                                          <p:attrName>style.visibility</p:attrName>
                                        </p:attrNameLst>
                                      </p:cBhvr>
                                      <p:to>
                                        <p:strVal val="visible"/>
                                      </p:to>
                                    </p:set>
                                    <p:anim calcmode="lin" valueType="num">
                                      <p:cBhvr>
                                        <p:cTn id="37" dur="500" fill="hold"/>
                                        <p:tgtEl>
                                          <p:spTgt spid="41"/>
                                        </p:tgtEl>
                                        <p:attrNameLst>
                                          <p:attrName>ppt_x</p:attrName>
                                        </p:attrNameLst>
                                      </p:cBhvr>
                                      <p:tavLst>
                                        <p:tav tm="0">
                                          <p:val>
                                            <p:strVal val="#ppt_x-#ppt_w/2"/>
                                          </p:val>
                                        </p:tav>
                                        <p:tav tm="100000">
                                          <p:val>
                                            <p:strVal val="#ppt_x"/>
                                          </p:val>
                                        </p:tav>
                                      </p:tavLst>
                                    </p:anim>
                                    <p:anim calcmode="lin" valueType="num">
                                      <p:cBhvr>
                                        <p:cTn id="38" dur="500" fill="hold"/>
                                        <p:tgtEl>
                                          <p:spTgt spid="41"/>
                                        </p:tgtEl>
                                        <p:attrNameLst>
                                          <p:attrName>ppt_y</p:attrName>
                                        </p:attrNameLst>
                                      </p:cBhvr>
                                      <p:tavLst>
                                        <p:tav tm="0">
                                          <p:val>
                                            <p:strVal val="#ppt_y"/>
                                          </p:val>
                                        </p:tav>
                                        <p:tav tm="100000">
                                          <p:val>
                                            <p:strVal val="#ppt_y"/>
                                          </p:val>
                                        </p:tav>
                                      </p:tavLst>
                                    </p:anim>
                                    <p:anim calcmode="lin" valueType="num">
                                      <p:cBhvr>
                                        <p:cTn id="39" dur="500" fill="hold"/>
                                        <p:tgtEl>
                                          <p:spTgt spid="41"/>
                                        </p:tgtEl>
                                        <p:attrNameLst>
                                          <p:attrName>ppt_w</p:attrName>
                                        </p:attrNameLst>
                                      </p:cBhvr>
                                      <p:tavLst>
                                        <p:tav tm="0">
                                          <p:val>
                                            <p:fltVal val="0"/>
                                          </p:val>
                                        </p:tav>
                                        <p:tav tm="100000">
                                          <p:val>
                                            <p:strVal val="#ppt_w"/>
                                          </p:val>
                                        </p:tav>
                                      </p:tavLst>
                                    </p:anim>
                                    <p:anim calcmode="lin" valueType="num">
                                      <p:cBhvr>
                                        <p:cTn id="40" dur="500" fill="hold"/>
                                        <p:tgtEl>
                                          <p:spTgt spid="41"/>
                                        </p:tgtEl>
                                        <p:attrNameLst>
                                          <p:attrName>ppt_h</p:attrName>
                                        </p:attrNameLst>
                                      </p:cBhvr>
                                      <p:tavLst>
                                        <p:tav tm="0">
                                          <p:val>
                                            <p:strVal val="#ppt_h"/>
                                          </p:val>
                                        </p:tav>
                                        <p:tav tm="100000">
                                          <p:val>
                                            <p:strVal val="#ppt_h"/>
                                          </p:val>
                                        </p:tav>
                                      </p:tavLst>
                                    </p:anim>
                                  </p:childTnLst>
                                </p:cTn>
                              </p:par>
                            </p:childTnLst>
                          </p:cTn>
                        </p:par>
                        <p:par>
                          <p:cTn id="41" fill="hold">
                            <p:stCondLst>
                              <p:cond delay="2500"/>
                            </p:stCondLst>
                            <p:childTnLst>
                              <p:par>
                                <p:cTn id="42" presetID="10" presetClass="entr" presetSubtype="0" fill="hold" grpId="0" nodeType="after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500"/>
                                        <p:tgtEl>
                                          <p:spTgt spid="40"/>
                                        </p:tgtEl>
                                      </p:cBhvr>
                                    </p:animEffect>
                                  </p:childTnLst>
                                </p:cTn>
                              </p:par>
                            </p:childTnLst>
                          </p:cTn>
                        </p:par>
                        <p:par>
                          <p:cTn id="45" fill="hold">
                            <p:stCondLst>
                              <p:cond delay="3000"/>
                            </p:stCondLst>
                            <p:childTnLst>
                              <p:par>
                                <p:cTn id="46" presetID="10" presetClass="entr" presetSubtype="0" fill="hold" grpId="0" nodeType="after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dissolve">
                                      <p:cBhvr>
                                        <p:cTn id="62" dur="500"/>
                                        <p:tgtEl>
                                          <p:spTgt spid="27"/>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dissolve">
                                      <p:cBhvr>
                                        <p:cTn id="67" dur="500"/>
                                        <p:tgtEl>
                                          <p:spTgt spid="2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fade">
                                      <p:cBhvr>
                                        <p:cTn id="72" dur="500"/>
                                        <p:tgtEl>
                                          <p:spTgt spid="1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5"/>
                                        </p:tgtEl>
                                        <p:attrNameLst>
                                          <p:attrName>style.visibility</p:attrName>
                                        </p:attrNameLst>
                                      </p:cBhvr>
                                      <p:to>
                                        <p:strVal val="visible"/>
                                      </p:to>
                                    </p:set>
                                    <p:animEffect transition="in" filter="fade">
                                      <p:cBhvr>
                                        <p:cTn id="77" dur="500"/>
                                        <p:tgtEl>
                                          <p:spTgt spid="35"/>
                                        </p:tgtEl>
                                      </p:cBhvr>
                                    </p:animEffect>
                                  </p:childTnLst>
                                </p:cTn>
                              </p:par>
                            </p:childTnLst>
                          </p:cTn>
                        </p:par>
                        <p:par>
                          <p:cTn id="78" fill="hold">
                            <p:stCondLst>
                              <p:cond delay="500"/>
                            </p:stCondLst>
                            <p:childTnLst>
                              <p:par>
                                <p:cTn id="79" presetID="9" presetClass="entr" presetSubtype="0" fill="hold" grpId="0" nodeType="after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dissolve">
                                      <p:cBhvr>
                                        <p:cTn id="81" dur="500"/>
                                        <p:tgtEl>
                                          <p:spTgt spid="32"/>
                                        </p:tgtEl>
                                      </p:cBhvr>
                                    </p:animEffect>
                                  </p:childTnLst>
                                </p:cTn>
                              </p:par>
                            </p:childTnLst>
                          </p:cTn>
                        </p:par>
                        <p:par>
                          <p:cTn id="82" fill="hold">
                            <p:stCondLst>
                              <p:cond delay="1000"/>
                            </p:stCondLst>
                            <p:childTnLst>
                              <p:par>
                                <p:cTn id="83" presetID="9" presetClass="entr" presetSubtype="0" fill="hold" grpId="0" nodeType="after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dissolve">
                                      <p:cBhvr>
                                        <p:cTn id="85" dur="500"/>
                                        <p:tgtEl>
                                          <p:spTgt spid="33"/>
                                        </p:tgtEl>
                                      </p:cBhvr>
                                    </p:animEffect>
                                  </p:childTnLst>
                                </p:cTn>
                              </p:par>
                            </p:childTnLst>
                          </p:cTn>
                        </p:par>
                        <p:par>
                          <p:cTn id="86" fill="hold">
                            <p:stCondLst>
                              <p:cond delay="1500"/>
                            </p:stCondLst>
                            <p:childTnLst>
                              <p:par>
                                <p:cTn id="87" presetID="9" presetClass="entr" presetSubtype="0" fill="hold" grpId="0" nodeType="afterEffect">
                                  <p:stCondLst>
                                    <p:cond delay="0"/>
                                  </p:stCondLst>
                                  <p:childTnLst>
                                    <p:set>
                                      <p:cBhvr>
                                        <p:cTn id="88" dur="1" fill="hold">
                                          <p:stCondLst>
                                            <p:cond delay="0"/>
                                          </p:stCondLst>
                                        </p:cTn>
                                        <p:tgtEl>
                                          <p:spTgt spid="34"/>
                                        </p:tgtEl>
                                        <p:attrNameLst>
                                          <p:attrName>style.visibility</p:attrName>
                                        </p:attrNameLst>
                                      </p:cBhvr>
                                      <p:to>
                                        <p:strVal val="visible"/>
                                      </p:to>
                                    </p:set>
                                    <p:animEffect transition="in" filter="dissolve">
                                      <p:cBhvr>
                                        <p:cTn id="8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3" grpId="0" animBg="1"/>
      <p:bldP spid="32" grpId="0" animBg="1"/>
      <p:bldP spid="26" grpId="0" animBg="1"/>
      <p:bldP spid="40" grpId="0" animBg="1"/>
      <p:bldP spid="27" grpId="0" animBg="1"/>
      <p:bldP spid="10" grpId="0" animBg="1"/>
      <p:bldP spid="20" grpId="0" animBg="1"/>
      <p:bldP spid="21" grpId="0" animBg="1"/>
      <p:bldP spid="22" grpId="0" animBg="1"/>
      <p:bldP spid="23" grpId="0" animBg="1"/>
      <p:bldP spid="24" grpId="0" animBg="1"/>
      <p:bldP spid="7" grpId="0"/>
      <p:bldP spid="16" grpId="0" animBg="1"/>
      <p:bldP spid="3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C1AD9-7C67-43A8-B2F6-A2CBEAC56FED}"/>
              </a:ext>
            </a:extLst>
          </p:cNvPr>
          <p:cNvSpPr>
            <a:spLocks noGrp="1"/>
          </p:cNvSpPr>
          <p:nvPr>
            <p:ph type="title"/>
          </p:nvPr>
        </p:nvSpPr>
        <p:spPr/>
        <p:txBody>
          <a:bodyPr/>
          <a:lstStyle/>
          <a:p>
            <a:r>
              <a:rPr lang="en-US" dirty="0"/>
              <a:t>.NET Core SDK Selection</a:t>
            </a:r>
          </a:p>
        </p:txBody>
      </p:sp>
      <p:sp>
        <p:nvSpPr>
          <p:cNvPr id="4" name="Text Placeholder 3">
            <a:extLst>
              <a:ext uri="{FF2B5EF4-FFF2-40B4-BE49-F238E27FC236}">
                <a16:creationId xmlns:a16="http://schemas.microsoft.com/office/drawing/2014/main" id="{2A3DED25-171A-49D8-82AF-256EB7FF0CB9}"/>
              </a:ext>
            </a:extLst>
          </p:cNvPr>
          <p:cNvSpPr>
            <a:spLocks noGrp="1"/>
          </p:cNvSpPr>
          <p:nvPr>
            <p:ph type="body" idx="1"/>
          </p:nvPr>
        </p:nvSpPr>
        <p:spPr>
          <a:xfrm>
            <a:off x="839788" y="1655587"/>
            <a:ext cx="5157787" cy="411956"/>
          </a:xfrm>
        </p:spPr>
        <p:txBody>
          <a:bodyPr anchor="t">
            <a:noAutofit/>
          </a:bodyPr>
          <a:lstStyle/>
          <a:p>
            <a:r>
              <a:rPr lang="en-US" sz="2800" dirty="0"/>
              <a:t>No</a:t>
            </a:r>
            <a:r>
              <a:rPr lang="en-US" sz="2800" dirty="0">
                <a:latin typeface="Consolas" panose="020B0609020204030204" pitchFamily="49" charset="0"/>
              </a:rPr>
              <a:t> `</a:t>
            </a:r>
            <a:r>
              <a:rPr lang="en-US" sz="2800" dirty="0" err="1">
                <a:latin typeface="Consolas" panose="020B0609020204030204" pitchFamily="49" charset="0"/>
              </a:rPr>
              <a:t>global.json</a:t>
            </a:r>
            <a:r>
              <a:rPr lang="en-US" sz="2800" dirty="0">
                <a:latin typeface="Consolas" panose="020B0609020204030204" pitchFamily="49" charset="0"/>
              </a:rPr>
              <a:t>`</a:t>
            </a:r>
            <a:endParaRPr lang="en-US" sz="2800" dirty="0">
              <a:solidFill>
                <a:srgbClr val="9B4F96"/>
              </a:solidFill>
              <a:latin typeface="Consolas" panose="020B0609020204030204" pitchFamily="49" charset="0"/>
            </a:endParaRPr>
          </a:p>
        </p:txBody>
      </p:sp>
      <p:sp>
        <p:nvSpPr>
          <p:cNvPr id="5" name="Content Placeholder 4">
            <a:extLst>
              <a:ext uri="{FF2B5EF4-FFF2-40B4-BE49-F238E27FC236}">
                <a16:creationId xmlns:a16="http://schemas.microsoft.com/office/drawing/2014/main" id="{DABCCE8F-B2B2-4B41-97E5-2AB0A8F52AB4}"/>
              </a:ext>
            </a:extLst>
          </p:cNvPr>
          <p:cNvSpPr>
            <a:spLocks noGrp="1"/>
          </p:cNvSpPr>
          <p:nvPr>
            <p:ph sz="half" idx="2"/>
          </p:nvPr>
        </p:nvSpPr>
        <p:spPr>
          <a:xfrm>
            <a:off x="839788" y="2232214"/>
            <a:ext cx="5157787" cy="2760661"/>
          </a:xfrm>
        </p:spPr>
        <p:txBody>
          <a:bodyPr>
            <a:normAutofit lnSpcReduction="10000"/>
          </a:bodyPr>
          <a:lstStyle/>
          <a:p>
            <a:r>
              <a:rPr lang="en-US" dirty="0"/>
              <a:t>For most people, most of the time the best choice</a:t>
            </a:r>
          </a:p>
          <a:p>
            <a:pPr lvl="1"/>
            <a:r>
              <a:rPr lang="en-US" dirty="0"/>
              <a:t>Best performance and features</a:t>
            </a:r>
          </a:p>
          <a:p>
            <a:pPr lvl="1"/>
            <a:r>
              <a:rPr lang="en-US" dirty="0"/>
              <a:t>Generally aligns with VS</a:t>
            </a:r>
          </a:p>
          <a:p>
            <a:r>
              <a:rPr lang="en-US" dirty="0"/>
              <a:t>Use latest SDK on the machine</a:t>
            </a:r>
          </a:p>
          <a:p>
            <a:pPr lvl="1"/>
            <a:r>
              <a:rPr lang="en-US" dirty="0"/>
              <a:t>Builds apps targeting earlier frameworks</a:t>
            </a:r>
          </a:p>
        </p:txBody>
      </p:sp>
      <p:sp>
        <p:nvSpPr>
          <p:cNvPr id="6" name="Text Placeholder 5">
            <a:extLst>
              <a:ext uri="{FF2B5EF4-FFF2-40B4-BE49-F238E27FC236}">
                <a16:creationId xmlns:a16="http://schemas.microsoft.com/office/drawing/2014/main" id="{749BE93C-68E0-47AD-87B3-9E91CB1B20CD}"/>
              </a:ext>
            </a:extLst>
          </p:cNvPr>
          <p:cNvSpPr>
            <a:spLocks noGrp="1"/>
          </p:cNvSpPr>
          <p:nvPr>
            <p:ph type="body" sz="quarter" idx="3"/>
          </p:nvPr>
        </p:nvSpPr>
        <p:spPr>
          <a:xfrm>
            <a:off x="6169024" y="1668551"/>
            <a:ext cx="5183188" cy="398992"/>
          </a:xfrm>
        </p:spPr>
        <p:txBody>
          <a:bodyPr anchor="t">
            <a:noAutofit/>
          </a:bodyPr>
          <a:lstStyle/>
          <a:p>
            <a:r>
              <a:rPr lang="en-US" sz="2800" dirty="0"/>
              <a:t>With </a:t>
            </a:r>
            <a:r>
              <a:rPr lang="en-US" sz="2800" dirty="0">
                <a:latin typeface="Consolas" panose="020B0609020204030204" pitchFamily="49" charset="0"/>
              </a:rPr>
              <a:t>`</a:t>
            </a:r>
            <a:r>
              <a:rPr lang="en-US" sz="2800" dirty="0" err="1">
                <a:latin typeface="Consolas" panose="020B0609020204030204" pitchFamily="49" charset="0"/>
              </a:rPr>
              <a:t>global.json</a:t>
            </a:r>
            <a:r>
              <a:rPr lang="en-US" sz="2800" dirty="0">
                <a:latin typeface="Consolas" panose="020B0609020204030204" pitchFamily="49" charset="0"/>
              </a:rPr>
              <a:t>`</a:t>
            </a:r>
          </a:p>
        </p:txBody>
      </p:sp>
      <p:sp>
        <p:nvSpPr>
          <p:cNvPr id="7" name="Content Placeholder 6">
            <a:extLst>
              <a:ext uri="{FF2B5EF4-FFF2-40B4-BE49-F238E27FC236}">
                <a16:creationId xmlns:a16="http://schemas.microsoft.com/office/drawing/2014/main" id="{6C011AA6-2DDF-4FDE-80C0-D4DCC7BBB512}"/>
              </a:ext>
            </a:extLst>
          </p:cNvPr>
          <p:cNvSpPr>
            <a:spLocks noGrp="1"/>
          </p:cNvSpPr>
          <p:nvPr>
            <p:ph sz="quarter" idx="4"/>
          </p:nvPr>
        </p:nvSpPr>
        <p:spPr>
          <a:xfrm>
            <a:off x="6172200" y="3469344"/>
            <a:ext cx="5183188" cy="2760662"/>
          </a:xfrm>
        </p:spPr>
        <p:txBody>
          <a:bodyPr>
            <a:normAutofit lnSpcReduction="10000"/>
          </a:bodyPr>
          <a:lstStyle/>
          <a:p>
            <a:r>
              <a:rPr lang="en-US" dirty="0"/>
              <a:t>Leaves you in control</a:t>
            </a:r>
          </a:p>
          <a:p>
            <a:r>
              <a:rPr lang="en-US" dirty="0"/>
              <a:t>Use if you need legally reproducible builds</a:t>
            </a:r>
          </a:p>
          <a:p>
            <a:r>
              <a:rPr lang="en-US" dirty="0"/>
              <a:t>Best when specified SDK is on machine</a:t>
            </a:r>
          </a:p>
          <a:p>
            <a:pPr lvl="1"/>
            <a:r>
              <a:rPr lang="en-US" dirty="0"/>
              <a:t>Non-linear version numbers are a problem here</a:t>
            </a:r>
          </a:p>
        </p:txBody>
      </p:sp>
      <p:sp>
        <p:nvSpPr>
          <p:cNvPr id="11" name="Rectangle 10">
            <a:extLst>
              <a:ext uri="{FF2B5EF4-FFF2-40B4-BE49-F238E27FC236}">
                <a16:creationId xmlns:a16="http://schemas.microsoft.com/office/drawing/2014/main" id="{CCEC633A-6F78-4DC2-9DA9-23EDAF1EC9A9}"/>
              </a:ext>
            </a:extLst>
          </p:cNvPr>
          <p:cNvSpPr/>
          <p:nvPr/>
        </p:nvSpPr>
        <p:spPr>
          <a:xfrm>
            <a:off x="6230283" y="2215347"/>
            <a:ext cx="5401141" cy="1200329"/>
          </a:xfrm>
          <a:prstGeom prst="rect">
            <a:avLst/>
          </a:prstGeom>
          <a:solidFill>
            <a:schemeClr val="accent4">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en-US" b="1" dirty="0">
                <a:latin typeface="Consolas" panose="020B0609020204030204" pitchFamily="49" charset="0"/>
              </a:rPr>
              <a:t>{ "</a:t>
            </a:r>
            <a:r>
              <a:rPr lang="en-US" b="1" dirty="0" err="1">
                <a:latin typeface="Consolas" panose="020B0609020204030204" pitchFamily="49" charset="0"/>
              </a:rPr>
              <a:t>sdk</a:t>
            </a:r>
            <a:r>
              <a:rPr lang="en-US" b="1" dirty="0">
                <a:latin typeface="Consolas" panose="020B0609020204030204" pitchFamily="49" charset="0"/>
              </a:rPr>
              <a:t>": {</a:t>
            </a:r>
          </a:p>
          <a:p>
            <a:r>
              <a:rPr lang="en-US" b="1" dirty="0">
                <a:latin typeface="Consolas" panose="020B0609020204030204" pitchFamily="49" charset="0"/>
              </a:rPr>
              <a:t>    "version": "2.1.501"</a:t>
            </a:r>
          </a:p>
          <a:p>
            <a:r>
              <a:rPr lang="en-US" b="1" dirty="0">
                <a:latin typeface="Consolas" panose="020B0609020204030204" pitchFamily="49" charset="0"/>
              </a:rPr>
              <a:t>  }</a:t>
            </a:r>
          </a:p>
          <a:p>
            <a:r>
              <a:rPr lang="en-US" b="1" dirty="0">
                <a:latin typeface="Consolas" panose="020B0609020204030204" pitchFamily="49" charset="0"/>
              </a:rPr>
              <a:t>}</a:t>
            </a:r>
          </a:p>
        </p:txBody>
      </p:sp>
      <p:cxnSp>
        <p:nvCxnSpPr>
          <p:cNvPr id="8" name="Straight Connector 7">
            <a:extLst>
              <a:ext uri="{FF2B5EF4-FFF2-40B4-BE49-F238E27FC236}">
                <a16:creationId xmlns:a16="http://schemas.microsoft.com/office/drawing/2014/main" id="{C0EA562C-771F-4AD3-B86C-3C4427CF28EC}"/>
              </a:ext>
            </a:extLst>
          </p:cNvPr>
          <p:cNvCxnSpPr>
            <a:cxnSpLocks/>
          </p:cNvCxnSpPr>
          <p:nvPr/>
        </p:nvCxnSpPr>
        <p:spPr>
          <a:xfrm>
            <a:off x="766482" y="2101039"/>
            <a:ext cx="1086494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4E744FD-280E-4B54-A1F1-20EF26E95ED8}"/>
              </a:ext>
            </a:extLst>
          </p:cNvPr>
          <p:cNvSpPr/>
          <p:nvPr/>
        </p:nvSpPr>
        <p:spPr>
          <a:xfrm>
            <a:off x="5896348" y="2058007"/>
            <a:ext cx="333935" cy="936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6597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7">
                                            <p:txEl>
                                              <p:pRg st="2" end="2"/>
                                            </p:txEl>
                                          </p:spTgt>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uiExpand="1" build="p"/>
      <p:bldP spid="6" grpId="0" build="p"/>
      <p:bldP spid="7" grpId="0" build="p"/>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C1AD9-7C67-43A8-B2F6-A2CBEAC56FED}"/>
              </a:ext>
            </a:extLst>
          </p:cNvPr>
          <p:cNvSpPr>
            <a:spLocks noGrp="1"/>
          </p:cNvSpPr>
          <p:nvPr>
            <p:ph type="title"/>
          </p:nvPr>
        </p:nvSpPr>
        <p:spPr/>
        <p:txBody>
          <a:bodyPr/>
          <a:lstStyle/>
          <a:p>
            <a:r>
              <a:rPr lang="en-US" dirty="0" err="1"/>
              <a:t>global.json</a:t>
            </a:r>
            <a:endParaRPr lang="en-US" dirty="0"/>
          </a:p>
        </p:txBody>
      </p:sp>
      <p:sp>
        <p:nvSpPr>
          <p:cNvPr id="5" name="Content Placeholder 4">
            <a:extLst>
              <a:ext uri="{FF2B5EF4-FFF2-40B4-BE49-F238E27FC236}">
                <a16:creationId xmlns:a16="http://schemas.microsoft.com/office/drawing/2014/main" id="{DABCCE8F-B2B2-4B41-97E5-2AB0A8F52AB4}"/>
              </a:ext>
            </a:extLst>
          </p:cNvPr>
          <p:cNvSpPr>
            <a:spLocks noGrp="1"/>
          </p:cNvSpPr>
          <p:nvPr>
            <p:ph idx="1"/>
          </p:nvPr>
        </p:nvSpPr>
        <p:spPr>
          <a:xfrm>
            <a:off x="836612" y="1467538"/>
            <a:ext cx="10515600" cy="4351338"/>
          </a:xfrm>
        </p:spPr>
        <p:txBody>
          <a:bodyPr/>
          <a:lstStyle/>
          <a:p>
            <a:r>
              <a:rPr lang="en-US" dirty="0"/>
              <a:t>Prior to .NET Core 3.0 being installed</a:t>
            </a:r>
          </a:p>
          <a:p>
            <a:endParaRPr lang="en-US" dirty="0"/>
          </a:p>
          <a:p>
            <a:endParaRPr lang="en-US" dirty="0"/>
          </a:p>
          <a:p>
            <a:endParaRPr lang="en-US" sz="1600" dirty="0"/>
          </a:p>
          <a:p>
            <a:r>
              <a:rPr lang="en-US" dirty="0"/>
              <a:t>After .NET Core 3.0 installed</a:t>
            </a:r>
          </a:p>
        </p:txBody>
      </p:sp>
      <p:sp>
        <p:nvSpPr>
          <p:cNvPr id="8" name="Rectangle 7">
            <a:extLst>
              <a:ext uri="{FF2B5EF4-FFF2-40B4-BE49-F238E27FC236}">
                <a16:creationId xmlns:a16="http://schemas.microsoft.com/office/drawing/2014/main" id="{D80BA565-B7F8-4791-B252-86905AF59350}"/>
              </a:ext>
            </a:extLst>
          </p:cNvPr>
          <p:cNvSpPr/>
          <p:nvPr/>
        </p:nvSpPr>
        <p:spPr>
          <a:xfrm>
            <a:off x="1191372" y="1903043"/>
            <a:ext cx="4571659" cy="1200329"/>
          </a:xfrm>
          <a:prstGeom prst="rect">
            <a:avLst/>
          </a:prstGeom>
          <a:solidFill>
            <a:schemeClr val="accent4">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en-US" b="1" dirty="0">
                <a:latin typeface="Consolas" panose="020B0609020204030204" pitchFamily="49" charset="0"/>
              </a:rPr>
              <a:t>{ "</a:t>
            </a:r>
            <a:r>
              <a:rPr lang="en-US" b="1" dirty="0" err="1">
                <a:latin typeface="Consolas" panose="020B0609020204030204" pitchFamily="49" charset="0"/>
              </a:rPr>
              <a:t>sdk</a:t>
            </a:r>
            <a:r>
              <a:rPr lang="en-US" b="1" dirty="0">
                <a:latin typeface="Consolas" panose="020B0609020204030204" pitchFamily="49" charset="0"/>
              </a:rPr>
              <a:t>": {</a:t>
            </a:r>
          </a:p>
          <a:p>
            <a:r>
              <a:rPr lang="en-US" b="1" dirty="0">
                <a:latin typeface="Consolas" panose="020B0609020204030204" pitchFamily="49" charset="0"/>
              </a:rPr>
              <a:t>    "version":"[</a:t>
            </a:r>
            <a:r>
              <a:rPr lang="en-US" b="1" dirty="0" err="1">
                <a:latin typeface="Consolas" panose="020B0609020204030204" pitchFamily="49" charset="0"/>
              </a:rPr>
              <a:t>versionNumber</a:t>
            </a:r>
            <a:r>
              <a:rPr lang="en-US" b="1" dirty="0">
                <a:latin typeface="Consolas" panose="020B0609020204030204" pitchFamily="49" charset="0"/>
              </a:rPr>
              <a:t>]</a:t>
            </a:r>
          </a:p>
          <a:p>
            <a:r>
              <a:rPr lang="en-US" b="1" dirty="0">
                <a:latin typeface="Consolas" panose="020B0609020204030204" pitchFamily="49" charset="0"/>
              </a:rPr>
              <a:t>  }</a:t>
            </a:r>
          </a:p>
          <a:p>
            <a:r>
              <a:rPr lang="en-US" b="1" dirty="0">
                <a:latin typeface="Consolas" panose="020B0609020204030204" pitchFamily="49" charset="0"/>
              </a:rPr>
              <a:t>}</a:t>
            </a:r>
          </a:p>
        </p:txBody>
      </p:sp>
      <p:sp>
        <p:nvSpPr>
          <p:cNvPr id="9" name="Rectangle 8">
            <a:extLst>
              <a:ext uri="{FF2B5EF4-FFF2-40B4-BE49-F238E27FC236}">
                <a16:creationId xmlns:a16="http://schemas.microsoft.com/office/drawing/2014/main" id="{367755E3-76C1-403F-820E-1BFB791A4B59}"/>
              </a:ext>
            </a:extLst>
          </p:cNvPr>
          <p:cNvSpPr/>
          <p:nvPr/>
        </p:nvSpPr>
        <p:spPr>
          <a:xfrm>
            <a:off x="1191373" y="3780205"/>
            <a:ext cx="10515600" cy="2031325"/>
          </a:xfrm>
          <a:prstGeom prst="rect">
            <a:avLst/>
          </a:prstGeom>
          <a:solidFill>
            <a:schemeClr val="accent4">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en-US" b="1" dirty="0">
                <a:latin typeface="Consolas" panose="020B0609020204030204" pitchFamily="49" charset="0"/>
              </a:rPr>
              <a:t>{ "</a:t>
            </a:r>
            <a:r>
              <a:rPr lang="en-US" b="1" dirty="0" err="1">
                <a:latin typeface="Consolas" panose="020B0609020204030204" pitchFamily="49" charset="0"/>
              </a:rPr>
              <a:t>sdk</a:t>
            </a:r>
            <a:r>
              <a:rPr lang="en-US" b="1" dirty="0">
                <a:latin typeface="Consolas" panose="020B0609020204030204" pitchFamily="49" charset="0"/>
              </a:rPr>
              <a:t>": {</a:t>
            </a:r>
          </a:p>
          <a:p>
            <a:r>
              <a:rPr lang="en-US" b="1" dirty="0">
                <a:latin typeface="Consolas" panose="020B0609020204030204" pitchFamily="49" charset="0"/>
              </a:rPr>
              <a:t>    "version":"[</a:t>
            </a:r>
            <a:r>
              <a:rPr lang="en-US" b="1" dirty="0" err="1">
                <a:latin typeface="Consolas" panose="020B0609020204030204" pitchFamily="49" charset="0"/>
              </a:rPr>
              <a:t>versionNumber</a:t>
            </a:r>
            <a:r>
              <a:rPr lang="en-US" b="1" dirty="0">
                <a:latin typeface="Consolas" panose="020B0609020204030204" pitchFamily="49" charset="0"/>
              </a:rPr>
              <a:t>]",</a:t>
            </a:r>
          </a:p>
          <a:p>
            <a:r>
              <a:rPr lang="en-US" b="1" dirty="0">
                <a:latin typeface="Consolas" panose="020B0609020204030204" pitchFamily="49" charset="0"/>
              </a:rPr>
              <a:t>    "</a:t>
            </a:r>
            <a:r>
              <a:rPr lang="en-US" b="1" dirty="0" err="1">
                <a:latin typeface="Consolas" panose="020B0609020204030204" pitchFamily="49" charset="0"/>
              </a:rPr>
              <a:t>allowPrerelease</a:t>
            </a:r>
            <a:r>
              <a:rPr lang="en-US" b="1" dirty="0">
                <a:latin typeface="Consolas" panose="020B0609020204030204" pitchFamily="49" charset="0"/>
              </a:rPr>
              <a:t>":</a:t>
            </a:r>
            <a:r>
              <a:rPr lang="en-US" b="1" dirty="0" err="1">
                <a:latin typeface="Consolas" panose="020B0609020204030204" pitchFamily="49" charset="0"/>
              </a:rPr>
              <a:t>true|false</a:t>
            </a:r>
            <a:r>
              <a:rPr lang="en-US" b="1" dirty="0">
                <a:latin typeface="Consolas" panose="020B0609020204030204" pitchFamily="49" charset="0"/>
              </a:rPr>
              <a:t>,</a:t>
            </a:r>
          </a:p>
          <a:p>
            <a:r>
              <a:rPr lang="en-US" b="1" dirty="0">
                <a:latin typeface="Consolas" panose="020B0609020204030204" pitchFamily="49" charset="0"/>
              </a:rPr>
              <a:t>    "rollForward":"patch"|"feature"|"minor"|"major"|"latestPatch"|"latestFeature"| "latestMinor"|"</a:t>
            </a:r>
            <a:r>
              <a:rPr lang="en-US" b="1" dirty="0" err="1">
                <a:latin typeface="Consolas" panose="020B0609020204030204" pitchFamily="49" charset="0"/>
              </a:rPr>
              <a:t>latestMajor</a:t>
            </a:r>
            <a:r>
              <a:rPr lang="en-US" b="1" dirty="0">
                <a:latin typeface="Consolas" panose="020B0609020204030204" pitchFamily="49" charset="0"/>
              </a:rPr>
              <a:t>"|"disable"</a:t>
            </a:r>
          </a:p>
          <a:p>
            <a:r>
              <a:rPr lang="en-US" b="1" dirty="0">
                <a:latin typeface="Consolas" panose="020B0609020204030204" pitchFamily="49" charset="0"/>
              </a:rPr>
              <a:t>  }</a:t>
            </a:r>
          </a:p>
          <a:p>
            <a:r>
              <a:rPr lang="en-US" b="1" dirty="0">
                <a:latin typeface="Consolas" panose="020B0609020204030204" pitchFamily="49" charset="0"/>
              </a:rPr>
              <a:t>}</a:t>
            </a:r>
          </a:p>
        </p:txBody>
      </p:sp>
    </p:spTree>
    <p:extLst>
      <p:ext uri="{BB962C8B-B14F-4D97-AF65-F5344CB8AC3E}">
        <p14:creationId xmlns:p14="http://schemas.microsoft.com/office/powerpoint/2010/main" val="123447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8" grpId="0" animBg="1"/>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C1AD9-7C67-43A8-B2F6-A2CBEAC56FED}"/>
              </a:ext>
            </a:extLst>
          </p:cNvPr>
          <p:cNvSpPr>
            <a:spLocks noGrp="1"/>
          </p:cNvSpPr>
          <p:nvPr>
            <p:ph type="title"/>
          </p:nvPr>
        </p:nvSpPr>
        <p:spPr/>
        <p:txBody>
          <a:bodyPr/>
          <a:lstStyle/>
          <a:p>
            <a:r>
              <a:rPr lang="en-US" dirty="0" err="1"/>
              <a:t>global.json</a:t>
            </a:r>
            <a:r>
              <a:rPr lang="en-US" dirty="0"/>
              <a:t> scenarios</a:t>
            </a:r>
          </a:p>
        </p:txBody>
      </p:sp>
      <p:sp>
        <p:nvSpPr>
          <p:cNvPr id="5" name="Content Placeholder 4">
            <a:extLst>
              <a:ext uri="{FF2B5EF4-FFF2-40B4-BE49-F238E27FC236}">
                <a16:creationId xmlns:a16="http://schemas.microsoft.com/office/drawing/2014/main" id="{DABCCE8F-B2B2-4B41-97E5-2AB0A8F52AB4}"/>
              </a:ext>
            </a:extLst>
          </p:cNvPr>
          <p:cNvSpPr>
            <a:spLocks noGrp="1"/>
          </p:cNvSpPr>
          <p:nvPr>
            <p:ph idx="1"/>
          </p:nvPr>
        </p:nvSpPr>
        <p:spPr>
          <a:xfrm>
            <a:off x="836612" y="1467538"/>
            <a:ext cx="10515600" cy="4351338"/>
          </a:xfrm>
        </p:spPr>
        <p:txBody>
          <a:bodyPr/>
          <a:lstStyle/>
          <a:p>
            <a:r>
              <a:rPr lang="en-US" dirty="0"/>
              <a:t>Use the latest, but don’t use any previews:</a:t>
            </a:r>
          </a:p>
          <a:p>
            <a:endParaRPr lang="en-US" dirty="0"/>
          </a:p>
          <a:p>
            <a:endParaRPr lang="en-US" dirty="0"/>
          </a:p>
          <a:p>
            <a:endParaRPr lang="en-US" sz="2400" dirty="0"/>
          </a:p>
          <a:p>
            <a:r>
              <a:rPr lang="en-US" dirty="0"/>
              <a:t>Use the best available above 2.2.800:</a:t>
            </a:r>
          </a:p>
        </p:txBody>
      </p:sp>
      <p:sp>
        <p:nvSpPr>
          <p:cNvPr id="8" name="Rectangle 7">
            <a:extLst>
              <a:ext uri="{FF2B5EF4-FFF2-40B4-BE49-F238E27FC236}">
                <a16:creationId xmlns:a16="http://schemas.microsoft.com/office/drawing/2014/main" id="{D80BA565-B7F8-4791-B252-86905AF59350}"/>
              </a:ext>
            </a:extLst>
          </p:cNvPr>
          <p:cNvSpPr/>
          <p:nvPr/>
        </p:nvSpPr>
        <p:spPr>
          <a:xfrm>
            <a:off x="1191372" y="1903043"/>
            <a:ext cx="5438028" cy="1200329"/>
          </a:xfrm>
          <a:prstGeom prst="rect">
            <a:avLst/>
          </a:prstGeom>
          <a:solidFill>
            <a:schemeClr val="accent4">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en-US" b="1" dirty="0">
                <a:latin typeface="Consolas" panose="020B0609020204030204" pitchFamily="49" charset="0"/>
              </a:rPr>
              <a:t>{ "</a:t>
            </a:r>
            <a:r>
              <a:rPr lang="en-US" b="1" dirty="0" err="1">
                <a:latin typeface="Consolas" panose="020B0609020204030204" pitchFamily="49" charset="0"/>
              </a:rPr>
              <a:t>sdk</a:t>
            </a:r>
            <a:r>
              <a:rPr lang="en-US" b="1" dirty="0">
                <a:latin typeface="Consolas" panose="020B0609020204030204" pitchFamily="49" charset="0"/>
              </a:rPr>
              <a:t>": {</a:t>
            </a:r>
          </a:p>
          <a:p>
            <a:r>
              <a:rPr lang="en-US" b="1" dirty="0">
                <a:latin typeface="Consolas" panose="020B0609020204030204" pitchFamily="49" charset="0"/>
              </a:rPr>
              <a:t>      "</a:t>
            </a:r>
            <a:r>
              <a:rPr lang="en-US" b="1" dirty="0" err="1">
                <a:latin typeface="Consolas" panose="020B0609020204030204" pitchFamily="49" charset="0"/>
              </a:rPr>
              <a:t>allowPrerelease</a:t>
            </a:r>
            <a:r>
              <a:rPr lang="en-US" b="1" dirty="0">
                <a:latin typeface="Consolas" panose="020B0609020204030204" pitchFamily="49" charset="0"/>
              </a:rPr>
              <a:t>":true</a:t>
            </a:r>
          </a:p>
          <a:p>
            <a:r>
              <a:rPr lang="en-US" b="1" dirty="0">
                <a:latin typeface="Consolas" panose="020B0609020204030204" pitchFamily="49" charset="0"/>
              </a:rPr>
              <a:t>  }</a:t>
            </a:r>
          </a:p>
          <a:p>
            <a:r>
              <a:rPr lang="en-US" b="1" dirty="0">
                <a:latin typeface="Consolas" panose="020B0609020204030204" pitchFamily="49" charset="0"/>
              </a:rPr>
              <a:t>}</a:t>
            </a:r>
          </a:p>
        </p:txBody>
      </p:sp>
      <p:sp>
        <p:nvSpPr>
          <p:cNvPr id="9" name="Rectangle 8">
            <a:extLst>
              <a:ext uri="{FF2B5EF4-FFF2-40B4-BE49-F238E27FC236}">
                <a16:creationId xmlns:a16="http://schemas.microsoft.com/office/drawing/2014/main" id="{367755E3-76C1-403F-820E-1BFB791A4B59}"/>
              </a:ext>
            </a:extLst>
          </p:cNvPr>
          <p:cNvSpPr/>
          <p:nvPr/>
        </p:nvSpPr>
        <p:spPr>
          <a:xfrm>
            <a:off x="1191372" y="3913134"/>
            <a:ext cx="5438028" cy="1477328"/>
          </a:xfrm>
          <a:prstGeom prst="rect">
            <a:avLst/>
          </a:prstGeom>
          <a:solidFill>
            <a:schemeClr val="accent4">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en-US" b="1" dirty="0">
                <a:latin typeface="Consolas" panose="020B0609020204030204" pitchFamily="49" charset="0"/>
              </a:rPr>
              <a:t>{ "</a:t>
            </a:r>
            <a:r>
              <a:rPr lang="en-US" b="1" dirty="0" err="1">
                <a:latin typeface="Consolas" panose="020B0609020204030204" pitchFamily="49" charset="0"/>
              </a:rPr>
              <a:t>sdk</a:t>
            </a:r>
            <a:r>
              <a:rPr lang="en-US" b="1" dirty="0">
                <a:latin typeface="Consolas" panose="020B0609020204030204" pitchFamily="49" charset="0"/>
              </a:rPr>
              <a:t>": {</a:t>
            </a:r>
          </a:p>
          <a:p>
            <a:r>
              <a:rPr lang="en-US" b="1" dirty="0">
                <a:latin typeface="Consolas" panose="020B0609020204030204" pitchFamily="49" charset="0"/>
              </a:rPr>
              <a:t>    "version":"2.2.800",</a:t>
            </a:r>
          </a:p>
          <a:p>
            <a:r>
              <a:rPr lang="en-US" b="1" dirty="0">
                <a:latin typeface="Consolas" panose="020B0609020204030204" pitchFamily="49" charset="0"/>
              </a:rPr>
              <a:t>    "</a:t>
            </a:r>
            <a:r>
              <a:rPr lang="en-US" b="1" dirty="0" err="1">
                <a:latin typeface="Consolas" panose="020B0609020204030204" pitchFamily="49" charset="0"/>
              </a:rPr>
              <a:t>rollForward</a:t>
            </a:r>
            <a:r>
              <a:rPr lang="en-US" b="1" dirty="0">
                <a:latin typeface="Consolas" panose="020B0609020204030204" pitchFamily="49" charset="0"/>
              </a:rPr>
              <a:t>":"</a:t>
            </a:r>
            <a:r>
              <a:rPr lang="en-US" b="1" dirty="0" err="1">
                <a:latin typeface="Consolas" panose="020B0609020204030204" pitchFamily="49" charset="0"/>
              </a:rPr>
              <a:t>latestMajor</a:t>
            </a:r>
            <a:r>
              <a:rPr lang="en-US" b="1" dirty="0">
                <a:latin typeface="Consolas" panose="020B0609020204030204" pitchFamily="49" charset="0"/>
              </a:rPr>
              <a:t>"</a:t>
            </a:r>
          </a:p>
          <a:p>
            <a:r>
              <a:rPr lang="en-US" b="1" dirty="0">
                <a:latin typeface="Consolas" panose="020B0609020204030204" pitchFamily="49" charset="0"/>
              </a:rPr>
              <a:t>  }</a:t>
            </a:r>
          </a:p>
          <a:p>
            <a:r>
              <a:rPr lang="en-US" b="1" dirty="0">
                <a:latin typeface="Consolas" panose="020B0609020204030204" pitchFamily="49" charset="0"/>
              </a:rPr>
              <a:t>}</a:t>
            </a:r>
          </a:p>
        </p:txBody>
      </p:sp>
    </p:spTree>
    <p:extLst>
      <p:ext uri="{BB962C8B-B14F-4D97-AF65-F5344CB8AC3E}">
        <p14:creationId xmlns:p14="http://schemas.microsoft.com/office/powerpoint/2010/main" val="2268809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8" grpId="0" animBg="1"/>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5B9F28-6058-44DD-9452-4D7015202646}"/>
              </a:ext>
            </a:extLst>
          </p:cNvPr>
          <p:cNvSpPr>
            <a:spLocks noGrp="1"/>
          </p:cNvSpPr>
          <p:nvPr>
            <p:ph type="title"/>
          </p:nvPr>
        </p:nvSpPr>
        <p:spPr/>
        <p:txBody>
          <a:bodyPr/>
          <a:lstStyle/>
          <a:p>
            <a:r>
              <a:rPr lang="en-US" dirty="0"/>
              <a:t>Runtime</a:t>
            </a:r>
          </a:p>
        </p:txBody>
      </p:sp>
      <p:sp>
        <p:nvSpPr>
          <p:cNvPr id="5" name="Text Placeholder 4">
            <a:extLst>
              <a:ext uri="{FF2B5EF4-FFF2-40B4-BE49-F238E27FC236}">
                <a16:creationId xmlns:a16="http://schemas.microsoft.com/office/drawing/2014/main" id="{6CE9BB79-ED7B-4628-A7A7-426595F1ED6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172050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A79B93-433D-49CD-8CCD-86FE7BDD1934}"/>
              </a:ext>
            </a:extLst>
          </p:cNvPr>
          <p:cNvSpPr>
            <a:spLocks noGrp="1"/>
          </p:cNvSpPr>
          <p:nvPr>
            <p:ph type="title"/>
          </p:nvPr>
        </p:nvSpPr>
        <p:spPr/>
        <p:txBody>
          <a:bodyPr>
            <a:normAutofit/>
          </a:bodyPr>
          <a:lstStyle/>
          <a:p>
            <a:r>
              <a:rPr lang="en-US" dirty="0"/>
              <a:t>Supported Operating Systems</a:t>
            </a:r>
            <a:br>
              <a:rPr lang="en-US" dirty="0"/>
            </a:br>
            <a:r>
              <a:rPr lang="en-US" sz="2400" dirty="0"/>
              <a:t>(</a:t>
            </a:r>
            <a:r>
              <a:rPr lang="en-US" sz="2400" dirty="0">
                <a:hlinkClick r:id="rId2"/>
              </a:rPr>
              <a:t>https://docs.microsoft.com/dotnet/core/windows-prerequisites</a:t>
            </a:r>
            <a:r>
              <a:rPr lang="en-US" sz="2400" dirty="0"/>
              <a:t>)</a:t>
            </a:r>
            <a:endParaRPr lang="en-US" dirty="0"/>
          </a:p>
        </p:txBody>
      </p:sp>
      <p:graphicFrame>
        <p:nvGraphicFramePr>
          <p:cNvPr id="18" name="Table 17">
            <a:extLst>
              <a:ext uri="{FF2B5EF4-FFF2-40B4-BE49-F238E27FC236}">
                <a16:creationId xmlns:a16="http://schemas.microsoft.com/office/drawing/2014/main" id="{A9C59F7C-7DCE-4D97-A2E4-2F526D223A51}"/>
              </a:ext>
            </a:extLst>
          </p:cNvPr>
          <p:cNvGraphicFramePr>
            <a:graphicFrameLocks noGrp="1"/>
          </p:cNvGraphicFramePr>
          <p:nvPr>
            <p:extLst>
              <p:ext uri="{D42A27DB-BD31-4B8C-83A1-F6EECF244321}">
                <p14:modId xmlns:p14="http://schemas.microsoft.com/office/powerpoint/2010/main" val="2754546153"/>
              </p:ext>
            </p:extLst>
          </p:nvPr>
        </p:nvGraphicFramePr>
        <p:xfrm>
          <a:off x="778595" y="1640777"/>
          <a:ext cx="4407268" cy="1506855"/>
        </p:xfrm>
        <a:graphic>
          <a:graphicData uri="http://schemas.openxmlformats.org/drawingml/2006/table">
            <a:tbl>
              <a:tblPr firstRow="1" firstCol="1" bandRow="1">
                <a:tableStyleId>{5C22544A-7EE6-4342-B048-85BDC9FD1C3A}</a:tableStyleId>
              </a:tblPr>
              <a:tblGrid>
                <a:gridCol w="2111172">
                  <a:extLst>
                    <a:ext uri="{9D8B030D-6E8A-4147-A177-3AD203B41FA5}">
                      <a16:colId xmlns:a16="http://schemas.microsoft.com/office/drawing/2014/main" val="3397893838"/>
                    </a:ext>
                  </a:extLst>
                </a:gridCol>
                <a:gridCol w="1189759">
                  <a:extLst>
                    <a:ext uri="{9D8B030D-6E8A-4147-A177-3AD203B41FA5}">
                      <a16:colId xmlns:a16="http://schemas.microsoft.com/office/drawing/2014/main" val="2528037404"/>
                    </a:ext>
                  </a:extLst>
                </a:gridCol>
                <a:gridCol w="1106337">
                  <a:extLst>
                    <a:ext uri="{9D8B030D-6E8A-4147-A177-3AD203B41FA5}">
                      <a16:colId xmlns:a16="http://schemas.microsoft.com/office/drawing/2014/main" val="4048867412"/>
                    </a:ext>
                  </a:extLst>
                </a:gridCol>
              </a:tblGrid>
              <a:tr h="0">
                <a:tc>
                  <a:txBody>
                    <a:bodyPr/>
                    <a:lstStyle/>
                    <a:p>
                      <a:pPr marL="0" marR="0" algn="ctr">
                        <a:lnSpc>
                          <a:spcPct val="107000"/>
                        </a:lnSpc>
                        <a:spcBef>
                          <a:spcPts val="0"/>
                        </a:spcBef>
                        <a:spcAft>
                          <a:spcPts val="1200"/>
                        </a:spcAft>
                      </a:pPr>
                      <a:r>
                        <a:rPr lang="en-US" sz="1200" dirty="0">
                          <a:effectLst/>
                        </a:rPr>
                        <a:t>Windows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gn="ctr">
                        <a:lnSpc>
                          <a:spcPct val="107000"/>
                        </a:lnSpc>
                        <a:spcBef>
                          <a:spcPts val="0"/>
                        </a:spcBef>
                        <a:spcAft>
                          <a:spcPts val="1200"/>
                        </a:spcAft>
                      </a:pPr>
                      <a:r>
                        <a:rPr lang="en-US" sz="1200">
                          <a:effectLst/>
                        </a:rPr>
                        <a:t>Version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gn="ctr">
                        <a:lnSpc>
                          <a:spcPct val="107000"/>
                        </a:lnSpc>
                        <a:spcBef>
                          <a:spcPts val="0"/>
                        </a:spcBef>
                        <a:spcAft>
                          <a:spcPts val="1200"/>
                        </a:spcAft>
                      </a:pPr>
                      <a:r>
                        <a:rPr lang="en-US" sz="1200">
                          <a:effectLst/>
                        </a:rPr>
                        <a:t>Architectures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2387250388"/>
                  </a:ext>
                </a:extLst>
              </a:tr>
              <a:tr h="0">
                <a:tc>
                  <a:txBody>
                    <a:bodyPr/>
                    <a:lstStyle/>
                    <a:p>
                      <a:pPr marL="0" marR="0">
                        <a:lnSpc>
                          <a:spcPct val="107000"/>
                        </a:lnSpc>
                        <a:spcBef>
                          <a:spcPts val="0"/>
                        </a:spcBef>
                        <a:spcAft>
                          <a:spcPts val="1200"/>
                        </a:spcAft>
                      </a:pPr>
                      <a:r>
                        <a:rPr lang="en-US" sz="1200">
                          <a:effectLst/>
                        </a:rPr>
                        <a:t>Windows Client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200" dirty="0">
                          <a:effectLst/>
                        </a:rPr>
                        <a:t>7 SP1+, 8.1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200">
                          <a:effectLst/>
                        </a:rPr>
                        <a:t>x64, x86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300230580"/>
                  </a:ext>
                </a:extLst>
              </a:tr>
              <a:tr h="0">
                <a:tc>
                  <a:txBody>
                    <a:bodyPr/>
                    <a:lstStyle/>
                    <a:p>
                      <a:pPr marL="0" marR="0">
                        <a:lnSpc>
                          <a:spcPct val="107000"/>
                        </a:lnSpc>
                        <a:spcBef>
                          <a:spcPts val="0"/>
                        </a:spcBef>
                        <a:spcAft>
                          <a:spcPts val="1200"/>
                        </a:spcAft>
                      </a:pPr>
                      <a:r>
                        <a:rPr lang="en-US" sz="1200">
                          <a:effectLst/>
                        </a:rPr>
                        <a:t>Windows 10 Client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200">
                          <a:effectLst/>
                        </a:rPr>
                        <a:t>Version 1607+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200">
                          <a:effectLst/>
                        </a:rPr>
                        <a:t>x64, x86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3559373671"/>
                  </a:ext>
                </a:extLst>
              </a:tr>
              <a:tr h="0">
                <a:tc>
                  <a:txBody>
                    <a:bodyPr/>
                    <a:lstStyle/>
                    <a:p>
                      <a:pPr marL="0" marR="0">
                        <a:lnSpc>
                          <a:spcPct val="107000"/>
                        </a:lnSpc>
                        <a:spcBef>
                          <a:spcPts val="0"/>
                        </a:spcBef>
                        <a:spcAft>
                          <a:spcPts val="1200"/>
                        </a:spcAft>
                      </a:pPr>
                      <a:r>
                        <a:rPr lang="en-US" sz="1200">
                          <a:effectLst/>
                        </a:rPr>
                        <a:t>Nano Server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200">
                          <a:effectLst/>
                        </a:rPr>
                        <a:t>Version 1803+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200">
                          <a:effectLst/>
                        </a:rPr>
                        <a:t>x64, ARM32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2024096696"/>
                  </a:ext>
                </a:extLst>
              </a:tr>
              <a:tr h="0">
                <a:tc>
                  <a:txBody>
                    <a:bodyPr/>
                    <a:lstStyle/>
                    <a:p>
                      <a:pPr marL="0" marR="0">
                        <a:lnSpc>
                          <a:spcPct val="107000"/>
                        </a:lnSpc>
                        <a:spcBef>
                          <a:spcPts val="0"/>
                        </a:spcBef>
                        <a:spcAft>
                          <a:spcPts val="1200"/>
                        </a:spcAft>
                      </a:pPr>
                      <a:r>
                        <a:rPr lang="en-US" sz="1200">
                          <a:effectLst/>
                        </a:rPr>
                        <a:t>Windows Server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200">
                          <a:effectLst/>
                        </a:rPr>
                        <a:t>2012 R2 SP1+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200" dirty="0">
                          <a:effectLst/>
                        </a:rPr>
                        <a:t>x64, x86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1800644855"/>
                  </a:ext>
                </a:extLst>
              </a:tr>
            </a:tbl>
          </a:graphicData>
        </a:graphic>
      </p:graphicFrame>
      <p:graphicFrame>
        <p:nvGraphicFramePr>
          <p:cNvPr id="20" name="Table 19">
            <a:extLst>
              <a:ext uri="{FF2B5EF4-FFF2-40B4-BE49-F238E27FC236}">
                <a16:creationId xmlns:a16="http://schemas.microsoft.com/office/drawing/2014/main" id="{A7EFA49E-0920-46CD-B7DF-55E9CCB8EA0C}"/>
              </a:ext>
            </a:extLst>
          </p:cNvPr>
          <p:cNvGraphicFramePr>
            <a:graphicFrameLocks noGrp="1"/>
          </p:cNvGraphicFramePr>
          <p:nvPr>
            <p:extLst>
              <p:ext uri="{D42A27DB-BD31-4B8C-83A1-F6EECF244321}">
                <p14:modId xmlns:p14="http://schemas.microsoft.com/office/powerpoint/2010/main" val="858306513"/>
              </p:ext>
            </p:extLst>
          </p:nvPr>
        </p:nvGraphicFramePr>
        <p:xfrm>
          <a:off x="5400674" y="1640777"/>
          <a:ext cx="4426451" cy="602742"/>
        </p:xfrm>
        <a:graphic>
          <a:graphicData uri="http://schemas.openxmlformats.org/drawingml/2006/table">
            <a:tbl>
              <a:tblPr firstRow="1" firstCol="1" bandRow="1">
                <a:tableStyleId>{5C22544A-7EE6-4342-B048-85BDC9FD1C3A}</a:tableStyleId>
              </a:tblPr>
              <a:tblGrid>
                <a:gridCol w="2079704">
                  <a:extLst>
                    <a:ext uri="{9D8B030D-6E8A-4147-A177-3AD203B41FA5}">
                      <a16:colId xmlns:a16="http://schemas.microsoft.com/office/drawing/2014/main" val="1537602559"/>
                    </a:ext>
                  </a:extLst>
                </a:gridCol>
                <a:gridCol w="1227726">
                  <a:extLst>
                    <a:ext uri="{9D8B030D-6E8A-4147-A177-3AD203B41FA5}">
                      <a16:colId xmlns:a16="http://schemas.microsoft.com/office/drawing/2014/main" val="323309966"/>
                    </a:ext>
                  </a:extLst>
                </a:gridCol>
                <a:gridCol w="1119021">
                  <a:extLst>
                    <a:ext uri="{9D8B030D-6E8A-4147-A177-3AD203B41FA5}">
                      <a16:colId xmlns:a16="http://schemas.microsoft.com/office/drawing/2014/main" val="3118626087"/>
                    </a:ext>
                  </a:extLst>
                </a:gridCol>
              </a:tblGrid>
              <a:tr h="0">
                <a:tc>
                  <a:txBody>
                    <a:bodyPr/>
                    <a:lstStyle/>
                    <a:p>
                      <a:pPr marL="0" marR="0" algn="ctr">
                        <a:lnSpc>
                          <a:spcPct val="107000"/>
                        </a:lnSpc>
                        <a:spcBef>
                          <a:spcPts val="0"/>
                        </a:spcBef>
                        <a:spcAft>
                          <a:spcPts val="1200"/>
                        </a:spcAft>
                      </a:pPr>
                      <a:r>
                        <a:rPr lang="en-US" sz="1200" dirty="0">
                          <a:effectLst/>
                        </a:rPr>
                        <a:t>Mac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solidFill>
                      <a:srgbClr val="61BB46"/>
                    </a:solidFill>
                  </a:tcPr>
                </a:tc>
                <a:tc>
                  <a:txBody>
                    <a:bodyPr/>
                    <a:lstStyle/>
                    <a:p>
                      <a:pPr marL="0" marR="0" algn="ctr">
                        <a:lnSpc>
                          <a:spcPct val="107000"/>
                        </a:lnSpc>
                        <a:spcBef>
                          <a:spcPts val="0"/>
                        </a:spcBef>
                        <a:spcAft>
                          <a:spcPts val="1200"/>
                        </a:spcAft>
                      </a:pPr>
                      <a:r>
                        <a:rPr lang="en-US" sz="1200">
                          <a:effectLst/>
                        </a:rPr>
                        <a:t>Version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solidFill>
                      <a:srgbClr val="61BB46"/>
                    </a:solidFill>
                  </a:tcPr>
                </a:tc>
                <a:tc>
                  <a:txBody>
                    <a:bodyPr/>
                    <a:lstStyle/>
                    <a:p>
                      <a:pPr marL="0" marR="0" algn="ctr">
                        <a:lnSpc>
                          <a:spcPct val="107000"/>
                        </a:lnSpc>
                        <a:spcBef>
                          <a:spcPts val="0"/>
                        </a:spcBef>
                        <a:spcAft>
                          <a:spcPts val="1200"/>
                        </a:spcAft>
                      </a:pPr>
                      <a:r>
                        <a:rPr lang="en-US" sz="1200" dirty="0">
                          <a:effectLst/>
                        </a:rPr>
                        <a:t>Architectures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solidFill>
                      <a:srgbClr val="61BB46"/>
                    </a:solidFill>
                  </a:tcPr>
                </a:tc>
                <a:extLst>
                  <a:ext uri="{0D108BD9-81ED-4DB2-BD59-A6C34878D82A}">
                    <a16:rowId xmlns:a16="http://schemas.microsoft.com/office/drawing/2014/main" val="2266475215"/>
                  </a:ext>
                </a:extLst>
              </a:tr>
              <a:tr h="0">
                <a:tc>
                  <a:txBody>
                    <a:bodyPr/>
                    <a:lstStyle/>
                    <a:p>
                      <a:pPr marL="0" marR="0">
                        <a:lnSpc>
                          <a:spcPct val="107000"/>
                        </a:lnSpc>
                        <a:spcBef>
                          <a:spcPts val="0"/>
                        </a:spcBef>
                        <a:spcAft>
                          <a:spcPts val="1200"/>
                        </a:spcAft>
                      </a:pPr>
                      <a:r>
                        <a:rPr lang="en-US" sz="1200" dirty="0">
                          <a:effectLst/>
                        </a:rPr>
                        <a:t>Mac OS X</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solidFill>
                      <a:srgbClr val="61BB46"/>
                    </a:solidFill>
                  </a:tcPr>
                </a:tc>
                <a:tc>
                  <a:txBody>
                    <a:bodyPr/>
                    <a:lstStyle/>
                    <a:p>
                      <a:pPr marL="0" marR="0">
                        <a:lnSpc>
                          <a:spcPct val="107000"/>
                        </a:lnSpc>
                        <a:spcBef>
                          <a:spcPts val="0"/>
                        </a:spcBef>
                        <a:spcAft>
                          <a:spcPts val="1200"/>
                        </a:spcAft>
                      </a:pPr>
                      <a:r>
                        <a:rPr lang="en-US" sz="1200" dirty="0">
                          <a:effectLst/>
                        </a:rPr>
                        <a:t>10.13+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200" dirty="0">
                          <a:effectLst/>
                        </a:rPr>
                        <a:t>x64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1796492564"/>
                  </a:ext>
                </a:extLst>
              </a:tr>
            </a:tbl>
          </a:graphicData>
        </a:graphic>
      </p:graphicFrame>
      <p:sp>
        <p:nvSpPr>
          <p:cNvPr id="21" name="Rectangle 20">
            <a:extLst>
              <a:ext uri="{FF2B5EF4-FFF2-40B4-BE49-F238E27FC236}">
                <a16:creationId xmlns:a16="http://schemas.microsoft.com/office/drawing/2014/main" id="{F1D74752-3C4B-4F3A-8AAF-90731B599E9B}"/>
              </a:ext>
            </a:extLst>
          </p:cNvPr>
          <p:cNvSpPr/>
          <p:nvPr/>
        </p:nvSpPr>
        <p:spPr>
          <a:xfrm>
            <a:off x="5400674" y="2243519"/>
            <a:ext cx="6096000" cy="276999"/>
          </a:xfrm>
          <a:prstGeom prst="rect">
            <a:avLst/>
          </a:prstGeom>
        </p:spPr>
        <p:txBody>
          <a:bodyPr>
            <a:spAutoFit/>
          </a:bodyPr>
          <a:lstStyle/>
          <a:p>
            <a:r>
              <a:rPr lang="en-US" sz="1200" dirty="0">
                <a:solidFill>
                  <a:srgbClr val="24292E"/>
                </a:solidFill>
                <a:latin typeface="Segoe UI" panose="020B0502040204020203" pitchFamily="34" charset="0"/>
              </a:rPr>
              <a:t>See</a:t>
            </a:r>
            <a:r>
              <a:rPr lang="en-US" sz="1200" dirty="0">
                <a:solidFill>
                  <a:srgbClr val="0366D6"/>
                </a:solidFill>
                <a:latin typeface="Segoe UI" panose="020B0502040204020203" pitchFamily="34" charset="0"/>
                <a:ea typeface="Times New Roman" panose="02020603050405020304" pitchFamily="18" charset="0"/>
              </a:rPr>
              <a:t> </a:t>
            </a:r>
            <a:r>
              <a:rPr lang="en-US" sz="1200" u="sng" dirty="0">
                <a:solidFill>
                  <a:srgbClr val="0366D6"/>
                </a:solidFill>
                <a:latin typeface="Segoe UI" panose="020B0502040204020203" pitchFamily="34" charset="0"/>
                <a:ea typeface="Times New Roman" panose="02020603050405020304" pitchFamily="18" charset="0"/>
                <a:hlinkClick r:id="rId3"/>
              </a:rPr>
              <a:t>Apple Support Sitemap</a:t>
            </a:r>
            <a:r>
              <a:rPr lang="en-US" sz="1200" dirty="0">
                <a:solidFill>
                  <a:srgbClr val="24292E"/>
                </a:solidFill>
                <a:latin typeface="Segoe UI" panose="020B0502040204020203" pitchFamily="34" charset="0"/>
                <a:ea typeface="Times New Roman" panose="02020603050405020304" pitchFamily="18" charset="0"/>
              </a:rPr>
              <a:t> and </a:t>
            </a:r>
            <a:r>
              <a:rPr lang="en-US" sz="1200" u="sng" dirty="0">
                <a:solidFill>
                  <a:srgbClr val="0366D6"/>
                </a:solidFill>
                <a:latin typeface="Segoe UI" panose="020B0502040204020203" pitchFamily="34" charset="0"/>
                <a:ea typeface="Times New Roman" panose="02020603050405020304" pitchFamily="18" charset="0"/>
                <a:hlinkClick r:id="rId4"/>
              </a:rPr>
              <a:t>Apple Security Updates</a:t>
            </a:r>
            <a:endParaRPr lang="en-US" sz="1200" dirty="0"/>
          </a:p>
        </p:txBody>
      </p:sp>
      <p:graphicFrame>
        <p:nvGraphicFramePr>
          <p:cNvPr id="22" name="Table 21">
            <a:extLst>
              <a:ext uri="{FF2B5EF4-FFF2-40B4-BE49-F238E27FC236}">
                <a16:creationId xmlns:a16="http://schemas.microsoft.com/office/drawing/2014/main" id="{374F9446-F20C-47F1-A356-5C894340C0F3}"/>
              </a:ext>
            </a:extLst>
          </p:cNvPr>
          <p:cNvGraphicFramePr>
            <a:graphicFrameLocks noGrp="1"/>
          </p:cNvGraphicFramePr>
          <p:nvPr>
            <p:extLst>
              <p:ext uri="{D42A27DB-BD31-4B8C-83A1-F6EECF244321}">
                <p14:modId xmlns:p14="http://schemas.microsoft.com/office/powerpoint/2010/main" val="1356734538"/>
              </p:ext>
            </p:extLst>
          </p:nvPr>
        </p:nvGraphicFramePr>
        <p:xfrm>
          <a:off x="778595" y="3226590"/>
          <a:ext cx="9073130" cy="3405124"/>
        </p:xfrm>
        <a:graphic>
          <a:graphicData uri="http://schemas.openxmlformats.org/drawingml/2006/table">
            <a:tbl>
              <a:tblPr firstRow="1" firstCol="1" bandRow="1">
                <a:tableStyleId>{00A15C55-8517-42AA-B614-E9B94910E393}</a:tableStyleId>
              </a:tblPr>
              <a:tblGrid>
                <a:gridCol w="2268283">
                  <a:extLst>
                    <a:ext uri="{9D8B030D-6E8A-4147-A177-3AD203B41FA5}">
                      <a16:colId xmlns:a16="http://schemas.microsoft.com/office/drawing/2014/main" val="194005535"/>
                    </a:ext>
                  </a:extLst>
                </a:gridCol>
                <a:gridCol w="929564">
                  <a:extLst>
                    <a:ext uri="{9D8B030D-6E8A-4147-A177-3AD203B41FA5}">
                      <a16:colId xmlns:a16="http://schemas.microsoft.com/office/drawing/2014/main" val="4004151284"/>
                    </a:ext>
                  </a:extLst>
                </a:gridCol>
                <a:gridCol w="1673984">
                  <a:extLst>
                    <a:ext uri="{9D8B030D-6E8A-4147-A177-3AD203B41FA5}">
                      <a16:colId xmlns:a16="http://schemas.microsoft.com/office/drawing/2014/main" val="3769186685"/>
                    </a:ext>
                  </a:extLst>
                </a:gridCol>
                <a:gridCol w="4201299">
                  <a:extLst>
                    <a:ext uri="{9D8B030D-6E8A-4147-A177-3AD203B41FA5}">
                      <a16:colId xmlns:a16="http://schemas.microsoft.com/office/drawing/2014/main" val="3245810723"/>
                    </a:ext>
                  </a:extLst>
                </a:gridCol>
              </a:tblGrid>
              <a:tr h="0">
                <a:tc>
                  <a:txBody>
                    <a:bodyPr/>
                    <a:lstStyle/>
                    <a:p>
                      <a:pPr marL="0" marR="0" algn="ctr">
                        <a:lnSpc>
                          <a:spcPct val="107000"/>
                        </a:lnSpc>
                        <a:spcBef>
                          <a:spcPts val="0"/>
                        </a:spcBef>
                        <a:spcAft>
                          <a:spcPts val="1200"/>
                        </a:spcAft>
                      </a:pPr>
                      <a:r>
                        <a:rPr lang="en-US" sz="1200" dirty="0">
                          <a:solidFill>
                            <a:schemeClr val="tx1"/>
                          </a:solidFill>
                          <a:effectLst/>
                        </a:rPr>
                        <a:t>Linux</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solidFill>
                      <a:srgbClr val="E5B523"/>
                    </a:solidFill>
                  </a:tcPr>
                </a:tc>
                <a:tc>
                  <a:txBody>
                    <a:bodyPr/>
                    <a:lstStyle/>
                    <a:p>
                      <a:pPr marL="0" marR="0" algn="ctr">
                        <a:lnSpc>
                          <a:spcPct val="107000"/>
                        </a:lnSpc>
                        <a:spcBef>
                          <a:spcPts val="0"/>
                        </a:spcBef>
                        <a:spcAft>
                          <a:spcPts val="1200"/>
                        </a:spcAft>
                      </a:pPr>
                      <a:r>
                        <a:rPr lang="en-US" sz="1200">
                          <a:solidFill>
                            <a:schemeClr val="tx1"/>
                          </a:solidFill>
                          <a:effectLst/>
                        </a:rPr>
                        <a:t>Version</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solidFill>
                      <a:srgbClr val="E5B523"/>
                    </a:solidFill>
                  </a:tcPr>
                </a:tc>
                <a:tc>
                  <a:txBody>
                    <a:bodyPr/>
                    <a:lstStyle/>
                    <a:p>
                      <a:pPr marL="0" marR="0" algn="ctr">
                        <a:lnSpc>
                          <a:spcPct val="107000"/>
                        </a:lnSpc>
                        <a:spcBef>
                          <a:spcPts val="0"/>
                        </a:spcBef>
                        <a:spcAft>
                          <a:spcPts val="1200"/>
                        </a:spcAft>
                      </a:pPr>
                      <a:r>
                        <a:rPr lang="en-US" sz="1200">
                          <a:solidFill>
                            <a:schemeClr val="tx1"/>
                          </a:solidFill>
                          <a:effectLst/>
                        </a:rPr>
                        <a:t>Architectures</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solidFill>
                      <a:srgbClr val="E5B523"/>
                    </a:solidFill>
                  </a:tcPr>
                </a:tc>
                <a:tc>
                  <a:txBody>
                    <a:bodyPr/>
                    <a:lstStyle/>
                    <a:p>
                      <a:pPr marL="0" marR="0" algn="ctr">
                        <a:lnSpc>
                          <a:spcPct val="107000"/>
                        </a:lnSpc>
                        <a:spcBef>
                          <a:spcPts val="0"/>
                        </a:spcBef>
                        <a:spcAft>
                          <a:spcPts val="1200"/>
                        </a:spcAft>
                      </a:pPr>
                      <a:r>
                        <a:rPr lang="en-US" sz="1200" dirty="0">
                          <a:solidFill>
                            <a:schemeClr val="tx1"/>
                          </a:solidFill>
                          <a:effectLst/>
                        </a:rPr>
                        <a:t>Notes</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solidFill>
                      <a:srgbClr val="E5B523"/>
                    </a:solidFill>
                  </a:tcPr>
                </a:tc>
                <a:extLst>
                  <a:ext uri="{0D108BD9-81ED-4DB2-BD59-A6C34878D82A}">
                    <a16:rowId xmlns:a16="http://schemas.microsoft.com/office/drawing/2014/main" val="1036407356"/>
                  </a:ext>
                </a:extLst>
              </a:tr>
              <a:tr h="0">
                <a:tc>
                  <a:txBody>
                    <a:bodyPr/>
                    <a:lstStyle/>
                    <a:p>
                      <a:pPr marL="0" marR="0">
                        <a:lnSpc>
                          <a:spcPct val="107000"/>
                        </a:lnSpc>
                        <a:spcBef>
                          <a:spcPts val="0"/>
                        </a:spcBef>
                        <a:spcAft>
                          <a:spcPts val="1200"/>
                        </a:spcAft>
                      </a:pPr>
                      <a:r>
                        <a:rPr lang="en-US" sz="1200">
                          <a:solidFill>
                            <a:schemeClr val="tx1"/>
                          </a:solidFill>
                          <a:effectLst/>
                        </a:rPr>
                        <a:t>Red Hat Enterprise Linux</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solidFill>
                      <a:srgbClr val="E5B523"/>
                    </a:solidFill>
                  </a:tcPr>
                </a:tc>
                <a:tc>
                  <a:txBody>
                    <a:bodyPr/>
                    <a:lstStyle/>
                    <a:p>
                      <a:pPr marL="0" marR="0">
                        <a:lnSpc>
                          <a:spcPct val="107000"/>
                        </a:lnSpc>
                        <a:spcBef>
                          <a:spcPts val="0"/>
                        </a:spcBef>
                        <a:spcAft>
                          <a:spcPts val="1200"/>
                        </a:spcAft>
                      </a:pPr>
                      <a:r>
                        <a:rPr lang="en-US" sz="12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200">
                          <a:effectLst/>
                        </a:rPr>
                        <a:t>x64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200" u="sng" dirty="0">
                          <a:effectLst/>
                          <a:hlinkClick r:id="rId5"/>
                        </a:rPr>
                        <a:t>Microsoft support policy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2736567527"/>
                  </a:ext>
                </a:extLst>
              </a:tr>
              <a:tr h="0">
                <a:tc>
                  <a:txBody>
                    <a:bodyPr/>
                    <a:lstStyle/>
                    <a:p>
                      <a:pPr marL="0" marR="0">
                        <a:lnSpc>
                          <a:spcPct val="107000"/>
                        </a:lnSpc>
                        <a:spcBef>
                          <a:spcPts val="0"/>
                        </a:spcBef>
                        <a:spcAft>
                          <a:spcPts val="1200"/>
                        </a:spcAft>
                      </a:pPr>
                      <a:r>
                        <a:rPr lang="en-US" sz="1200" dirty="0">
                          <a:solidFill>
                            <a:schemeClr val="tx1"/>
                          </a:solidFill>
                          <a:effectLst/>
                        </a:rPr>
                        <a:t>Red Hat Enterprise Linux</a:t>
                      </a:r>
                      <a:br>
                        <a:rPr lang="en-US" sz="1200" dirty="0">
                          <a:solidFill>
                            <a:schemeClr val="tx1"/>
                          </a:solidFill>
                          <a:effectLst/>
                        </a:rPr>
                      </a:br>
                      <a:r>
                        <a:rPr lang="en-US" sz="1200" dirty="0">
                          <a:solidFill>
                            <a:schemeClr val="tx1"/>
                          </a:solidFill>
                          <a:effectLst/>
                        </a:rPr>
                        <a:t>CentOS</a:t>
                      </a:r>
                      <a:br>
                        <a:rPr lang="en-US" sz="1200" dirty="0">
                          <a:solidFill>
                            <a:schemeClr val="tx1"/>
                          </a:solidFill>
                          <a:effectLst/>
                        </a:rPr>
                      </a:br>
                      <a:r>
                        <a:rPr lang="en-US" sz="1200" dirty="0">
                          <a:solidFill>
                            <a:schemeClr val="tx1"/>
                          </a:solidFill>
                          <a:effectLst/>
                        </a:rPr>
                        <a:t>Oracle Linux</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solidFill>
                      <a:srgbClr val="E5B523"/>
                    </a:solidFill>
                  </a:tcPr>
                </a:tc>
                <a:tc>
                  <a:txBody>
                    <a:bodyPr/>
                    <a:lstStyle/>
                    <a:p>
                      <a:pPr marL="0" marR="0">
                        <a:lnSpc>
                          <a:spcPct val="107000"/>
                        </a:lnSpc>
                        <a:spcBef>
                          <a:spcPts val="0"/>
                        </a:spcBef>
                        <a:spcAft>
                          <a:spcPts val="1200"/>
                        </a:spcAft>
                      </a:pPr>
                      <a:r>
                        <a:rPr lang="en-US" sz="12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200">
                          <a:effectLst/>
                        </a:rPr>
                        <a:t>x64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200" u="sng">
                          <a:effectLst/>
                          <a:hlinkClick r:id="rId6"/>
                        </a:rPr>
                        <a:t>Red Hat support policy</a:t>
                      </a:r>
                      <a:br>
                        <a:rPr lang="en-US" sz="1200">
                          <a:effectLst/>
                        </a:rPr>
                      </a:br>
                      <a:r>
                        <a:rPr lang="en-US" sz="1200" u="sng">
                          <a:effectLst/>
                          <a:hlinkClick r:id="rId7"/>
                        </a:rPr>
                        <a:t>CentOS lifecycle</a:t>
                      </a:r>
                      <a:br>
                        <a:rPr lang="en-US" sz="1200">
                          <a:effectLst/>
                        </a:rPr>
                      </a:br>
                      <a:r>
                        <a:rPr lang="en-US" sz="1200" u="sng">
                          <a:effectLst/>
                          <a:hlinkClick r:id="rId8"/>
                        </a:rPr>
                        <a:t>Oracle Linux lifecycle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2363003386"/>
                  </a:ext>
                </a:extLst>
              </a:tr>
              <a:tr h="0">
                <a:tc>
                  <a:txBody>
                    <a:bodyPr/>
                    <a:lstStyle/>
                    <a:p>
                      <a:pPr marL="0" marR="0">
                        <a:lnSpc>
                          <a:spcPct val="107000"/>
                        </a:lnSpc>
                        <a:spcBef>
                          <a:spcPts val="0"/>
                        </a:spcBef>
                        <a:spcAft>
                          <a:spcPts val="1200"/>
                        </a:spcAft>
                      </a:pPr>
                      <a:r>
                        <a:rPr lang="en-US" sz="1200">
                          <a:solidFill>
                            <a:schemeClr val="tx1"/>
                          </a:solidFill>
                          <a:effectLst/>
                        </a:rPr>
                        <a:t>Fedora</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solidFill>
                      <a:srgbClr val="E5B523"/>
                    </a:solidFill>
                  </a:tcPr>
                </a:tc>
                <a:tc>
                  <a:txBody>
                    <a:bodyPr/>
                    <a:lstStyle/>
                    <a:p>
                      <a:pPr marL="0" marR="0">
                        <a:lnSpc>
                          <a:spcPct val="107000"/>
                        </a:lnSpc>
                        <a:spcBef>
                          <a:spcPts val="0"/>
                        </a:spcBef>
                        <a:spcAft>
                          <a:spcPts val="1200"/>
                        </a:spcAft>
                      </a:pPr>
                      <a:r>
                        <a:rPr lang="en-US" sz="1200">
                          <a:effectLst/>
                        </a:rPr>
                        <a:t>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200">
                          <a:effectLst/>
                        </a:rPr>
                        <a:t>x64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200" u="sng">
                          <a:effectLst/>
                          <a:hlinkClick r:id="rId9"/>
                        </a:rPr>
                        <a:t>Fedora lifecycle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3216064403"/>
                  </a:ext>
                </a:extLst>
              </a:tr>
              <a:tr h="0">
                <a:tc>
                  <a:txBody>
                    <a:bodyPr/>
                    <a:lstStyle/>
                    <a:p>
                      <a:pPr marL="0" marR="0">
                        <a:lnSpc>
                          <a:spcPct val="107000"/>
                        </a:lnSpc>
                        <a:spcBef>
                          <a:spcPts val="0"/>
                        </a:spcBef>
                        <a:spcAft>
                          <a:spcPts val="1200"/>
                        </a:spcAft>
                      </a:pPr>
                      <a:r>
                        <a:rPr lang="en-US" sz="1200">
                          <a:solidFill>
                            <a:schemeClr val="tx1"/>
                          </a:solidFill>
                          <a:effectLst/>
                        </a:rPr>
                        <a:t>Debian</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solidFill>
                      <a:srgbClr val="E5B523"/>
                    </a:solidFill>
                  </a:tcPr>
                </a:tc>
                <a:tc>
                  <a:txBody>
                    <a:bodyPr/>
                    <a:lstStyle/>
                    <a:p>
                      <a:pPr marL="0" marR="0">
                        <a:lnSpc>
                          <a:spcPct val="107000"/>
                        </a:lnSpc>
                        <a:spcBef>
                          <a:spcPts val="0"/>
                        </a:spcBef>
                        <a:spcAft>
                          <a:spcPts val="1200"/>
                        </a:spcAft>
                      </a:pPr>
                      <a:r>
                        <a:rPr lang="en-US" sz="12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200">
                          <a:effectLst/>
                        </a:rPr>
                        <a:t>x64, ARM32, ARM64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200" u="sng">
                          <a:effectLst/>
                          <a:hlinkClick r:id="rId10"/>
                        </a:rPr>
                        <a:t>Debian lifecycle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1591417161"/>
                  </a:ext>
                </a:extLst>
              </a:tr>
              <a:tr h="0">
                <a:tc>
                  <a:txBody>
                    <a:bodyPr/>
                    <a:lstStyle/>
                    <a:p>
                      <a:pPr marL="0" marR="0">
                        <a:lnSpc>
                          <a:spcPct val="107000"/>
                        </a:lnSpc>
                        <a:spcBef>
                          <a:spcPts val="0"/>
                        </a:spcBef>
                        <a:spcAft>
                          <a:spcPts val="1200"/>
                        </a:spcAft>
                      </a:pPr>
                      <a:r>
                        <a:rPr lang="en-US" sz="1200">
                          <a:solidFill>
                            <a:schemeClr val="tx1"/>
                          </a:solidFill>
                          <a:effectLst/>
                        </a:rPr>
                        <a:t>Ubuntu</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solidFill>
                      <a:srgbClr val="E5B523"/>
                    </a:solidFill>
                  </a:tcPr>
                </a:tc>
                <a:tc>
                  <a:txBody>
                    <a:bodyPr/>
                    <a:lstStyle/>
                    <a:p>
                      <a:pPr marL="0" marR="0">
                        <a:lnSpc>
                          <a:spcPct val="107000"/>
                        </a:lnSpc>
                        <a:spcBef>
                          <a:spcPts val="0"/>
                        </a:spcBef>
                        <a:spcAft>
                          <a:spcPts val="1200"/>
                        </a:spcAft>
                      </a:pPr>
                      <a:r>
                        <a:rPr lang="en-US" sz="1200">
                          <a:effectLst/>
                        </a:rPr>
                        <a:t>16.04+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200">
                          <a:effectLst/>
                        </a:rPr>
                        <a:t>x64, ARM32, ARM64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200" u="sng">
                          <a:effectLst/>
                          <a:hlinkClick r:id="rId11"/>
                        </a:rPr>
                        <a:t>Ubuntu lifecycle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2180379413"/>
                  </a:ext>
                </a:extLst>
              </a:tr>
              <a:tr h="0">
                <a:tc>
                  <a:txBody>
                    <a:bodyPr/>
                    <a:lstStyle/>
                    <a:p>
                      <a:pPr marL="0" marR="0">
                        <a:lnSpc>
                          <a:spcPct val="107000"/>
                        </a:lnSpc>
                        <a:spcBef>
                          <a:spcPts val="0"/>
                        </a:spcBef>
                        <a:spcAft>
                          <a:spcPts val="1200"/>
                        </a:spcAft>
                      </a:pPr>
                      <a:r>
                        <a:rPr lang="en-US" sz="1200">
                          <a:solidFill>
                            <a:schemeClr val="tx1"/>
                          </a:solidFill>
                          <a:effectLst/>
                        </a:rPr>
                        <a:t>Linux Mint</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solidFill>
                      <a:srgbClr val="E5B523"/>
                    </a:solidFill>
                  </a:tcPr>
                </a:tc>
                <a:tc>
                  <a:txBody>
                    <a:bodyPr/>
                    <a:lstStyle/>
                    <a:p>
                      <a:pPr marL="0" marR="0">
                        <a:lnSpc>
                          <a:spcPct val="107000"/>
                        </a:lnSpc>
                        <a:spcBef>
                          <a:spcPts val="0"/>
                        </a:spcBef>
                        <a:spcAft>
                          <a:spcPts val="1200"/>
                        </a:spcAft>
                      </a:pPr>
                      <a:r>
                        <a:rPr lang="en-US" sz="1200">
                          <a:effectLst/>
                        </a:rPr>
                        <a:t>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200">
                          <a:effectLst/>
                        </a:rPr>
                        <a:t>x64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200" u="sng">
                          <a:effectLst/>
                          <a:hlinkClick r:id="rId12"/>
                        </a:rPr>
                        <a:t>Linux Mint end of life announcements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2011905887"/>
                  </a:ext>
                </a:extLst>
              </a:tr>
              <a:tr h="0">
                <a:tc>
                  <a:txBody>
                    <a:bodyPr/>
                    <a:lstStyle/>
                    <a:p>
                      <a:pPr marL="0" marR="0">
                        <a:lnSpc>
                          <a:spcPct val="107000"/>
                        </a:lnSpc>
                        <a:spcBef>
                          <a:spcPts val="0"/>
                        </a:spcBef>
                        <a:spcAft>
                          <a:spcPts val="1200"/>
                        </a:spcAft>
                      </a:pPr>
                      <a:r>
                        <a:rPr lang="en-US" sz="1200">
                          <a:solidFill>
                            <a:schemeClr val="tx1"/>
                          </a:solidFill>
                          <a:effectLst/>
                        </a:rPr>
                        <a:t>openSUSE</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solidFill>
                      <a:srgbClr val="E5B523"/>
                    </a:solidFill>
                  </a:tcPr>
                </a:tc>
                <a:tc>
                  <a:txBody>
                    <a:bodyPr/>
                    <a:lstStyle/>
                    <a:p>
                      <a:pPr marL="0" marR="0">
                        <a:lnSpc>
                          <a:spcPct val="107000"/>
                        </a:lnSpc>
                        <a:spcBef>
                          <a:spcPts val="0"/>
                        </a:spcBef>
                        <a:spcAft>
                          <a:spcPts val="1200"/>
                        </a:spcAft>
                      </a:pPr>
                      <a:r>
                        <a:rPr lang="en-US" sz="1200">
                          <a:effectLst/>
                        </a:rPr>
                        <a:t>42.3+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200">
                          <a:effectLst/>
                        </a:rPr>
                        <a:t>x64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200" u="sng">
                          <a:effectLst/>
                          <a:hlinkClick r:id="rId13"/>
                        </a:rPr>
                        <a:t>OpenSUSE lifecycle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58370158"/>
                  </a:ext>
                </a:extLst>
              </a:tr>
              <a:tr h="0">
                <a:tc>
                  <a:txBody>
                    <a:bodyPr/>
                    <a:lstStyle/>
                    <a:p>
                      <a:pPr marL="0" marR="0">
                        <a:lnSpc>
                          <a:spcPct val="107000"/>
                        </a:lnSpc>
                        <a:spcBef>
                          <a:spcPts val="0"/>
                        </a:spcBef>
                        <a:spcAft>
                          <a:spcPts val="1200"/>
                        </a:spcAft>
                      </a:pPr>
                      <a:r>
                        <a:rPr lang="en-US" sz="1200">
                          <a:solidFill>
                            <a:schemeClr val="tx1"/>
                          </a:solidFill>
                          <a:effectLst/>
                        </a:rPr>
                        <a:t>SUSE Enterprise Linux (SLES)</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solidFill>
                      <a:srgbClr val="E5B523"/>
                    </a:solidFill>
                  </a:tcPr>
                </a:tc>
                <a:tc>
                  <a:txBody>
                    <a:bodyPr/>
                    <a:lstStyle/>
                    <a:p>
                      <a:pPr marL="0" marR="0">
                        <a:lnSpc>
                          <a:spcPct val="107000"/>
                        </a:lnSpc>
                        <a:spcBef>
                          <a:spcPts val="0"/>
                        </a:spcBef>
                        <a:spcAft>
                          <a:spcPts val="1200"/>
                        </a:spcAft>
                      </a:pPr>
                      <a:r>
                        <a:rPr lang="en-US" sz="1200">
                          <a:effectLst/>
                        </a:rPr>
                        <a:t>12 SP2+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200">
                          <a:effectLst/>
                        </a:rPr>
                        <a:t>x64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200" u="sng">
                          <a:effectLst/>
                          <a:hlinkClick r:id="rId14"/>
                        </a:rPr>
                        <a:t>SUSE lifecycle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4078286872"/>
                  </a:ext>
                </a:extLst>
              </a:tr>
              <a:tr h="0">
                <a:tc>
                  <a:txBody>
                    <a:bodyPr/>
                    <a:lstStyle/>
                    <a:p>
                      <a:pPr marL="0" marR="0">
                        <a:lnSpc>
                          <a:spcPct val="107000"/>
                        </a:lnSpc>
                        <a:spcBef>
                          <a:spcPts val="0"/>
                        </a:spcBef>
                        <a:spcAft>
                          <a:spcPts val="1200"/>
                        </a:spcAft>
                      </a:pPr>
                      <a:r>
                        <a:rPr lang="en-US" sz="1200" dirty="0">
                          <a:solidFill>
                            <a:schemeClr val="tx1"/>
                          </a:solidFill>
                          <a:effectLst/>
                        </a:rPr>
                        <a:t>Alpine Linux</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solidFill>
                      <a:srgbClr val="E5B523"/>
                    </a:solidFill>
                  </a:tcPr>
                </a:tc>
                <a:tc>
                  <a:txBody>
                    <a:bodyPr/>
                    <a:lstStyle/>
                    <a:p>
                      <a:pPr marL="0" marR="0">
                        <a:lnSpc>
                          <a:spcPct val="107000"/>
                        </a:lnSpc>
                        <a:spcBef>
                          <a:spcPts val="0"/>
                        </a:spcBef>
                        <a:spcAft>
                          <a:spcPts val="1200"/>
                        </a:spcAft>
                      </a:pPr>
                      <a:r>
                        <a:rPr lang="en-US" sz="1200">
                          <a:effectLst/>
                        </a:rPr>
                        <a:t>3.8+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200">
                          <a:effectLst/>
                        </a:rPr>
                        <a:t>x64, ARM64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200" u="sng" dirty="0">
                          <a:effectLst/>
                          <a:hlinkClick r:id="rId15"/>
                        </a:rPr>
                        <a:t>Alpine lifecycle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733208883"/>
                  </a:ext>
                </a:extLst>
              </a:tr>
            </a:tbl>
          </a:graphicData>
        </a:graphic>
      </p:graphicFrame>
      <p:pic>
        <p:nvPicPr>
          <p:cNvPr id="3078" name="Picture 6" descr="Image result for linux logo">
            <a:extLst>
              <a:ext uri="{FF2B5EF4-FFF2-40B4-BE49-F238E27FC236}">
                <a16:creationId xmlns:a16="http://schemas.microsoft.com/office/drawing/2014/main" id="{99846074-938A-4EA1-B9A2-0E31D5F6B462}"/>
              </a:ext>
            </a:extLst>
          </p:cNvPr>
          <p:cNvPicPr>
            <a:picLocks noChangeAspect="1" noChangeArrowheads="1"/>
          </p:cNvPicPr>
          <p:nvPr/>
        </p:nvPicPr>
        <p:blipFill>
          <a:blip r:embed="rId1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382125" y="4307614"/>
            <a:ext cx="1971675" cy="23241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Image result for mac logo">
            <a:extLst>
              <a:ext uri="{FF2B5EF4-FFF2-40B4-BE49-F238E27FC236}">
                <a16:creationId xmlns:a16="http://schemas.microsoft.com/office/drawing/2014/main" id="{8C6181CC-5E70-4225-8BEA-60F638B94521}"/>
              </a:ext>
            </a:extLst>
          </p:cNvPr>
          <p:cNvPicPr>
            <a:picLocks noChangeAspect="1" noChangeArrowheads="1"/>
          </p:cNvPicPr>
          <p:nvPr/>
        </p:nvPicPr>
        <p:blipFill>
          <a:blip r:embed="rId1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675715" y="1640777"/>
            <a:ext cx="1076314" cy="1181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416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par>
                                <p:cTn id="15" presetID="10" presetClass="entr" presetSubtype="0" fill="hold" nodeType="withEffect">
                                  <p:stCondLst>
                                    <p:cond delay="0"/>
                                  </p:stCondLst>
                                  <p:childTnLst>
                                    <p:set>
                                      <p:cBhvr>
                                        <p:cTn id="16" dur="1" fill="hold">
                                          <p:stCondLst>
                                            <p:cond delay="0"/>
                                          </p:stCondLst>
                                        </p:cTn>
                                        <p:tgtEl>
                                          <p:spTgt spid="3080"/>
                                        </p:tgtEl>
                                        <p:attrNameLst>
                                          <p:attrName>style.visibility</p:attrName>
                                        </p:attrNameLst>
                                      </p:cBhvr>
                                      <p:to>
                                        <p:strVal val="visible"/>
                                      </p:to>
                                    </p:set>
                                    <p:animEffect transition="in" filter="fade">
                                      <p:cBhvr>
                                        <p:cTn id="17" dur="500"/>
                                        <p:tgtEl>
                                          <p:spTgt spid="3080"/>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45" presetClass="entr" presetSubtype="0" fill="hold" nodeType="withEffect">
                                  <p:stCondLst>
                                    <p:cond delay="0"/>
                                  </p:stCondLst>
                                  <p:childTnLst>
                                    <p:set>
                                      <p:cBhvr>
                                        <p:cTn id="23" dur="1" fill="hold">
                                          <p:stCondLst>
                                            <p:cond delay="0"/>
                                          </p:stCondLst>
                                        </p:cTn>
                                        <p:tgtEl>
                                          <p:spTgt spid="3078"/>
                                        </p:tgtEl>
                                        <p:attrNameLst>
                                          <p:attrName>style.visibility</p:attrName>
                                        </p:attrNameLst>
                                      </p:cBhvr>
                                      <p:to>
                                        <p:strVal val="visible"/>
                                      </p:to>
                                    </p:set>
                                    <p:animEffect transition="in" filter="fade">
                                      <p:cBhvr>
                                        <p:cTn id="24" dur="3000"/>
                                        <p:tgtEl>
                                          <p:spTgt spid="3078"/>
                                        </p:tgtEl>
                                      </p:cBhvr>
                                    </p:animEffect>
                                    <p:anim calcmode="lin" valueType="num">
                                      <p:cBhvr>
                                        <p:cTn id="25" dur="3000" fill="hold"/>
                                        <p:tgtEl>
                                          <p:spTgt spid="3078"/>
                                        </p:tgtEl>
                                        <p:attrNameLst>
                                          <p:attrName>ppt_w</p:attrName>
                                        </p:attrNameLst>
                                      </p:cBhvr>
                                      <p:tavLst>
                                        <p:tav tm="0" fmla="#ppt_w*sin(2.5*pi*$)">
                                          <p:val>
                                            <p:fltVal val="0"/>
                                          </p:val>
                                        </p:tav>
                                        <p:tav tm="100000">
                                          <p:val>
                                            <p:fltVal val="1"/>
                                          </p:val>
                                        </p:tav>
                                      </p:tavLst>
                                    </p:anim>
                                    <p:anim calcmode="lin" valueType="num">
                                      <p:cBhvr>
                                        <p:cTn id="26" dur="3000" fill="hold"/>
                                        <p:tgtEl>
                                          <p:spTgt spid="307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605EC4-756C-B74D-8B1B-9F3F2EBFFDAA}"/>
              </a:ext>
            </a:extLst>
          </p:cNvPr>
          <p:cNvPicPr>
            <a:picLocks noChangeAspect="1"/>
          </p:cNvPicPr>
          <p:nvPr/>
        </p:nvPicPr>
        <p:blipFill rotWithShape="1">
          <a:blip r:embed="rId2"/>
          <a:srcRect t="65926" b="16790"/>
          <a:stretch/>
        </p:blipFill>
        <p:spPr>
          <a:xfrm>
            <a:off x="1790699" y="2324100"/>
            <a:ext cx="8180615" cy="15721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367179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4A720-9ECF-4F42-A817-10BDB13FF727}"/>
              </a:ext>
            </a:extLst>
          </p:cNvPr>
          <p:cNvSpPr>
            <a:spLocks noGrp="1"/>
          </p:cNvSpPr>
          <p:nvPr>
            <p:ph type="title"/>
          </p:nvPr>
        </p:nvSpPr>
        <p:spPr/>
        <p:txBody>
          <a:bodyPr/>
          <a:lstStyle/>
          <a:p>
            <a:r>
              <a:rPr lang="en-US" dirty="0"/>
              <a:t>Target a Framework</a:t>
            </a:r>
          </a:p>
        </p:txBody>
      </p:sp>
      <p:sp>
        <p:nvSpPr>
          <p:cNvPr id="3" name="Rectangle 2">
            <a:extLst>
              <a:ext uri="{FF2B5EF4-FFF2-40B4-BE49-F238E27FC236}">
                <a16:creationId xmlns:a16="http://schemas.microsoft.com/office/drawing/2014/main" id="{1839000F-B4A9-4E00-BA43-BC3DC3E11EEC}"/>
              </a:ext>
            </a:extLst>
          </p:cNvPr>
          <p:cNvSpPr/>
          <p:nvPr/>
        </p:nvSpPr>
        <p:spPr>
          <a:xfrm>
            <a:off x="838200" y="1567740"/>
            <a:ext cx="10967461" cy="2449773"/>
          </a:xfrm>
          <a:prstGeom prst="rect">
            <a:avLst/>
          </a:prstGeom>
          <a:solidFill>
            <a:schemeClr val="accent4">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pPr>
              <a:lnSpc>
                <a:spcPct val="107000"/>
              </a:lnSpc>
            </a:pP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b="1" dirty="0">
                <a:solidFill>
                  <a:srgbClr val="A31515"/>
                </a:solidFill>
                <a:latin typeface="Consolas" panose="020B0609020204030204" pitchFamily="49" charset="0"/>
                <a:ea typeface="Calibri" panose="020F0502020204030204" pitchFamily="34" charset="0"/>
                <a:cs typeface="Consolas" panose="020B0609020204030204" pitchFamily="49" charset="0"/>
              </a:rPr>
              <a:t>Project</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b="1" dirty="0" err="1">
                <a:solidFill>
                  <a:srgbClr val="FF0000"/>
                </a:solidFill>
                <a:latin typeface="Consolas" panose="020B0609020204030204" pitchFamily="49" charset="0"/>
                <a:ea typeface="Calibri" panose="020F0502020204030204" pitchFamily="34" charset="0"/>
                <a:cs typeface="Consolas" panose="020B0609020204030204" pitchFamily="49" charset="0"/>
              </a:rPr>
              <a:t>Sdk</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err="1">
                <a:solidFill>
                  <a:srgbClr val="0000FF"/>
                </a:solidFill>
                <a:latin typeface="Consolas" panose="020B0609020204030204" pitchFamily="49" charset="0"/>
                <a:ea typeface="Calibri" panose="020F0502020204030204" pitchFamily="34" charset="0"/>
                <a:cs typeface="Consolas" panose="020B0609020204030204" pitchFamily="49" charset="0"/>
              </a:rPr>
              <a:t>Microsoft.NET.Sdk</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b="1" dirty="0" err="1">
                <a:solidFill>
                  <a:srgbClr val="A31515"/>
                </a:solidFill>
                <a:latin typeface="Consolas" panose="020B0609020204030204" pitchFamily="49" charset="0"/>
                <a:ea typeface="Calibri" panose="020F0502020204030204" pitchFamily="34" charset="0"/>
                <a:cs typeface="Consolas" panose="020B0609020204030204" pitchFamily="49" charset="0"/>
              </a:rPr>
              <a:t>PropertyGroup</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b="1" dirty="0" err="1">
                <a:solidFill>
                  <a:srgbClr val="A31515"/>
                </a:solidFill>
                <a:latin typeface="Consolas" panose="020B0609020204030204" pitchFamily="49" charset="0"/>
                <a:ea typeface="Calibri" panose="020F0502020204030204" pitchFamily="34" charset="0"/>
                <a:cs typeface="Consolas" panose="020B0609020204030204" pitchFamily="49" charset="0"/>
              </a:rPr>
              <a:t>OutputType</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Exe</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b="1" dirty="0" err="1">
                <a:solidFill>
                  <a:srgbClr val="A31515"/>
                </a:solidFill>
                <a:latin typeface="Consolas" panose="020B0609020204030204" pitchFamily="49" charset="0"/>
                <a:ea typeface="Calibri" panose="020F0502020204030204" pitchFamily="34" charset="0"/>
                <a:cs typeface="Consolas" panose="020B0609020204030204" pitchFamily="49" charset="0"/>
              </a:rPr>
              <a:t>OutputType</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b="1" dirty="0" err="1">
                <a:solidFill>
                  <a:srgbClr val="A31515"/>
                </a:solidFill>
                <a:latin typeface="Consolas" panose="020B0609020204030204" pitchFamily="49" charset="0"/>
                <a:ea typeface="Calibri" panose="020F0502020204030204" pitchFamily="34" charset="0"/>
                <a:cs typeface="Consolas" panose="020B0609020204030204" pitchFamily="49" charset="0"/>
              </a:rPr>
              <a:t>TargetFramework</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netcoreapp3.0</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b="1" dirty="0" err="1">
                <a:solidFill>
                  <a:srgbClr val="A31515"/>
                </a:solidFill>
                <a:latin typeface="Consolas" panose="020B0609020204030204" pitchFamily="49" charset="0"/>
                <a:ea typeface="Calibri" panose="020F0502020204030204" pitchFamily="34" charset="0"/>
                <a:cs typeface="Consolas" panose="020B0609020204030204" pitchFamily="49" charset="0"/>
              </a:rPr>
              <a:t>TargetFramework</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b="1" dirty="0" err="1">
                <a:solidFill>
                  <a:srgbClr val="A31515"/>
                </a:solidFill>
                <a:latin typeface="Consolas" panose="020B0609020204030204" pitchFamily="49" charset="0"/>
                <a:ea typeface="Calibri" panose="020F0502020204030204" pitchFamily="34" charset="0"/>
                <a:cs typeface="Consolas" panose="020B0609020204030204" pitchFamily="49" charset="0"/>
              </a:rPr>
              <a:t>PropertyGroup</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b="1" dirty="0">
                <a:solidFill>
                  <a:srgbClr val="A31515"/>
                </a:solidFill>
                <a:latin typeface="Consolas" panose="020B0609020204030204" pitchFamily="49" charset="0"/>
                <a:ea typeface="Calibri" panose="020F0502020204030204" pitchFamily="34" charset="0"/>
                <a:cs typeface="Consolas" panose="020B0609020204030204" pitchFamily="49" charset="0"/>
              </a:rPr>
              <a:t>Project</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5F666D89-4AAB-4EE6-850E-450D0CF0552B}"/>
              </a:ext>
            </a:extLst>
          </p:cNvPr>
          <p:cNvSpPr/>
          <p:nvPr/>
        </p:nvSpPr>
        <p:spPr>
          <a:xfrm>
            <a:off x="838199" y="4674350"/>
            <a:ext cx="10967461" cy="967957"/>
          </a:xfrm>
          <a:prstGeom prst="rect">
            <a:avLst/>
          </a:prstGeom>
          <a:solidFill>
            <a:schemeClr val="accent4">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pPr>
              <a:lnSpc>
                <a:spcPct val="107000"/>
              </a:lnSpc>
            </a:pP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b="1" dirty="0" err="1">
                <a:solidFill>
                  <a:srgbClr val="A31515"/>
                </a:solidFill>
                <a:latin typeface="Consolas" panose="020B0609020204030204" pitchFamily="49" charset="0"/>
                <a:ea typeface="Calibri" panose="020F0502020204030204" pitchFamily="34" charset="0"/>
                <a:cs typeface="Consolas" panose="020B0609020204030204" pitchFamily="49" charset="0"/>
              </a:rPr>
              <a:t>TargetFrameworks</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netcoreapp3.0;netcoreapp2.0;net47</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b="1" dirty="0" err="1">
                <a:solidFill>
                  <a:srgbClr val="A31515"/>
                </a:solidFill>
                <a:latin typeface="Consolas" panose="020B0609020204030204" pitchFamily="49" charset="0"/>
                <a:ea typeface="Calibri" panose="020F0502020204030204" pitchFamily="34" charset="0"/>
                <a:cs typeface="Consolas" panose="020B0609020204030204" pitchFamily="49" charset="0"/>
              </a:rPr>
              <a:t>TargetFrameworks</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7FA76035-44BF-4FD7-8742-8BB1068E882D}"/>
              </a:ext>
            </a:extLst>
          </p:cNvPr>
          <p:cNvSpPr txBox="1"/>
          <p:nvPr/>
        </p:nvSpPr>
        <p:spPr>
          <a:xfrm>
            <a:off x="838199" y="4266651"/>
            <a:ext cx="6342762" cy="461665"/>
          </a:xfrm>
          <a:prstGeom prst="rect">
            <a:avLst/>
          </a:prstGeom>
          <a:noFill/>
        </p:spPr>
        <p:txBody>
          <a:bodyPr wrap="none" rtlCol="0">
            <a:spAutoFit/>
          </a:bodyPr>
          <a:lstStyle/>
          <a:p>
            <a:r>
              <a:rPr lang="en-US" sz="2400" dirty="0"/>
              <a:t>Multi-target (note that frameworks is plural here)</a:t>
            </a:r>
          </a:p>
        </p:txBody>
      </p:sp>
      <p:sp>
        <p:nvSpPr>
          <p:cNvPr id="6" name="Speech Bubble: Rectangle with Corners Rounded 5">
            <a:extLst>
              <a:ext uri="{FF2B5EF4-FFF2-40B4-BE49-F238E27FC236}">
                <a16:creationId xmlns:a16="http://schemas.microsoft.com/office/drawing/2014/main" id="{219E07B7-6623-4D83-9EC9-CC64ED586C2D}"/>
              </a:ext>
            </a:extLst>
          </p:cNvPr>
          <p:cNvSpPr/>
          <p:nvPr/>
        </p:nvSpPr>
        <p:spPr>
          <a:xfrm>
            <a:off x="7187312" y="1080655"/>
            <a:ext cx="3619233" cy="850455"/>
          </a:xfrm>
          <a:prstGeom prst="wedgeRoundRectCallout">
            <a:avLst>
              <a:gd name="adj1" fmla="val -102758"/>
              <a:gd name="adj2" fmla="val 1542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Runtime machine could have </a:t>
            </a:r>
            <a:br>
              <a:rPr lang="en-US" dirty="0"/>
            </a:br>
            <a:r>
              <a:rPr lang="en-US" dirty="0"/>
              <a:t>Core 3.0 or 3.1</a:t>
            </a:r>
          </a:p>
        </p:txBody>
      </p:sp>
      <p:sp>
        <p:nvSpPr>
          <p:cNvPr id="7" name="Speech Bubble: Rectangle with Corners Rounded 6">
            <a:extLst>
              <a:ext uri="{FF2B5EF4-FFF2-40B4-BE49-F238E27FC236}">
                <a16:creationId xmlns:a16="http://schemas.microsoft.com/office/drawing/2014/main" id="{0812AFEF-8758-4F98-8DA4-2B0A9F4A987D}"/>
              </a:ext>
            </a:extLst>
          </p:cNvPr>
          <p:cNvSpPr/>
          <p:nvPr/>
        </p:nvSpPr>
        <p:spPr>
          <a:xfrm>
            <a:off x="7689806" y="5352117"/>
            <a:ext cx="3967195" cy="850455"/>
          </a:xfrm>
          <a:prstGeom prst="wedgeRoundRectCallout">
            <a:avLst>
              <a:gd name="adj1" fmla="val -60683"/>
              <a:gd name="adj2" fmla="val -5930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Runtime machine could have </a:t>
            </a:r>
            <a:br>
              <a:rPr lang="en-US" dirty="0"/>
            </a:br>
            <a:r>
              <a:rPr lang="en-US" dirty="0"/>
              <a:t>Framework 4.7, Core 2.0, 2.1, 3.0, 3.1</a:t>
            </a:r>
          </a:p>
        </p:txBody>
      </p:sp>
    </p:spTree>
    <p:extLst>
      <p:ext uri="{BB962C8B-B14F-4D97-AF65-F5344CB8AC3E}">
        <p14:creationId xmlns:p14="http://schemas.microsoft.com/office/powerpoint/2010/main" val="199273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animBg="1"/>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816C04-1C61-47BF-BAA5-8CED3AFD14A5}"/>
              </a:ext>
            </a:extLst>
          </p:cNvPr>
          <p:cNvSpPr txBox="1"/>
          <p:nvPr/>
        </p:nvSpPr>
        <p:spPr>
          <a:xfrm>
            <a:off x="704855" y="1144599"/>
            <a:ext cx="6595588" cy="1754326"/>
          </a:xfrm>
          <a:prstGeom prst="rect">
            <a:avLst/>
          </a:prstGeom>
          <a:noFill/>
        </p:spPr>
        <p:txBody>
          <a:bodyPr wrap="none" rtlCol="0">
            <a:spAutoFit/>
          </a:bodyPr>
          <a:lstStyle/>
          <a:p>
            <a:r>
              <a:rPr lang="en-US" sz="3600" i="1" dirty="0"/>
              <a:t>If the OS supports the framework, </a:t>
            </a:r>
            <a:br>
              <a:rPr lang="en-US" sz="3600" i="1" dirty="0"/>
            </a:br>
            <a:r>
              <a:rPr lang="en-US" sz="3600" i="1" dirty="0"/>
              <a:t>and the framework is installed, </a:t>
            </a:r>
            <a:br>
              <a:rPr lang="en-US" sz="3600" i="1" dirty="0"/>
            </a:br>
            <a:r>
              <a:rPr lang="en-US" sz="3600" i="1" dirty="0"/>
              <a:t>your app will run</a:t>
            </a:r>
          </a:p>
        </p:txBody>
      </p:sp>
      <p:sp>
        <p:nvSpPr>
          <p:cNvPr id="4" name="TextBox 3">
            <a:extLst>
              <a:ext uri="{FF2B5EF4-FFF2-40B4-BE49-F238E27FC236}">
                <a16:creationId xmlns:a16="http://schemas.microsoft.com/office/drawing/2014/main" id="{2121FC4A-AAB2-4232-9418-8D250F471D46}"/>
              </a:ext>
            </a:extLst>
          </p:cNvPr>
          <p:cNvSpPr txBox="1"/>
          <p:nvPr/>
        </p:nvSpPr>
        <p:spPr>
          <a:xfrm>
            <a:off x="4150468" y="3479176"/>
            <a:ext cx="7363967" cy="1754326"/>
          </a:xfrm>
          <a:prstGeom prst="rect">
            <a:avLst/>
          </a:prstGeom>
          <a:noFill/>
        </p:spPr>
        <p:txBody>
          <a:bodyPr wrap="square" rtlCol="0">
            <a:spAutoFit/>
          </a:bodyPr>
          <a:lstStyle/>
          <a:p>
            <a:pPr algn="r"/>
            <a:r>
              <a:rPr lang="en-US" sz="3600" i="1" dirty="0"/>
              <a:t>If a feature is not supported, </a:t>
            </a:r>
            <a:br>
              <a:rPr lang="en-US" sz="3600" i="1" dirty="0"/>
            </a:br>
            <a:r>
              <a:rPr lang="en-US" sz="3600" i="1" dirty="0"/>
              <a:t>you will get a runtime </a:t>
            </a:r>
            <a:r>
              <a:rPr lang="en-US" sz="3600" i="1" dirty="0" err="1"/>
              <a:t>PlatformNotSupportedException</a:t>
            </a:r>
            <a:endParaRPr lang="en-US" sz="3600" i="1" dirty="0"/>
          </a:p>
        </p:txBody>
      </p:sp>
    </p:spTree>
    <p:extLst>
      <p:ext uri="{BB962C8B-B14F-4D97-AF65-F5344CB8AC3E}">
        <p14:creationId xmlns:p14="http://schemas.microsoft.com/office/powerpoint/2010/main" val="31470307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816C04-1C61-47BF-BAA5-8CED3AFD14A5}"/>
              </a:ext>
            </a:extLst>
          </p:cNvPr>
          <p:cNvSpPr txBox="1"/>
          <p:nvPr/>
        </p:nvSpPr>
        <p:spPr>
          <a:xfrm>
            <a:off x="704855" y="1144599"/>
            <a:ext cx="6595588" cy="1754326"/>
          </a:xfrm>
          <a:prstGeom prst="rect">
            <a:avLst/>
          </a:prstGeom>
          <a:noFill/>
        </p:spPr>
        <p:txBody>
          <a:bodyPr wrap="none" rtlCol="0">
            <a:spAutoFit/>
          </a:bodyPr>
          <a:lstStyle/>
          <a:p>
            <a:r>
              <a:rPr lang="en-US" sz="3600" i="1" dirty="0">
                <a:solidFill>
                  <a:schemeClr val="bg2">
                    <a:lumMod val="75000"/>
                  </a:schemeClr>
                </a:solidFill>
              </a:rPr>
              <a:t>If the OS supports the framework, </a:t>
            </a:r>
            <a:br>
              <a:rPr lang="en-US" sz="3600" i="1" dirty="0">
                <a:solidFill>
                  <a:schemeClr val="bg2">
                    <a:lumMod val="75000"/>
                  </a:schemeClr>
                </a:solidFill>
              </a:rPr>
            </a:br>
            <a:r>
              <a:rPr lang="en-US" sz="3600" b="1" i="1" dirty="0"/>
              <a:t>and the framework is installed, </a:t>
            </a:r>
            <a:br>
              <a:rPr lang="en-US" sz="3600" b="1" i="1" dirty="0"/>
            </a:br>
            <a:r>
              <a:rPr lang="en-US" sz="3600" i="1" dirty="0">
                <a:solidFill>
                  <a:schemeClr val="bg2">
                    <a:lumMod val="75000"/>
                  </a:schemeClr>
                </a:solidFill>
              </a:rPr>
              <a:t>your app will run</a:t>
            </a:r>
          </a:p>
        </p:txBody>
      </p:sp>
      <p:sp>
        <p:nvSpPr>
          <p:cNvPr id="4" name="TextBox 3">
            <a:extLst>
              <a:ext uri="{FF2B5EF4-FFF2-40B4-BE49-F238E27FC236}">
                <a16:creationId xmlns:a16="http://schemas.microsoft.com/office/drawing/2014/main" id="{2121FC4A-AAB2-4232-9418-8D250F471D46}"/>
              </a:ext>
            </a:extLst>
          </p:cNvPr>
          <p:cNvSpPr txBox="1"/>
          <p:nvPr/>
        </p:nvSpPr>
        <p:spPr>
          <a:xfrm>
            <a:off x="4150468" y="3479176"/>
            <a:ext cx="7363967" cy="1754326"/>
          </a:xfrm>
          <a:prstGeom prst="rect">
            <a:avLst/>
          </a:prstGeom>
          <a:noFill/>
        </p:spPr>
        <p:txBody>
          <a:bodyPr wrap="square" rtlCol="0">
            <a:spAutoFit/>
          </a:bodyPr>
          <a:lstStyle/>
          <a:p>
            <a:pPr algn="r"/>
            <a:r>
              <a:rPr lang="en-US" sz="3600" i="1" dirty="0">
                <a:solidFill>
                  <a:schemeClr val="bg2">
                    <a:lumMod val="75000"/>
                  </a:schemeClr>
                </a:solidFill>
              </a:rPr>
              <a:t>If a feature is not supported, </a:t>
            </a:r>
            <a:br>
              <a:rPr lang="en-US" sz="3600" i="1" dirty="0">
                <a:solidFill>
                  <a:schemeClr val="bg2">
                    <a:lumMod val="75000"/>
                  </a:schemeClr>
                </a:solidFill>
              </a:rPr>
            </a:br>
            <a:r>
              <a:rPr lang="en-US" sz="3600" i="1" dirty="0">
                <a:solidFill>
                  <a:schemeClr val="bg2">
                    <a:lumMod val="75000"/>
                  </a:schemeClr>
                </a:solidFill>
              </a:rPr>
              <a:t>you will get a runtime </a:t>
            </a:r>
            <a:r>
              <a:rPr lang="en-US" sz="3600" i="1" dirty="0" err="1">
                <a:solidFill>
                  <a:schemeClr val="bg2">
                    <a:lumMod val="75000"/>
                  </a:schemeClr>
                </a:solidFill>
              </a:rPr>
              <a:t>PlatformNotSupportedException</a:t>
            </a:r>
            <a:endParaRPr lang="en-US" sz="3600" i="1" dirty="0">
              <a:solidFill>
                <a:schemeClr val="bg2">
                  <a:lumMod val="75000"/>
                </a:schemeClr>
              </a:solidFill>
            </a:endParaRPr>
          </a:p>
        </p:txBody>
      </p:sp>
    </p:spTree>
    <p:extLst>
      <p:ext uri="{BB962C8B-B14F-4D97-AF65-F5344CB8AC3E}">
        <p14:creationId xmlns:p14="http://schemas.microsoft.com/office/powerpoint/2010/main" val="139424217"/>
      </p:ext>
    </p:extLst>
  </p:cSld>
  <p:clrMapOvr>
    <a:masterClrMapping/>
  </p:clrMapOvr>
  <p:transition spd="slow">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peech Bubble: Rectangle with Corners Rounded 2">
            <a:extLst>
              <a:ext uri="{FF2B5EF4-FFF2-40B4-BE49-F238E27FC236}">
                <a16:creationId xmlns:a16="http://schemas.microsoft.com/office/drawing/2014/main" id="{E28E1BEE-C973-4827-8A3E-F4FD4A827175}"/>
              </a:ext>
            </a:extLst>
          </p:cNvPr>
          <p:cNvSpPr/>
          <p:nvPr/>
        </p:nvSpPr>
        <p:spPr>
          <a:xfrm>
            <a:off x="6454589" y="1690688"/>
            <a:ext cx="3321423" cy="1791563"/>
          </a:xfrm>
          <a:prstGeom prst="wedgeRoundRectCallout">
            <a:avLst>
              <a:gd name="adj1" fmla="val 97238"/>
              <a:gd name="adj2" fmla="val -140152"/>
              <a:gd name="adj3" fmla="val 1666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800" dirty="0">
                <a:solidFill>
                  <a:schemeClr val="tx1"/>
                </a:solidFill>
              </a:rPr>
              <a:t>“Publish” in CLI means </a:t>
            </a:r>
            <a:r>
              <a:rPr lang="en-US" sz="2800" b="1" dirty="0">
                <a:solidFill>
                  <a:schemeClr val="tx1"/>
                </a:solidFill>
              </a:rPr>
              <a:t>creating</a:t>
            </a:r>
            <a:r>
              <a:rPr lang="en-US" sz="2800" dirty="0">
                <a:solidFill>
                  <a:schemeClr val="tx1"/>
                </a:solidFill>
              </a:rPr>
              <a:t> artifacts</a:t>
            </a:r>
          </a:p>
        </p:txBody>
      </p:sp>
      <p:sp>
        <p:nvSpPr>
          <p:cNvPr id="4" name="Speech Bubble: Rectangle with Corners Rounded 3">
            <a:extLst>
              <a:ext uri="{FF2B5EF4-FFF2-40B4-BE49-F238E27FC236}">
                <a16:creationId xmlns:a16="http://schemas.microsoft.com/office/drawing/2014/main" id="{3FD39F8C-B54F-46B9-B58E-8D6F201C3E4A}"/>
              </a:ext>
            </a:extLst>
          </p:cNvPr>
          <p:cNvSpPr/>
          <p:nvPr/>
        </p:nvSpPr>
        <p:spPr>
          <a:xfrm>
            <a:off x="2740958" y="3913094"/>
            <a:ext cx="5098677" cy="1414509"/>
          </a:xfrm>
          <a:prstGeom prst="wedgeRoundRectCallout">
            <a:avLst>
              <a:gd name="adj1" fmla="val -104016"/>
              <a:gd name="adj2" fmla="val -79957"/>
              <a:gd name="adj3" fmla="val 16667"/>
            </a:avLst>
          </a:prstGeom>
          <a:solidFill>
            <a:srgbClr val="00BCF2"/>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dirty="0">
                <a:solidFill>
                  <a:schemeClr val="bg1"/>
                </a:solidFill>
              </a:rPr>
              <a:t>“Publish” in Visual Studio means creating and </a:t>
            </a:r>
            <a:r>
              <a:rPr lang="en-US" sz="2800" b="1" dirty="0">
                <a:solidFill>
                  <a:schemeClr val="bg1"/>
                </a:solidFill>
              </a:rPr>
              <a:t>delivering</a:t>
            </a:r>
            <a:r>
              <a:rPr lang="en-US" sz="2800" dirty="0">
                <a:solidFill>
                  <a:schemeClr val="bg1"/>
                </a:solidFill>
              </a:rPr>
              <a:t> artifacts</a:t>
            </a:r>
          </a:p>
        </p:txBody>
      </p:sp>
      <p:sp>
        <p:nvSpPr>
          <p:cNvPr id="7" name="Title 3">
            <a:extLst>
              <a:ext uri="{FF2B5EF4-FFF2-40B4-BE49-F238E27FC236}">
                <a16:creationId xmlns:a16="http://schemas.microsoft.com/office/drawing/2014/main" id="{135801E6-66D5-49FA-9F86-891B382A0DAC}"/>
              </a:ext>
            </a:extLst>
          </p:cNvPr>
          <p:cNvSpPr>
            <a:spLocks noGrp="1"/>
          </p:cNvSpPr>
          <p:nvPr>
            <p:ph type="title"/>
          </p:nvPr>
        </p:nvSpPr>
        <p:spPr>
          <a:xfrm>
            <a:off x="588263" y="457200"/>
            <a:ext cx="11018520" cy="553998"/>
          </a:xfrm>
        </p:spPr>
        <p:txBody>
          <a:bodyPr>
            <a:normAutofit fontScale="90000"/>
          </a:bodyPr>
          <a:lstStyle/>
          <a:p>
            <a:r>
              <a:rPr lang="en-US" dirty="0"/>
              <a:t>.NET Core 3.0 publish options</a:t>
            </a:r>
          </a:p>
        </p:txBody>
      </p:sp>
    </p:spTree>
    <p:extLst>
      <p:ext uri="{BB962C8B-B14F-4D97-AF65-F5344CB8AC3E}">
        <p14:creationId xmlns:p14="http://schemas.microsoft.com/office/powerpoint/2010/main" val="88760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C39828-C73C-1448-A08E-B54D66DD3BEC}"/>
              </a:ext>
            </a:extLst>
          </p:cNvPr>
          <p:cNvSpPr>
            <a:spLocks noGrp="1"/>
          </p:cNvSpPr>
          <p:nvPr>
            <p:ph type="title"/>
          </p:nvPr>
        </p:nvSpPr>
        <p:spPr>
          <a:xfrm>
            <a:off x="588263" y="457200"/>
            <a:ext cx="11018520" cy="553998"/>
          </a:xfrm>
        </p:spPr>
        <p:txBody>
          <a:bodyPr>
            <a:normAutofit fontScale="90000"/>
          </a:bodyPr>
          <a:lstStyle/>
          <a:p>
            <a:r>
              <a:rPr lang="en-US" dirty="0"/>
              <a:t>.NET Core 3.0 publish options</a:t>
            </a:r>
          </a:p>
        </p:txBody>
      </p:sp>
      <p:sp>
        <p:nvSpPr>
          <p:cNvPr id="37" name="Cube 36">
            <a:extLst>
              <a:ext uri="{FF2B5EF4-FFF2-40B4-BE49-F238E27FC236}">
                <a16:creationId xmlns:a16="http://schemas.microsoft.com/office/drawing/2014/main" id="{0565B1D9-EA32-2949-9451-6E0EE775B891}"/>
              </a:ext>
            </a:extLst>
          </p:cNvPr>
          <p:cNvSpPr/>
          <p:nvPr/>
        </p:nvSpPr>
        <p:spPr bwMode="auto">
          <a:xfrm>
            <a:off x="8118559" y="1873186"/>
            <a:ext cx="2050473" cy="561741"/>
          </a:xfrm>
          <a:prstGeom prst="cube">
            <a:avLst/>
          </a:prstGeom>
          <a:solidFill>
            <a:srgbClr val="9B4F96"/>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182880" tIns="109728"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.NET Runtime</a:t>
            </a:r>
          </a:p>
        </p:txBody>
      </p:sp>
      <p:sp>
        <p:nvSpPr>
          <p:cNvPr id="38" name="Rectangle 37">
            <a:extLst>
              <a:ext uri="{FF2B5EF4-FFF2-40B4-BE49-F238E27FC236}">
                <a16:creationId xmlns:a16="http://schemas.microsoft.com/office/drawing/2014/main" id="{8E78F916-A5B3-EC49-8BAE-3DC287D2EAB2}"/>
              </a:ext>
            </a:extLst>
          </p:cNvPr>
          <p:cNvSpPr/>
          <p:nvPr/>
        </p:nvSpPr>
        <p:spPr bwMode="auto">
          <a:xfrm>
            <a:off x="3123467" y="1873186"/>
            <a:ext cx="732827" cy="658101"/>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18288" tIns="18288" rIns="18288" bIns="18288"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App DLLs</a:t>
            </a:r>
          </a:p>
        </p:txBody>
      </p:sp>
      <p:sp>
        <p:nvSpPr>
          <p:cNvPr id="39" name="Rectangle 38">
            <a:extLst>
              <a:ext uri="{FF2B5EF4-FFF2-40B4-BE49-F238E27FC236}">
                <a16:creationId xmlns:a16="http://schemas.microsoft.com/office/drawing/2014/main" id="{6567A978-9D7D-445E-A1A6-D9181E70BB31}"/>
              </a:ext>
            </a:extLst>
          </p:cNvPr>
          <p:cNvSpPr/>
          <p:nvPr/>
        </p:nvSpPr>
        <p:spPr bwMode="auto">
          <a:xfrm>
            <a:off x="6925734" y="1873186"/>
            <a:ext cx="846666" cy="658101"/>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18288" tIns="18288" rIns="18288" bIns="18288"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dotnet EXE</a:t>
            </a:r>
          </a:p>
        </p:txBody>
      </p:sp>
      <p:sp>
        <p:nvSpPr>
          <p:cNvPr id="2" name="Speech Bubble: Rectangle with Corners Rounded 1">
            <a:extLst>
              <a:ext uri="{FF2B5EF4-FFF2-40B4-BE49-F238E27FC236}">
                <a16:creationId xmlns:a16="http://schemas.microsoft.com/office/drawing/2014/main" id="{0DCFD9CA-2A53-4882-BB79-181B0D0F2970}"/>
              </a:ext>
            </a:extLst>
          </p:cNvPr>
          <p:cNvSpPr/>
          <p:nvPr/>
        </p:nvSpPr>
        <p:spPr>
          <a:xfrm>
            <a:off x="8901954" y="1089212"/>
            <a:ext cx="1943100" cy="470647"/>
          </a:xfrm>
          <a:prstGeom prst="wedgeRoundRectCallout">
            <a:avLst>
              <a:gd name="adj1" fmla="val -38480"/>
              <a:gd name="adj2" fmla="val 116786"/>
              <a:gd name="adj3" fmla="val 16667"/>
            </a:avLst>
          </a:prstGeom>
          <a:solidFill>
            <a:srgbClr val="E5CDE3"/>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solidFill>
                  <a:schemeClr val="tx1"/>
                </a:solidFill>
              </a:rPr>
              <a:t>Cross-platform</a:t>
            </a:r>
          </a:p>
        </p:txBody>
      </p:sp>
      <p:sp>
        <p:nvSpPr>
          <p:cNvPr id="40" name="Speech Bubble: Rectangle with Corners Rounded 39">
            <a:extLst>
              <a:ext uri="{FF2B5EF4-FFF2-40B4-BE49-F238E27FC236}">
                <a16:creationId xmlns:a16="http://schemas.microsoft.com/office/drawing/2014/main" id="{8C4C5C31-2875-4BC1-8FAC-404BEBF7B029}"/>
              </a:ext>
            </a:extLst>
          </p:cNvPr>
          <p:cNvSpPr/>
          <p:nvPr/>
        </p:nvSpPr>
        <p:spPr>
          <a:xfrm>
            <a:off x="6597382" y="1089212"/>
            <a:ext cx="1389529" cy="470647"/>
          </a:xfrm>
          <a:prstGeom prst="wedgeRoundRectCallout">
            <a:avLst>
              <a:gd name="adj1" fmla="val 837"/>
              <a:gd name="adj2" fmla="val 112500"/>
              <a:gd name="adj3" fmla="val 16667"/>
            </a:avLst>
          </a:prstGeom>
          <a:solidFill>
            <a:schemeClr val="bg2"/>
          </a:solidFill>
        </p:spPr>
        <p:style>
          <a:lnRef idx="0">
            <a:schemeClr val="dk1"/>
          </a:lnRef>
          <a:fillRef idx="3">
            <a:schemeClr val="dk1"/>
          </a:fillRef>
          <a:effectRef idx="3">
            <a:schemeClr val="dk1"/>
          </a:effectRef>
          <a:fontRef idx="minor">
            <a:schemeClr val="lt1"/>
          </a:fontRef>
        </p:style>
        <p:txBody>
          <a:bodyPr rtlCol="0" anchor="ctr"/>
          <a:lstStyle/>
          <a:p>
            <a:pPr algn="ctr"/>
            <a:r>
              <a:rPr lang="en-US" dirty="0">
                <a:solidFill>
                  <a:schemeClr val="tx1"/>
                </a:solidFill>
              </a:rPr>
              <a:t>Native</a:t>
            </a:r>
          </a:p>
        </p:txBody>
      </p:sp>
      <p:sp>
        <p:nvSpPr>
          <p:cNvPr id="8" name="Speech Bubble: Rectangle with Corners Rounded 7">
            <a:extLst>
              <a:ext uri="{FF2B5EF4-FFF2-40B4-BE49-F238E27FC236}">
                <a16:creationId xmlns:a16="http://schemas.microsoft.com/office/drawing/2014/main" id="{5F9AC107-F32F-46F7-BF8B-052C45B20ECC}"/>
              </a:ext>
            </a:extLst>
          </p:cNvPr>
          <p:cNvSpPr/>
          <p:nvPr/>
        </p:nvSpPr>
        <p:spPr>
          <a:xfrm>
            <a:off x="4239062" y="3174068"/>
            <a:ext cx="2216025" cy="920562"/>
          </a:xfrm>
          <a:prstGeom prst="wedgeRoundRectCallout">
            <a:avLst>
              <a:gd name="adj1" fmla="val 76049"/>
              <a:gd name="adj2" fmla="val -110831"/>
              <a:gd name="adj3" fmla="val 16667"/>
            </a:avLst>
          </a:prstGeom>
          <a:solidFill>
            <a:schemeClr val="bg2"/>
          </a:solidFill>
        </p:spPr>
        <p:style>
          <a:lnRef idx="0">
            <a:schemeClr val="dk1"/>
          </a:lnRef>
          <a:fillRef idx="3">
            <a:schemeClr val="dk1"/>
          </a:fillRef>
          <a:effectRef idx="3">
            <a:schemeClr val="dk1"/>
          </a:effectRef>
          <a:fontRef idx="minor">
            <a:schemeClr val="lt1"/>
          </a:fontRef>
        </p:style>
        <p:txBody>
          <a:bodyPr rtlCol="0" anchor="ctr"/>
          <a:lstStyle/>
          <a:p>
            <a:pPr algn="ctr"/>
            <a:r>
              <a:rPr lang="en-US" dirty="0">
                <a:solidFill>
                  <a:schemeClr val="tx1"/>
                </a:solidFill>
              </a:rPr>
              <a:t>In some cases, a shim does the job of starting things up</a:t>
            </a:r>
          </a:p>
        </p:txBody>
      </p:sp>
      <p:sp>
        <p:nvSpPr>
          <p:cNvPr id="9" name="Rectangle 8">
            <a:extLst>
              <a:ext uri="{FF2B5EF4-FFF2-40B4-BE49-F238E27FC236}">
                <a16:creationId xmlns:a16="http://schemas.microsoft.com/office/drawing/2014/main" id="{673E3F79-2F28-43C2-978C-3AA976E64497}"/>
              </a:ext>
            </a:extLst>
          </p:cNvPr>
          <p:cNvSpPr/>
          <p:nvPr/>
        </p:nvSpPr>
        <p:spPr bwMode="auto">
          <a:xfrm>
            <a:off x="7086457" y="2616258"/>
            <a:ext cx="846666" cy="658101"/>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18288" tIns="18288" rIns="18288" bIns="18288"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Shim EXE</a:t>
            </a:r>
          </a:p>
        </p:txBody>
      </p:sp>
    </p:spTree>
    <p:extLst>
      <p:ext uri="{BB962C8B-B14F-4D97-AF65-F5344CB8AC3E}">
        <p14:creationId xmlns:p14="http://schemas.microsoft.com/office/powerpoint/2010/main" val="1858840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2" grpId="0" animBg="1"/>
      <p:bldP spid="40" grpId="0" animBg="1"/>
      <p:bldP spid="8" grpId="0" animBg="1"/>
      <p:bldP spid="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C39828-C73C-1448-A08E-B54D66DD3BEC}"/>
              </a:ext>
            </a:extLst>
          </p:cNvPr>
          <p:cNvSpPr>
            <a:spLocks noGrp="1"/>
          </p:cNvSpPr>
          <p:nvPr>
            <p:ph type="title"/>
          </p:nvPr>
        </p:nvSpPr>
        <p:spPr>
          <a:xfrm>
            <a:off x="588263" y="457200"/>
            <a:ext cx="11018520" cy="553998"/>
          </a:xfrm>
        </p:spPr>
        <p:txBody>
          <a:bodyPr>
            <a:normAutofit fontScale="90000"/>
          </a:bodyPr>
          <a:lstStyle/>
          <a:p>
            <a:r>
              <a:rPr lang="en-US" dirty="0"/>
              <a:t>.NET Core 3.0 publish options</a:t>
            </a:r>
          </a:p>
        </p:txBody>
      </p:sp>
      <p:cxnSp>
        <p:nvCxnSpPr>
          <p:cNvPr id="11" name="Straight Connector 10">
            <a:extLst>
              <a:ext uri="{FF2B5EF4-FFF2-40B4-BE49-F238E27FC236}">
                <a16:creationId xmlns:a16="http://schemas.microsoft.com/office/drawing/2014/main" id="{F0F3E66A-6E8C-6D49-AE54-A0839BF71746}"/>
              </a:ext>
            </a:extLst>
          </p:cNvPr>
          <p:cNvCxnSpPr/>
          <p:nvPr/>
        </p:nvCxnSpPr>
        <p:spPr>
          <a:xfrm>
            <a:off x="779516" y="2966224"/>
            <a:ext cx="9791840"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0CD2106-A405-FF4A-BFD3-9794DCC29F83}"/>
              </a:ext>
            </a:extLst>
          </p:cNvPr>
          <p:cNvSpPr txBox="1"/>
          <p:nvPr/>
        </p:nvSpPr>
        <p:spPr>
          <a:xfrm>
            <a:off x="7977027" y="849588"/>
            <a:ext cx="1598194"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Machine global</a:t>
            </a:r>
          </a:p>
        </p:txBody>
      </p:sp>
      <p:cxnSp>
        <p:nvCxnSpPr>
          <p:cNvPr id="26" name="Straight Connector 25">
            <a:extLst>
              <a:ext uri="{FF2B5EF4-FFF2-40B4-BE49-F238E27FC236}">
                <a16:creationId xmlns:a16="http://schemas.microsoft.com/office/drawing/2014/main" id="{C66D3D80-1DEB-CE4F-92F7-4D6744755AE2}"/>
              </a:ext>
            </a:extLst>
          </p:cNvPr>
          <p:cNvCxnSpPr/>
          <p:nvPr/>
        </p:nvCxnSpPr>
        <p:spPr>
          <a:xfrm>
            <a:off x="880413" y="4858216"/>
            <a:ext cx="9791840"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D344280C-A121-264D-B0E8-F02715B52B62}"/>
              </a:ext>
            </a:extLst>
          </p:cNvPr>
          <p:cNvGrpSpPr/>
          <p:nvPr/>
        </p:nvGrpSpPr>
        <p:grpSpPr>
          <a:xfrm>
            <a:off x="1955965" y="1191846"/>
            <a:ext cx="4455982" cy="1684887"/>
            <a:chOff x="1320350" y="3154737"/>
            <a:chExt cx="5079999" cy="2142087"/>
          </a:xfrm>
        </p:grpSpPr>
        <p:sp>
          <p:nvSpPr>
            <p:cNvPr id="34" name="Can 33">
              <a:extLst>
                <a:ext uri="{FF2B5EF4-FFF2-40B4-BE49-F238E27FC236}">
                  <a16:creationId xmlns:a16="http://schemas.microsoft.com/office/drawing/2014/main" id="{837E42A5-610A-B743-B575-471E9E59E8CC}"/>
                </a:ext>
              </a:extLst>
            </p:cNvPr>
            <p:cNvSpPr/>
            <p:nvPr/>
          </p:nvSpPr>
          <p:spPr bwMode="auto">
            <a:xfrm>
              <a:off x="1320350" y="3154737"/>
              <a:ext cx="5079999" cy="2142087"/>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TextBox 34">
              <a:extLst>
                <a:ext uri="{FF2B5EF4-FFF2-40B4-BE49-F238E27FC236}">
                  <a16:creationId xmlns:a16="http://schemas.microsoft.com/office/drawing/2014/main" id="{63CCB211-FE56-CE49-B157-18D1BFADAA7C}"/>
                </a:ext>
              </a:extLst>
            </p:cNvPr>
            <p:cNvSpPr txBox="1"/>
            <p:nvPr/>
          </p:nvSpPr>
          <p:spPr>
            <a:xfrm>
              <a:off x="3037300" y="3274002"/>
              <a:ext cx="1634807"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Your app Folder</a:t>
              </a:r>
            </a:p>
          </p:txBody>
        </p:sp>
      </p:grpSp>
    </p:spTree>
    <p:extLst>
      <p:ext uri="{BB962C8B-B14F-4D97-AF65-F5344CB8AC3E}">
        <p14:creationId xmlns:p14="http://schemas.microsoft.com/office/powerpoint/2010/main" val="234856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8B0873A3-1B4C-AB4C-A3A8-5B4D078B1645}"/>
              </a:ext>
            </a:extLst>
          </p:cNvPr>
          <p:cNvGrpSpPr/>
          <p:nvPr/>
        </p:nvGrpSpPr>
        <p:grpSpPr>
          <a:xfrm>
            <a:off x="1955965" y="3076681"/>
            <a:ext cx="4455982" cy="1684887"/>
            <a:chOff x="1320350" y="3154737"/>
            <a:chExt cx="5079999" cy="2142087"/>
          </a:xfrm>
        </p:grpSpPr>
        <p:sp>
          <p:nvSpPr>
            <p:cNvPr id="15" name="Can 14">
              <a:extLst>
                <a:ext uri="{FF2B5EF4-FFF2-40B4-BE49-F238E27FC236}">
                  <a16:creationId xmlns:a16="http://schemas.microsoft.com/office/drawing/2014/main" id="{85401F43-0845-1748-9702-6C957B9A0857}"/>
                </a:ext>
              </a:extLst>
            </p:cNvPr>
            <p:cNvSpPr/>
            <p:nvPr/>
          </p:nvSpPr>
          <p:spPr bwMode="auto">
            <a:xfrm>
              <a:off x="1320350" y="3154737"/>
              <a:ext cx="5079999" cy="2142087"/>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a:extLst>
                <a:ext uri="{FF2B5EF4-FFF2-40B4-BE49-F238E27FC236}">
                  <a16:creationId xmlns:a16="http://schemas.microsoft.com/office/drawing/2014/main" id="{1953297D-805B-C14B-9EA2-66808C8A1661}"/>
                </a:ext>
              </a:extLst>
            </p:cNvPr>
            <p:cNvSpPr txBox="1"/>
            <p:nvPr/>
          </p:nvSpPr>
          <p:spPr>
            <a:xfrm>
              <a:off x="3037300" y="3274002"/>
              <a:ext cx="1634807"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Your app Folder</a:t>
              </a:r>
            </a:p>
          </p:txBody>
        </p:sp>
      </p:grpSp>
      <p:sp>
        <p:nvSpPr>
          <p:cNvPr id="4" name="Title 3">
            <a:extLst>
              <a:ext uri="{FF2B5EF4-FFF2-40B4-BE49-F238E27FC236}">
                <a16:creationId xmlns:a16="http://schemas.microsoft.com/office/drawing/2014/main" id="{F5C39828-C73C-1448-A08E-B54D66DD3BEC}"/>
              </a:ext>
            </a:extLst>
          </p:cNvPr>
          <p:cNvSpPr>
            <a:spLocks noGrp="1"/>
          </p:cNvSpPr>
          <p:nvPr>
            <p:ph type="title"/>
          </p:nvPr>
        </p:nvSpPr>
        <p:spPr>
          <a:xfrm>
            <a:off x="588263" y="457200"/>
            <a:ext cx="11018520" cy="553998"/>
          </a:xfrm>
        </p:spPr>
        <p:txBody>
          <a:bodyPr>
            <a:normAutofit fontScale="90000"/>
          </a:bodyPr>
          <a:lstStyle/>
          <a:p>
            <a:r>
              <a:rPr lang="en-US" dirty="0"/>
              <a:t>.NET Core 3.0 publish options</a:t>
            </a:r>
          </a:p>
        </p:txBody>
      </p:sp>
      <p:cxnSp>
        <p:nvCxnSpPr>
          <p:cNvPr id="11" name="Straight Connector 10">
            <a:extLst>
              <a:ext uri="{FF2B5EF4-FFF2-40B4-BE49-F238E27FC236}">
                <a16:creationId xmlns:a16="http://schemas.microsoft.com/office/drawing/2014/main" id="{F0F3E66A-6E8C-6D49-AE54-A0839BF71746}"/>
              </a:ext>
            </a:extLst>
          </p:cNvPr>
          <p:cNvCxnSpPr/>
          <p:nvPr/>
        </p:nvCxnSpPr>
        <p:spPr>
          <a:xfrm>
            <a:off x="779516" y="2966224"/>
            <a:ext cx="9791840"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0CD2106-A405-FF4A-BFD3-9794DCC29F83}"/>
              </a:ext>
            </a:extLst>
          </p:cNvPr>
          <p:cNvSpPr txBox="1"/>
          <p:nvPr/>
        </p:nvSpPr>
        <p:spPr>
          <a:xfrm>
            <a:off x="7977027" y="849588"/>
            <a:ext cx="1598194"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Machine global</a:t>
            </a:r>
          </a:p>
        </p:txBody>
      </p:sp>
      <p:sp>
        <p:nvSpPr>
          <p:cNvPr id="17" name="Cube 16">
            <a:extLst>
              <a:ext uri="{FF2B5EF4-FFF2-40B4-BE49-F238E27FC236}">
                <a16:creationId xmlns:a16="http://schemas.microsoft.com/office/drawing/2014/main" id="{5D36031C-26A6-A440-A6AD-D1139653308C}"/>
              </a:ext>
            </a:extLst>
          </p:cNvPr>
          <p:cNvSpPr/>
          <p:nvPr/>
        </p:nvSpPr>
        <p:spPr bwMode="auto">
          <a:xfrm>
            <a:off x="8118558" y="3682045"/>
            <a:ext cx="2050473" cy="561741"/>
          </a:xfrm>
          <a:prstGeom prst="cube">
            <a:avLst/>
          </a:prstGeom>
          <a:solidFill>
            <a:srgbClr val="9B4F96"/>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182880" tIns="109728"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.NET Runtime</a:t>
            </a:r>
          </a:p>
        </p:txBody>
      </p:sp>
      <p:cxnSp>
        <p:nvCxnSpPr>
          <p:cNvPr id="26" name="Straight Connector 25">
            <a:extLst>
              <a:ext uri="{FF2B5EF4-FFF2-40B4-BE49-F238E27FC236}">
                <a16:creationId xmlns:a16="http://schemas.microsoft.com/office/drawing/2014/main" id="{C66D3D80-1DEB-CE4F-92F7-4D6744755AE2}"/>
              </a:ext>
            </a:extLst>
          </p:cNvPr>
          <p:cNvCxnSpPr/>
          <p:nvPr/>
        </p:nvCxnSpPr>
        <p:spPr>
          <a:xfrm>
            <a:off x="880413" y="4858216"/>
            <a:ext cx="9791840"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081EB274-09D0-9B47-BA3B-2EA281B1D71C}"/>
              </a:ext>
            </a:extLst>
          </p:cNvPr>
          <p:cNvGrpSpPr/>
          <p:nvPr/>
        </p:nvGrpSpPr>
        <p:grpSpPr>
          <a:xfrm>
            <a:off x="1955965" y="4921251"/>
            <a:ext cx="4455982" cy="1684887"/>
            <a:chOff x="1320350" y="3154737"/>
            <a:chExt cx="5079999" cy="2142087"/>
          </a:xfrm>
        </p:grpSpPr>
        <p:sp>
          <p:nvSpPr>
            <p:cNvPr id="28" name="Can 27">
              <a:extLst>
                <a:ext uri="{FF2B5EF4-FFF2-40B4-BE49-F238E27FC236}">
                  <a16:creationId xmlns:a16="http://schemas.microsoft.com/office/drawing/2014/main" id="{41BFD61F-E433-6C44-B8CD-131DAD5C103C}"/>
                </a:ext>
              </a:extLst>
            </p:cNvPr>
            <p:cNvSpPr/>
            <p:nvPr/>
          </p:nvSpPr>
          <p:spPr bwMode="auto">
            <a:xfrm>
              <a:off x="1320350" y="3154737"/>
              <a:ext cx="5079999" cy="2142087"/>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TextBox 28">
              <a:extLst>
                <a:ext uri="{FF2B5EF4-FFF2-40B4-BE49-F238E27FC236}">
                  <a16:creationId xmlns:a16="http://schemas.microsoft.com/office/drawing/2014/main" id="{902EB28C-C338-0844-AC44-3B041B3D5D74}"/>
                </a:ext>
              </a:extLst>
            </p:cNvPr>
            <p:cNvSpPr txBox="1"/>
            <p:nvPr/>
          </p:nvSpPr>
          <p:spPr>
            <a:xfrm>
              <a:off x="3037300" y="3274002"/>
              <a:ext cx="1634807"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Your app Folder</a:t>
              </a:r>
            </a:p>
          </p:txBody>
        </p:sp>
      </p:grpSp>
      <p:sp>
        <p:nvSpPr>
          <p:cNvPr id="31" name="Cube 30">
            <a:extLst>
              <a:ext uri="{FF2B5EF4-FFF2-40B4-BE49-F238E27FC236}">
                <a16:creationId xmlns:a16="http://schemas.microsoft.com/office/drawing/2014/main" id="{98F443D6-3A57-3143-B862-D1E26EB0B5F3}"/>
              </a:ext>
            </a:extLst>
          </p:cNvPr>
          <p:cNvSpPr/>
          <p:nvPr/>
        </p:nvSpPr>
        <p:spPr bwMode="auto">
          <a:xfrm>
            <a:off x="4045527" y="5593026"/>
            <a:ext cx="2050473" cy="561741"/>
          </a:xfrm>
          <a:prstGeom prst="cube">
            <a:avLst/>
          </a:prstGeom>
          <a:solidFill>
            <a:srgbClr val="9B4F96"/>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182880" tIns="109728"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.NET Runtime</a:t>
            </a:r>
          </a:p>
        </p:txBody>
      </p:sp>
      <p:sp>
        <p:nvSpPr>
          <p:cNvPr id="32" name="Rectangle 31">
            <a:extLst>
              <a:ext uri="{FF2B5EF4-FFF2-40B4-BE49-F238E27FC236}">
                <a16:creationId xmlns:a16="http://schemas.microsoft.com/office/drawing/2014/main" id="{1B4A405D-C1E4-384F-BA3E-CDEAE801CFC1}"/>
              </a:ext>
            </a:extLst>
          </p:cNvPr>
          <p:cNvSpPr/>
          <p:nvPr/>
        </p:nvSpPr>
        <p:spPr bwMode="auto">
          <a:xfrm>
            <a:off x="3123467" y="5543787"/>
            <a:ext cx="732827" cy="658101"/>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18288" tIns="18288" rIns="18288" bIns="18288"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App DLLs</a:t>
            </a:r>
          </a:p>
        </p:txBody>
      </p:sp>
      <p:grpSp>
        <p:nvGrpSpPr>
          <p:cNvPr id="33" name="Group 32">
            <a:extLst>
              <a:ext uri="{FF2B5EF4-FFF2-40B4-BE49-F238E27FC236}">
                <a16:creationId xmlns:a16="http://schemas.microsoft.com/office/drawing/2014/main" id="{D344280C-A121-264D-B0E8-F02715B52B62}"/>
              </a:ext>
            </a:extLst>
          </p:cNvPr>
          <p:cNvGrpSpPr/>
          <p:nvPr/>
        </p:nvGrpSpPr>
        <p:grpSpPr>
          <a:xfrm>
            <a:off x="1955965" y="1191846"/>
            <a:ext cx="4455982" cy="1684887"/>
            <a:chOff x="1320350" y="3154737"/>
            <a:chExt cx="5079999" cy="2142087"/>
          </a:xfrm>
        </p:grpSpPr>
        <p:sp>
          <p:nvSpPr>
            <p:cNvPr id="34" name="Can 33">
              <a:extLst>
                <a:ext uri="{FF2B5EF4-FFF2-40B4-BE49-F238E27FC236}">
                  <a16:creationId xmlns:a16="http://schemas.microsoft.com/office/drawing/2014/main" id="{837E42A5-610A-B743-B575-471E9E59E8CC}"/>
                </a:ext>
              </a:extLst>
            </p:cNvPr>
            <p:cNvSpPr/>
            <p:nvPr/>
          </p:nvSpPr>
          <p:spPr bwMode="auto">
            <a:xfrm>
              <a:off x="1320350" y="3154737"/>
              <a:ext cx="5079999" cy="2142087"/>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TextBox 34">
              <a:extLst>
                <a:ext uri="{FF2B5EF4-FFF2-40B4-BE49-F238E27FC236}">
                  <a16:creationId xmlns:a16="http://schemas.microsoft.com/office/drawing/2014/main" id="{63CCB211-FE56-CE49-B157-18D1BFADAA7C}"/>
                </a:ext>
              </a:extLst>
            </p:cNvPr>
            <p:cNvSpPr txBox="1"/>
            <p:nvPr/>
          </p:nvSpPr>
          <p:spPr>
            <a:xfrm>
              <a:off x="3037300" y="3274002"/>
              <a:ext cx="1634807"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Your app Folder</a:t>
              </a:r>
            </a:p>
          </p:txBody>
        </p:sp>
      </p:grpSp>
      <p:sp>
        <p:nvSpPr>
          <p:cNvPr id="37" name="Cube 36">
            <a:extLst>
              <a:ext uri="{FF2B5EF4-FFF2-40B4-BE49-F238E27FC236}">
                <a16:creationId xmlns:a16="http://schemas.microsoft.com/office/drawing/2014/main" id="{0565B1D9-EA32-2949-9451-6E0EE775B891}"/>
              </a:ext>
            </a:extLst>
          </p:cNvPr>
          <p:cNvSpPr/>
          <p:nvPr/>
        </p:nvSpPr>
        <p:spPr bwMode="auto">
          <a:xfrm>
            <a:off x="8118559" y="1873186"/>
            <a:ext cx="2050473" cy="561741"/>
          </a:xfrm>
          <a:prstGeom prst="cube">
            <a:avLst/>
          </a:prstGeom>
          <a:solidFill>
            <a:srgbClr val="9B4F96"/>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182880" tIns="109728"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.NET Runtime</a:t>
            </a:r>
          </a:p>
        </p:txBody>
      </p:sp>
      <p:sp>
        <p:nvSpPr>
          <p:cNvPr id="38" name="Rectangle 37">
            <a:extLst>
              <a:ext uri="{FF2B5EF4-FFF2-40B4-BE49-F238E27FC236}">
                <a16:creationId xmlns:a16="http://schemas.microsoft.com/office/drawing/2014/main" id="{8E78F916-A5B3-EC49-8BAE-3DC287D2EAB2}"/>
              </a:ext>
            </a:extLst>
          </p:cNvPr>
          <p:cNvSpPr/>
          <p:nvPr/>
        </p:nvSpPr>
        <p:spPr bwMode="auto">
          <a:xfrm>
            <a:off x="3123467" y="1873186"/>
            <a:ext cx="732827" cy="658101"/>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18288" tIns="18288" rIns="18288" bIns="18288"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App DLLs</a:t>
            </a:r>
          </a:p>
        </p:txBody>
      </p:sp>
      <p:sp>
        <p:nvSpPr>
          <p:cNvPr id="46" name="TextBox 45">
            <a:extLst>
              <a:ext uri="{FF2B5EF4-FFF2-40B4-BE49-F238E27FC236}">
                <a16:creationId xmlns:a16="http://schemas.microsoft.com/office/drawing/2014/main" id="{FB003A99-A4E7-2142-99CC-AEE9E49D7EF3}"/>
              </a:ext>
            </a:extLst>
          </p:cNvPr>
          <p:cNvSpPr txBox="1"/>
          <p:nvPr/>
        </p:nvSpPr>
        <p:spPr>
          <a:xfrm rot="16200000">
            <a:off x="252807" y="1680934"/>
            <a:ext cx="1870769" cy="615553"/>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Framework </a:t>
            </a:r>
          </a:p>
          <a:p>
            <a:pPr algn="ctr"/>
            <a:r>
              <a:rPr lang="en-US" sz="2000" dirty="0">
                <a:gradFill>
                  <a:gsLst>
                    <a:gs pos="2917">
                      <a:schemeClr val="tx1"/>
                    </a:gs>
                    <a:gs pos="30000">
                      <a:schemeClr val="tx1"/>
                    </a:gs>
                  </a:gsLst>
                  <a:lin ang="5400000" scaled="0"/>
                </a:gradFill>
              </a:rPr>
              <a:t>Dependent x-plat </a:t>
            </a:r>
          </a:p>
        </p:txBody>
      </p:sp>
      <p:sp>
        <p:nvSpPr>
          <p:cNvPr id="47" name="TextBox 46">
            <a:extLst>
              <a:ext uri="{FF2B5EF4-FFF2-40B4-BE49-F238E27FC236}">
                <a16:creationId xmlns:a16="http://schemas.microsoft.com/office/drawing/2014/main" id="{672E2FDD-8D03-9C4D-8519-5B639CA6AE2F}"/>
              </a:ext>
            </a:extLst>
          </p:cNvPr>
          <p:cNvSpPr txBox="1"/>
          <p:nvPr/>
        </p:nvSpPr>
        <p:spPr>
          <a:xfrm rot="16200000">
            <a:off x="400224" y="3583999"/>
            <a:ext cx="1605439" cy="615553"/>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Framework </a:t>
            </a:r>
          </a:p>
          <a:p>
            <a:pPr algn="ctr"/>
            <a:r>
              <a:rPr lang="en-US" sz="2000" dirty="0">
                <a:gradFill>
                  <a:gsLst>
                    <a:gs pos="2917">
                      <a:schemeClr val="tx1"/>
                    </a:gs>
                    <a:gs pos="30000">
                      <a:schemeClr val="tx1"/>
                    </a:gs>
                  </a:gsLst>
                  <a:lin ang="5400000" scaled="0"/>
                </a:gradFill>
              </a:rPr>
              <a:t>Dependent EXE</a:t>
            </a:r>
          </a:p>
        </p:txBody>
      </p:sp>
      <p:sp>
        <p:nvSpPr>
          <p:cNvPr id="48" name="TextBox 47">
            <a:extLst>
              <a:ext uri="{FF2B5EF4-FFF2-40B4-BE49-F238E27FC236}">
                <a16:creationId xmlns:a16="http://schemas.microsoft.com/office/drawing/2014/main" id="{C43245AA-88F7-894D-8CBA-EEE03E1287D7}"/>
              </a:ext>
            </a:extLst>
          </p:cNvPr>
          <p:cNvSpPr txBox="1"/>
          <p:nvPr/>
        </p:nvSpPr>
        <p:spPr>
          <a:xfrm rot="16200000">
            <a:off x="479876" y="5663891"/>
            <a:ext cx="1479957" cy="307777"/>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Self contained</a:t>
            </a:r>
          </a:p>
        </p:txBody>
      </p:sp>
      <p:sp>
        <p:nvSpPr>
          <p:cNvPr id="50" name="Rectangle 49">
            <a:extLst>
              <a:ext uri="{FF2B5EF4-FFF2-40B4-BE49-F238E27FC236}">
                <a16:creationId xmlns:a16="http://schemas.microsoft.com/office/drawing/2014/main" id="{18049CC7-E968-9043-B4CF-CB6D6628E4E0}"/>
              </a:ext>
            </a:extLst>
          </p:cNvPr>
          <p:cNvSpPr/>
          <p:nvPr/>
        </p:nvSpPr>
        <p:spPr bwMode="auto">
          <a:xfrm>
            <a:off x="2201407" y="5543787"/>
            <a:ext cx="732827" cy="658101"/>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18288" tIns="18288" rIns="18288" bIns="18288"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Shim EXE</a:t>
            </a:r>
          </a:p>
        </p:txBody>
      </p:sp>
      <p:sp>
        <p:nvSpPr>
          <p:cNvPr id="30" name="Rectangle 29">
            <a:extLst>
              <a:ext uri="{FF2B5EF4-FFF2-40B4-BE49-F238E27FC236}">
                <a16:creationId xmlns:a16="http://schemas.microsoft.com/office/drawing/2014/main" id="{9EBE1BB7-467E-4B02-8074-D89C437C8358}"/>
              </a:ext>
            </a:extLst>
          </p:cNvPr>
          <p:cNvSpPr/>
          <p:nvPr/>
        </p:nvSpPr>
        <p:spPr bwMode="auto">
          <a:xfrm>
            <a:off x="3126102" y="3727744"/>
            <a:ext cx="732827" cy="658101"/>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18288" tIns="18288" rIns="18288" bIns="18288"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App DLLs</a:t>
            </a:r>
          </a:p>
        </p:txBody>
      </p:sp>
      <p:sp>
        <p:nvSpPr>
          <p:cNvPr id="36" name="Rectangle 35">
            <a:extLst>
              <a:ext uri="{FF2B5EF4-FFF2-40B4-BE49-F238E27FC236}">
                <a16:creationId xmlns:a16="http://schemas.microsoft.com/office/drawing/2014/main" id="{D56FE2DE-B2F9-47CB-A6D9-74EC0F5BE247}"/>
              </a:ext>
            </a:extLst>
          </p:cNvPr>
          <p:cNvSpPr/>
          <p:nvPr/>
        </p:nvSpPr>
        <p:spPr bwMode="auto">
          <a:xfrm>
            <a:off x="2204042" y="3727744"/>
            <a:ext cx="732827" cy="658101"/>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18288" tIns="18288" rIns="18288" bIns="18288"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Shim EXE</a:t>
            </a:r>
          </a:p>
        </p:txBody>
      </p:sp>
      <p:sp>
        <p:nvSpPr>
          <p:cNvPr id="39" name="Rectangle 38">
            <a:extLst>
              <a:ext uri="{FF2B5EF4-FFF2-40B4-BE49-F238E27FC236}">
                <a16:creationId xmlns:a16="http://schemas.microsoft.com/office/drawing/2014/main" id="{6567A978-9D7D-445E-A1A6-D9181E70BB31}"/>
              </a:ext>
            </a:extLst>
          </p:cNvPr>
          <p:cNvSpPr/>
          <p:nvPr/>
        </p:nvSpPr>
        <p:spPr bwMode="auto">
          <a:xfrm>
            <a:off x="6925734" y="1873186"/>
            <a:ext cx="813048" cy="658101"/>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18288" tIns="18288" rIns="18288" bIns="18288"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dotnet EXE</a:t>
            </a:r>
          </a:p>
        </p:txBody>
      </p:sp>
    </p:spTree>
    <p:extLst>
      <p:ext uri="{BB962C8B-B14F-4D97-AF65-F5344CB8AC3E}">
        <p14:creationId xmlns:p14="http://schemas.microsoft.com/office/powerpoint/2010/main" val="2253904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fade">
                                      <p:cBhvr>
                                        <p:cTn id="20" dur="500"/>
                                        <p:tgtEl>
                                          <p:spTgt spid="3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500"/>
                                        <p:tgtEl>
                                          <p:spTgt spid="36"/>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fade">
                                      <p:cBhvr>
                                        <p:cTn id="47" dur="500"/>
                                        <p:tgtEl>
                                          <p:spTgt spid="48"/>
                                        </p:tgtEl>
                                      </p:cBhvr>
                                    </p:animEffect>
                                  </p:childTnLst>
                                </p:cTn>
                              </p:par>
                            </p:childTnLst>
                          </p:cTn>
                        </p:par>
                        <p:par>
                          <p:cTn id="48" fill="hold">
                            <p:stCondLst>
                              <p:cond delay="500"/>
                            </p:stCondLst>
                            <p:childTnLst>
                              <p:par>
                                <p:cTn id="49" presetID="10" presetClass="entr" presetSubtype="0" fill="hold" nodeType="after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fade">
                                      <p:cBhvr>
                                        <p:cTn id="56" dur="500"/>
                                        <p:tgtEl>
                                          <p:spTgt spid="50"/>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fade">
                                      <p:cBhvr>
                                        <p:cTn id="60" dur="500"/>
                                        <p:tgtEl>
                                          <p:spTgt spid="32"/>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1" grpId="0" animBg="1"/>
      <p:bldP spid="32" grpId="0" animBg="1"/>
      <p:bldP spid="37" grpId="0" animBg="1"/>
      <p:bldP spid="38" grpId="0" animBg="1"/>
      <p:bldP spid="46" grpId="0"/>
      <p:bldP spid="47" grpId="0"/>
      <p:bldP spid="48" grpId="0"/>
      <p:bldP spid="50" grpId="0" animBg="1"/>
      <p:bldP spid="30" grpId="0" animBg="1"/>
      <p:bldP spid="36" grpId="0" animBg="1"/>
      <p:bldP spid="39"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D9A4CC0-8DAF-439E-861F-F277E4A1D2FC}"/>
              </a:ext>
            </a:extLst>
          </p:cNvPr>
          <p:cNvPicPr>
            <a:picLocks noChangeAspect="1"/>
          </p:cNvPicPr>
          <p:nvPr/>
        </p:nvPicPr>
        <p:blipFill>
          <a:blip r:embed="rId2"/>
          <a:stretch>
            <a:fillRect/>
          </a:stretch>
        </p:blipFill>
        <p:spPr>
          <a:xfrm>
            <a:off x="702206" y="2359079"/>
            <a:ext cx="2599048" cy="528620"/>
          </a:xfrm>
          <a:prstGeom prst="rect">
            <a:avLst/>
          </a:prstGeom>
        </p:spPr>
      </p:pic>
      <p:pic>
        <p:nvPicPr>
          <p:cNvPr id="23" name="Picture 22">
            <a:extLst>
              <a:ext uri="{FF2B5EF4-FFF2-40B4-BE49-F238E27FC236}">
                <a16:creationId xmlns:a16="http://schemas.microsoft.com/office/drawing/2014/main" id="{7935A996-8BDB-49E9-8636-1A541FDF89C8}"/>
              </a:ext>
            </a:extLst>
          </p:cNvPr>
          <p:cNvPicPr>
            <a:picLocks noChangeAspect="1"/>
          </p:cNvPicPr>
          <p:nvPr/>
        </p:nvPicPr>
        <p:blipFill>
          <a:blip r:embed="rId3"/>
          <a:stretch>
            <a:fillRect/>
          </a:stretch>
        </p:blipFill>
        <p:spPr>
          <a:xfrm>
            <a:off x="702205" y="4420154"/>
            <a:ext cx="1400077" cy="530535"/>
          </a:xfrm>
          <a:prstGeom prst="rect">
            <a:avLst/>
          </a:prstGeom>
        </p:spPr>
      </p:pic>
      <p:pic>
        <p:nvPicPr>
          <p:cNvPr id="30" name="Picture 29">
            <a:extLst>
              <a:ext uri="{FF2B5EF4-FFF2-40B4-BE49-F238E27FC236}">
                <a16:creationId xmlns:a16="http://schemas.microsoft.com/office/drawing/2014/main" id="{0BE0444F-2F17-41B7-9E16-FF0DDD8F509D}"/>
              </a:ext>
            </a:extLst>
          </p:cNvPr>
          <p:cNvPicPr>
            <a:picLocks noChangeAspect="1"/>
          </p:cNvPicPr>
          <p:nvPr/>
        </p:nvPicPr>
        <p:blipFill>
          <a:blip r:embed="rId4"/>
          <a:stretch>
            <a:fillRect/>
          </a:stretch>
        </p:blipFill>
        <p:spPr>
          <a:xfrm>
            <a:off x="702205" y="447681"/>
            <a:ext cx="2599048" cy="528620"/>
          </a:xfrm>
          <a:prstGeom prst="rect">
            <a:avLst/>
          </a:prstGeom>
        </p:spPr>
      </p:pic>
    </p:spTree>
    <p:extLst>
      <p:ext uri="{BB962C8B-B14F-4D97-AF65-F5344CB8AC3E}">
        <p14:creationId xmlns:p14="http://schemas.microsoft.com/office/powerpoint/2010/main" val="16767574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C1AD9-7C67-43A8-B2F6-A2CBEAC56FED}"/>
              </a:ext>
            </a:extLst>
          </p:cNvPr>
          <p:cNvSpPr>
            <a:spLocks noGrp="1"/>
          </p:cNvSpPr>
          <p:nvPr>
            <p:ph type="title"/>
          </p:nvPr>
        </p:nvSpPr>
        <p:spPr>
          <a:xfrm>
            <a:off x="838200" y="365125"/>
            <a:ext cx="10515600" cy="1325563"/>
          </a:xfrm>
        </p:spPr>
        <p:txBody>
          <a:bodyPr>
            <a:normAutofit/>
          </a:bodyPr>
          <a:lstStyle/>
          <a:p>
            <a:r>
              <a:rPr lang="en-US" dirty="0"/>
              <a:t>Publish options</a:t>
            </a:r>
            <a:br>
              <a:rPr lang="en-US" dirty="0"/>
            </a:br>
            <a:r>
              <a:rPr lang="en-US" sz="2400" dirty="0"/>
              <a:t>(</a:t>
            </a:r>
            <a:r>
              <a:rPr lang="en-US" sz="2400" dirty="0">
                <a:hlinkClick r:id="rId2"/>
              </a:rPr>
              <a:t>https://docs.microsoft.com/dotnet/core/deploying/</a:t>
            </a:r>
            <a:r>
              <a:rPr lang="en-US" sz="2400" dirty="0"/>
              <a:t>)</a:t>
            </a:r>
            <a:endParaRPr lang="en-US" dirty="0"/>
          </a:p>
        </p:txBody>
      </p:sp>
      <p:sp>
        <p:nvSpPr>
          <p:cNvPr id="14" name="Freeform: Shape 13">
            <a:extLst>
              <a:ext uri="{FF2B5EF4-FFF2-40B4-BE49-F238E27FC236}">
                <a16:creationId xmlns:a16="http://schemas.microsoft.com/office/drawing/2014/main" id="{A41483DF-2D53-4369-9D2A-28EDDD4D49FE}"/>
              </a:ext>
            </a:extLst>
          </p:cNvPr>
          <p:cNvSpPr/>
          <p:nvPr/>
        </p:nvSpPr>
        <p:spPr>
          <a:xfrm>
            <a:off x="565943" y="2052195"/>
            <a:ext cx="3323472" cy="1329388"/>
          </a:xfrm>
          <a:custGeom>
            <a:avLst/>
            <a:gdLst>
              <a:gd name="connsiteX0" fmla="*/ 0 w 3323472"/>
              <a:gd name="connsiteY0" fmla="*/ 0 h 1329388"/>
              <a:gd name="connsiteX1" fmla="*/ 3323472 w 3323472"/>
              <a:gd name="connsiteY1" fmla="*/ 0 h 1329388"/>
              <a:gd name="connsiteX2" fmla="*/ 3323472 w 3323472"/>
              <a:gd name="connsiteY2" fmla="*/ 1329388 h 1329388"/>
              <a:gd name="connsiteX3" fmla="*/ 0 w 3323472"/>
              <a:gd name="connsiteY3" fmla="*/ 1329388 h 1329388"/>
              <a:gd name="connsiteX4" fmla="*/ 0 w 3323472"/>
              <a:gd name="connsiteY4" fmla="*/ 0 h 132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3472" h="1329388">
                <a:moveTo>
                  <a:pt x="0" y="0"/>
                </a:moveTo>
                <a:lnTo>
                  <a:pt x="3323472" y="0"/>
                </a:lnTo>
                <a:lnTo>
                  <a:pt x="3323472" y="1329388"/>
                </a:lnTo>
                <a:lnTo>
                  <a:pt x="0" y="1329388"/>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endParaRPr lang="en-US" sz="2000" kern="1200" dirty="0"/>
          </a:p>
          <a:p>
            <a:pPr marL="0" lvl="0" indent="0" algn="ctr" defTabSz="889000">
              <a:lnSpc>
                <a:spcPct val="90000"/>
              </a:lnSpc>
              <a:spcBef>
                <a:spcPct val="0"/>
              </a:spcBef>
              <a:spcAft>
                <a:spcPct val="35000"/>
              </a:spcAft>
              <a:buNone/>
            </a:pPr>
            <a:r>
              <a:rPr lang="en-US" sz="2000" kern="1200" dirty="0"/>
              <a:t>Framework dependent x-plat</a:t>
            </a:r>
          </a:p>
        </p:txBody>
      </p:sp>
      <p:sp>
        <p:nvSpPr>
          <p:cNvPr id="15" name="Freeform: Shape 14">
            <a:extLst>
              <a:ext uri="{FF2B5EF4-FFF2-40B4-BE49-F238E27FC236}">
                <a16:creationId xmlns:a16="http://schemas.microsoft.com/office/drawing/2014/main" id="{4561DB41-12EB-42DF-8E14-306C2DA31EBF}"/>
              </a:ext>
            </a:extLst>
          </p:cNvPr>
          <p:cNvSpPr/>
          <p:nvPr/>
        </p:nvSpPr>
        <p:spPr>
          <a:xfrm>
            <a:off x="565943" y="3381585"/>
            <a:ext cx="3323472" cy="2185504"/>
          </a:xfrm>
          <a:custGeom>
            <a:avLst/>
            <a:gdLst>
              <a:gd name="connsiteX0" fmla="*/ 0 w 3323472"/>
              <a:gd name="connsiteY0" fmla="*/ 0 h 2810880"/>
              <a:gd name="connsiteX1" fmla="*/ 3323472 w 3323472"/>
              <a:gd name="connsiteY1" fmla="*/ 0 h 2810880"/>
              <a:gd name="connsiteX2" fmla="*/ 3323472 w 3323472"/>
              <a:gd name="connsiteY2" fmla="*/ 2810880 h 2810880"/>
              <a:gd name="connsiteX3" fmla="*/ 0 w 3323472"/>
              <a:gd name="connsiteY3" fmla="*/ 2810880 h 2810880"/>
              <a:gd name="connsiteX4" fmla="*/ 0 w 3323472"/>
              <a:gd name="connsiteY4" fmla="*/ 0 h 2810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3472" h="2810880">
                <a:moveTo>
                  <a:pt x="0" y="0"/>
                </a:moveTo>
                <a:lnTo>
                  <a:pt x="3323472" y="0"/>
                </a:lnTo>
                <a:lnTo>
                  <a:pt x="3323472" y="2810880"/>
                </a:lnTo>
                <a:lnTo>
                  <a:pt x="0" y="2810880"/>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Cross platform (**)</a:t>
            </a:r>
            <a:endParaRPr lang="en-US" sz="1800" kern="1200" dirty="0">
              <a:latin typeface="Consolas" panose="020B0609020204030204" pitchFamily="49" charset="0"/>
            </a:endParaRPr>
          </a:p>
          <a:p>
            <a:pPr marL="171450" lvl="1" indent="-171450" algn="l" defTabSz="800100">
              <a:lnSpc>
                <a:spcPct val="90000"/>
              </a:lnSpc>
              <a:spcBef>
                <a:spcPct val="0"/>
              </a:spcBef>
              <a:spcAft>
                <a:spcPct val="15000"/>
              </a:spcAft>
              <a:buChar char="•"/>
            </a:pPr>
            <a:r>
              <a:rPr lang="en-US" sz="1800" kern="1200" dirty="0"/>
              <a:t>Launched via </a:t>
            </a:r>
            <a:r>
              <a:rPr lang="en-US" sz="1800" kern="1200" dirty="0">
                <a:latin typeface="Consolas" panose="020B0609020204030204" pitchFamily="49" charset="0"/>
              </a:rPr>
              <a:t>`dotnet`</a:t>
            </a:r>
          </a:p>
          <a:p>
            <a:pPr marL="171450" lvl="1" indent="-171450" algn="l" defTabSz="800100">
              <a:lnSpc>
                <a:spcPct val="90000"/>
              </a:lnSpc>
              <a:spcBef>
                <a:spcPct val="0"/>
              </a:spcBef>
              <a:spcAft>
                <a:spcPct val="15000"/>
              </a:spcAft>
              <a:buChar char="•"/>
            </a:pPr>
            <a:r>
              <a:rPr lang="en-US" sz="1800" kern="1200" dirty="0"/>
              <a:t>Requires Runtime install</a:t>
            </a:r>
          </a:p>
          <a:p>
            <a:pPr marL="171450" lvl="1" indent="-171450" algn="l" defTabSz="800100">
              <a:lnSpc>
                <a:spcPct val="90000"/>
              </a:lnSpc>
              <a:spcBef>
                <a:spcPct val="0"/>
              </a:spcBef>
              <a:spcAft>
                <a:spcPct val="15000"/>
              </a:spcAft>
              <a:buChar char="•"/>
            </a:pPr>
            <a:r>
              <a:rPr lang="en-US" sz="1800" kern="1200" dirty="0"/>
              <a:t>Machine updated for runtime servicing (*)</a:t>
            </a:r>
          </a:p>
          <a:p>
            <a:pPr marL="171450" lvl="1" indent="-171450" algn="l" defTabSz="800100">
              <a:lnSpc>
                <a:spcPct val="90000"/>
              </a:lnSpc>
              <a:spcBef>
                <a:spcPct val="0"/>
              </a:spcBef>
              <a:spcAft>
                <a:spcPct val="15000"/>
              </a:spcAft>
              <a:buChar char="•"/>
            </a:pPr>
            <a:r>
              <a:rPr lang="en-US" sz="1800" kern="1200" dirty="0"/>
              <a:t>DLL size small and based on app complexity</a:t>
            </a:r>
          </a:p>
        </p:txBody>
      </p:sp>
      <p:sp>
        <p:nvSpPr>
          <p:cNvPr id="16" name="Freeform: Shape 15">
            <a:extLst>
              <a:ext uri="{FF2B5EF4-FFF2-40B4-BE49-F238E27FC236}">
                <a16:creationId xmlns:a16="http://schemas.microsoft.com/office/drawing/2014/main" id="{82D5E596-804F-4C77-B1F0-A483926D1E4B}"/>
              </a:ext>
            </a:extLst>
          </p:cNvPr>
          <p:cNvSpPr/>
          <p:nvPr/>
        </p:nvSpPr>
        <p:spPr>
          <a:xfrm>
            <a:off x="4354701" y="2052195"/>
            <a:ext cx="3323472" cy="1329388"/>
          </a:xfrm>
          <a:custGeom>
            <a:avLst/>
            <a:gdLst>
              <a:gd name="connsiteX0" fmla="*/ 0 w 3323472"/>
              <a:gd name="connsiteY0" fmla="*/ 0 h 1329388"/>
              <a:gd name="connsiteX1" fmla="*/ 3323472 w 3323472"/>
              <a:gd name="connsiteY1" fmla="*/ 0 h 1329388"/>
              <a:gd name="connsiteX2" fmla="*/ 3323472 w 3323472"/>
              <a:gd name="connsiteY2" fmla="*/ 1329388 h 1329388"/>
              <a:gd name="connsiteX3" fmla="*/ 0 w 3323472"/>
              <a:gd name="connsiteY3" fmla="*/ 1329388 h 1329388"/>
              <a:gd name="connsiteX4" fmla="*/ 0 w 3323472"/>
              <a:gd name="connsiteY4" fmla="*/ 0 h 132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3472" h="1329388">
                <a:moveTo>
                  <a:pt x="0" y="0"/>
                </a:moveTo>
                <a:lnTo>
                  <a:pt x="3323472" y="0"/>
                </a:lnTo>
                <a:lnTo>
                  <a:pt x="3323472" y="1329388"/>
                </a:lnTo>
                <a:lnTo>
                  <a:pt x="0" y="1329388"/>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endParaRPr lang="en-US" sz="2000" kern="1200" dirty="0"/>
          </a:p>
          <a:p>
            <a:pPr marL="0" lvl="0" indent="0" algn="ctr" defTabSz="889000">
              <a:lnSpc>
                <a:spcPct val="90000"/>
              </a:lnSpc>
              <a:spcBef>
                <a:spcPct val="0"/>
              </a:spcBef>
              <a:spcAft>
                <a:spcPct val="35000"/>
              </a:spcAft>
              <a:buNone/>
            </a:pPr>
            <a:r>
              <a:rPr lang="en-US" sz="2000" kern="1200" dirty="0"/>
              <a:t>Framework dependent EXE</a:t>
            </a:r>
          </a:p>
        </p:txBody>
      </p:sp>
      <p:sp>
        <p:nvSpPr>
          <p:cNvPr id="17" name="Freeform: Shape 16">
            <a:extLst>
              <a:ext uri="{FF2B5EF4-FFF2-40B4-BE49-F238E27FC236}">
                <a16:creationId xmlns:a16="http://schemas.microsoft.com/office/drawing/2014/main" id="{C85B07B9-84F3-4F0F-B74A-E231911EBC45}"/>
              </a:ext>
            </a:extLst>
          </p:cNvPr>
          <p:cNvSpPr/>
          <p:nvPr/>
        </p:nvSpPr>
        <p:spPr>
          <a:xfrm>
            <a:off x="4354701" y="3381585"/>
            <a:ext cx="3323472" cy="2185504"/>
          </a:xfrm>
          <a:custGeom>
            <a:avLst/>
            <a:gdLst>
              <a:gd name="connsiteX0" fmla="*/ 0 w 3323472"/>
              <a:gd name="connsiteY0" fmla="*/ 0 h 2810880"/>
              <a:gd name="connsiteX1" fmla="*/ 3323472 w 3323472"/>
              <a:gd name="connsiteY1" fmla="*/ 0 h 2810880"/>
              <a:gd name="connsiteX2" fmla="*/ 3323472 w 3323472"/>
              <a:gd name="connsiteY2" fmla="*/ 2810880 h 2810880"/>
              <a:gd name="connsiteX3" fmla="*/ 0 w 3323472"/>
              <a:gd name="connsiteY3" fmla="*/ 2810880 h 2810880"/>
              <a:gd name="connsiteX4" fmla="*/ 0 w 3323472"/>
              <a:gd name="connsiteY4" fmla="*/ 0 h 2810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3472" h="2810880">
                <a:moveTo>
                  <a:pt x="0" y="0"/>
                </a:moveTo>
                <a:lnTo>
                  <a:pt x="3323472" y="0"/>
                </a:lnTo>
                <a:lnTo>
                  <a:pt x="3323472" y="2810880"/>
                </a:lnTo>
                <a:lnTo>
                  <a:pt x="0" y="2810880"/>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OS/chip specific</a:t>
            </a:r>
          </a:p>
          <a:p>
            <a:pPr marL="171450" lvl="1" indent="-171450" algn="l" defTabSz="800100">
              <a:lnSpc>
                <a:spcPct val="90000"/>
              </a:lnSpc>
              <a:spcBef>
                <a:spcPct val="0"/>
              </a:spcBef>
              <a:spcAft>
                <a:spcPct val="15000"/>
              </a:spcAft>
              <a:buChar char="•"/>
            </a:pPr>
            <a:r>
              <a:rPr lang="en-US" sz="1800" kern="1200" dirty="0"/>
              <a:t>Launched directly(double click)</a:t>
            </a:r>
          </a:p>
          <a:p>
            <a:pPr marL="171450" lvl="1" indent="-171450" algn="l" defTabSz="800100">
              <a:lnSpc>
                <a:spcPct val="90000"/>
              </a:lnSpc>
              <a:spcBef>
                <a:spcPct val="0"/>
              </a:spcBef>
              <a:spcAft>
                <a:spcPct val="15000"/>
              </a:spcAft>
              <a:buChar char="•"/>
            </a:pPr>
            <a:r>
              <a:rPr lang="en-US" sz="1800" kern="1200" dirty="0"/>
              <a:t>Requires Runtime install</a:t>
            </a:r>
          </a:p>
          <a:p>
            <a:pPr marL="171450" lvl="1" indent="-171450" algn="l" defTabSz="800100">
              <a:lnSpc>
                <a:spcPct val="90000"/>
              </a:lnSpc>
              <a:spcBef>
                <a:spcPct val="0"/>
              </a:spcBef>
              <a:spcAft>
                <a:spcPct val="15000"/>
              </a:spcAft>
              <a:buChar char="•"/>
            </a:pPr>
            <a:r>
              <a:rPr lang="en-US" sz="1800" kern="1200" dirty="0"/>
              <a:t>Machine updated for runtime servicing (*)</a:t>
            </a:r>
          </a:p>
          <a:p>
            <a:pPr marL="171450" lvl="1" indent="-171450" algn="l" defTabSz="800100">
              <a:lnSpc>
                <a:spcPct val="90000"/>
              </a:lnSpc>
              <a:spcBef>
                <a:spcPct val="0"/>
              </a:spcBef>
              <a:spcAft>
                <a:spcPct val="15000"/>
              </a:spcAft>
              <a:buChar char="•"/>
            </a:pPr>
            <a:r>
              <a:rPr lang="en-US" sz="1800" kern="1200" dirty="0"/>
              <a:t>EXE size small and based on app complexity</a:t>
            </a:r>
          </a:p>
        </p:txBody>
      </p:sp>
      <p:sp>
        <p:nvSpPr>
          <p:cNvPr id="18" name="Freeform: Shape 17">
            <a:extLst>
              <a:ext uri="{FF2B5EF4-FFF2-40B4-BE49-F238E27FC236}">
                <a16:creationId xmlns:a16="http://schemas.microsoft.com/office/drawing/2014/main" id="{0550C656-2B84-4892-9D7D-92159D59230B}"/>
              </a:ext>
            </a:extLst>
          </p:cNvPr>
          <p:cNvSpPr/>
          <p:nvPr/>
        </p:nvSpPr>
        <p:spPr>
          <a:xfrm>
            <a:off x="8143460" y="2052195"/>
            <a:ext cx="3323472" cy="1329388"/>
          </a:xfrm>
          <a:custGeom>
            <a:avLst/>
            <a:gdLst>
              <a:gd name="connsiteX0" fmla="*/ 0 w 3323472"/>
              <a:gd name="connsiteY0" fmla="*/ 0 h 1329388"/>
              <a:gd name="connsiteX1" fmla="*/ 3323472 w 3323472"/>
              <a:gd name="connsiteY1" fmla="*/ 0 h 1329388"/>
              <a:gd name="connsiteX2" fmla="*/ 3323472 w 3323472"/>
              <a:gd name="connsiteY2" fmla="*/ 1329388 h 1329388"/>
              <a:gd name="connsiteX3" fmla="*/ 0 w 3323472"/>
              <a:gd name="connsiteY3" fmla="*/ 1329388 h 1329388"/>
              <a:gd name="connsiteX4" fmla="*/ 0 w 3323472"/>
              <a:gd name="connsiteY4" fmla="*/ 0 h 132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3472" h="1329388">
                <a:moveTo>
                  <a:pt x="0" y="0"/>
                </a:moveTo>
                <a:lnTo>
                  <a:pt x="3323472" y="0"/>
                </a:lnTo>
                <a:lnTo>
                  <a:pt x="3323472" y="1329388"/>
                </a:lnTo>
                <a:lnTo>
                  <a:pt x="0" y="1329388"/>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endParaRPr lang="en-US" sz="2000" kern="1200" dirty="0"/>
          </a:p>
          <a:p>
            <a:pPr marL="0" lvl="0" indent="0" algn="ctr" defTabSz="889000">
              <a:lnSpc>
                <a:spcPct val="90000"/>
              </a:lnSpc>
              <a:spcBef>
                <a:spcPct val="0"/>
              </a:spcBef>
              <a:spcAft>
                <a:spcPct val="35000"/>
              </a:spcAft>
              <a:buNone/>
            </a:pPr>
            <a:endParaRPr lang="en-US" sz="2000" kern="1200" dirty="0"/>
          </a:p>
          <a:p>
            <a:pPr marL="0" lvl="0" indent="0" algn="ctr" defTabSz="889000">
              <a:lnSpc>
                <a:spcPct val="90000"/>
              </a:lnSpc>
              <a:spcBef>
                <a:spcPct val="0"/>
              </a:spcBef>
              <a:spcAft>
                <a:spcPct val="35000"/>
              </a:spcAft>
              <a:buNone/>
            </a:pPr>
            <a:r>
              <a:rPr lang="en-US" sz="2000" kern="1200" dirty="0"/>
              <a:t>Self-contained EXE</a:t>
            </a:r>
          </a:p>
          <a:p>
            <a:pPr marL="0" lvl="0" indent="0" algn="ctr" defTabSz="889000">
              <a:lnSpc>
                <a:spcPct val="90000"/>
              </a:lnSpc>
              <a:spcBef>
                <a:spcPct val="0"/>
              </a:spcBef>
              <a:spcAft>
                <a:spcPct val="35000"/>
              </a:spcAft>
              <a:buNone/>
            </a:pPr>
            <a:endParaRPr lang="en-US" sz="2000" kern="1200" dirty="0"/>
          </a:p>
        </p:txBody>
      </p:sp>
      <p:sp>
        <p:nvSpPr>
          <p:cNvPr id="19" name="Freeform: Shape 18">
            <a:extLst>
              <a:ext uri="{FF2B5EF4-FFF2-40B4-BE49-F238E27FC236}">
                <a16:creationId xmlns:a16="http://schemas.microsoft.com/office/drawing/2014/main" id="{FD12DD26-A926-4194-9FF0-6FDB6BE22C0E}"/>
              </a:ext>
            </a:extLst>
          </p:cNvPr>
          <p:cNvSpPr/>
          <p:nvPr/>
        </p:nvSpPr>
        <p:spPr>
          <a:xfrm>
            <a:off x="8143460" y="3381585"/>
            <a:ext cx="3323472" cy="2185504"/>
          </a:xfrm>
          <a:custGeom>
            <a:avLst/>
            <a:gdLst>
              <a:gd name="connsiteX0" fmla="*/ 0 w 3323472"/>
              <a:gd name="connsiteY0" fmla="*/ 0 h 2810880"/>
              <a:gd name="connsiteX1" fmla="*/ 3323472 w 3323472"/>
              <a:gd name="connsiteY1" fmla="*/ 0 h 2810880"/>
              <a:gd name="connsiteX2" fmla="*/ 3323472 w 3323472"/>
              <a:gd name="connsiteY2" fmla="*/ 2810880 h 2810880"/>
              <a:gd name="connsiteX3" fmla="*/ 0 w 3323472"/>
              <a:gd name="connsiteY3" fmla="*/ 2810880 h 2810880"/>
              <a:gd name="connsiteX4" fmla="*/ 0 w 3323472"/>
              <a:gd name="connsiteY4" fmla="*/ 0 h 2810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3472" h="2810880">
                <a:moveTo>
                  <a:pt x="0" y="0"/>
                </a:moveTo>
                <a:lnTo>
                  <a:pt x="3323472" y="0"/>
                </a:lnTo>
                <a:lnTo>
                  <a:pt x="3323472" y="2810880"/>
                </a:lnTo>
                <a:lnTo>
                  <a:pt x="0" y="2810880"/>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OS/chip specific</a:t>
            </a:r>
          </a:p>
          <a:p>
            <a:pPr marL="171450" lvl="1" indent="-171450" defTabSz="800100">
              <a:lnSpc>
                <a:spcPct val="90000"/>
              </a:lnSpc>
              <a:spcBef>
                <a:spcPct val="0"/>
              </a:spcBef>
              <a:spcAft>
                <a:spcPct val="15000"/>
              </a:spcAft>
              <a:buFontTx/>
              <a:buChar char="•"/>
            </a:pPr>
            <a:r>
              <a:rPr lang="en-US" dirty="0"/>
              <a:t>Launched directly(double click)</a:t>
            </a:r>
            <a:endParaRPr lang="en-US" sz="1800" kern="1200" dirty="0"/>
          </a:p>
          <a:p>
            <a:pPr marL="171450" lvl="1" indent="-171450" algn="l" defTabSz="800100">
              <a:lnSpc>
                <a:spcPct val="90000"/>
              </a:lnSpc>
              <a:spcBef>
                <a:spcPct val="0"/>
              </a:spcBef>
              <a:spcAft>
                <a:spcPct val="15000"/>
              </a:spcAft>
              <a:buChar char="•"/>
            </a:pPr>
            <a:r>
              <a:rPr lang="en-US" sz="1800" kern="1200" dirty="0"/>
              <a:t>Carries Runtime</a:t>
            </a:r>
          </a:p>
          <a:p>
            <a:pPr marL="171450" lvl="1" indent="-171450" algn="l" defTabSz="800100">
              <a:lnSpc>
                <a:spcPct val="90000"/>
              </a:lnSpc>
              <a:spcBef>
                <a:spcPct val="0"/>
              </a:spcBef>
              <a:spcAft>
                <a:spcPct val="15000"/>
              </a:spcAft>
              <a:buChar char="•"/>
            </a:pPr>
            <a:r>
              <a:rPr lang="en-US" sz="1800" kern="1200" dirty="0"/>
              <a:t>EXE itself updated for runtime servicing</a:t>
            </a:r>
          </a:p>
          <a:p>
            <a:pPr marL="171450" lvl="1" indent="-171450" algn="l" defTabSz="800100">
              <a:lnSpc>
                <a:spcPct val="90000"/>
              </a:lnSpc>
              <a:spcBef>
                <a:spcPct val="0"/>
              </a:spcBef>
              <a:spcAft>
                <a:spcPct val="15000"/>
              </a:spcAft>
              <a:buChar char="•"/>
            </a:pPr>
            <a:r>
              <a:rPr lang="en-US" sz="1800" kern="1200" dirty="0"/>
              <a:t>EXE always large </a:t>
            </a:r>
          </a:p>
        </p:txBody>
      </p:sp>
      <p:grpSp>
        <p:nvGrpSpPr>
          <p:cNvPr id="21" name="Group 20">
            <a:extLst>
              <a:ext uri="{FF2B5EF4-FFF2-40B4-BE49-F238E27FC236}">
                <a16:creationId xmlns:a16="http://schemas.microsoft.com/office/drawing/2014/main" id="{42C2E80E-4540-42D1-8644-4F574F6D40AE}"/>
              </a:ext>
            </a:extLst>
          </p:cNvPr>
          <p:cNvGrpSpPr/>
          <p:nvPr/>
        </p:nvGrpSpPr>
        <p:grpSpPr>
          <a:xfrm>
            <a:off x="4351243" y="1676899"/>
            <a:ext cx="3330389" cy="810624"/>
            <a:chOff x="4351243" y="1676899"/>
            <a:chExt cx="3330389" cy="810624"/>
          </a:xfrm>
        </p:grpSpPr>
        <p:sp>
          <p:nvSpPr>
            <p:cNvPr id="8" name="Oval 7">
              <a:extLst>
                <a:ext uri="{FF2B5EF4-FFF2-40B4-BE49-F238E27FC236}">
                  <a16:creationId xmlns:a16="http://schemas.microsoft.com/office/drawing/2014/main" id="{41BB5607-DFB2-4910-8D8A-E8363C8670AA}"/>
                </a:ext>
              </a:extLst>
            </p:cNvPr>
            <p:cNvSpPr/>
            <p:nvPr/>
          </p:nvSpPr>
          <p:spPr>
            <a:xfrm>
              <a:off x="4351243" y="1676899"/>
              <a:ext cx="3330389" cy="81062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41DD9FD-013D-498A-B7C1-B4123A57B13B}"/>
                </a:ext>
              </a:extLst>
            </p:cNvPr>
            <p:cNvPicPr>
              <a:picLocks noChangeAspect="1"/>
            </p:cNvPicPr>
            <p:nvPr/>
          </p:nvPicPr>
          <p:blipFill>
            <a:blip r:embed="rId3"/>
            <a:stretch>
              <a:fillRect/>
            </a:stretch>
          </p:blipFill>
          <p:spPr>
            <a:xfrm>
              <a:off x="4836820" y="1831349"/>
              <a:ext cx="2599048" cy="528620"/>
            </a:xfrm>
            <a:prstGeom prst="rect">
              <a:avLst/>
            </a:prstGeom>
          </p:spPr>
        </p:pic>
      </p:grpSp>
      <p:grpSp>
        <p:nvGrpSpPr>
          <p:cNvPr id="22" name="Group 21">
            <a:extLst>
              <a:ext uri="{FF2B5EF4-FFF2-40B4-BE49-F238E27FC236}">
                <a16:creationId xmlns:a16="http://schemas.microsoft.com/office/drawing/2014/main" id="{F1410B91-BCCF-4A32-824E-8CD339BC7157}"/>
              </a:ext>
            </a:extLst>
          </p:cNvPr>
          <p:cNvGrpSpPr/>
          <p:nvPr/>
        </p:nvGrpSpPr>
        <p:grpSpPr>
          <a:xfrm>
            <a:off x="8139951" y="1676899"/>
            <a:ext cx="3330389" cy="810624"/>
            <a:chOff x="8139951" y="1676899"/>
            <a:chExt cx="3330389" cy="810624"/>
          </a:xfrm>
        </p:grpSpPr>
        <p:sp>
          <p:nvSpPr>
            <p:cNvPr id="9" name="Oval 8">
              <a:extLst>
                <a:ext uri="{FF2B5EF4-FFF2-40B4-BE49-F238E27FC236}">
                  <a16:creationId xmlns:a16="http://schemas.microsoft.com/office/drawing/2014/main" id="{D21FB460-DACE-4779-B526-4177BF539AAC}"/>
                </a:ext>
              </a:extLst>
            </p:cNvPr>
            <p:cNvSpPr/>
            <p:nvPr/>
          </p:nvSpPr>
          <p:spPr>
            <a:xfrm>
              <a:off x="8139951" y="1676899"/>
              <a:ext cx="3330389" cy="81062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D04BC543-C1FA-42B5-9827-43485F69DC7F}"/>
                </a:ext>
              </a:extLst>
            </p:cNvPr>
            <p:cNvPicPr>
              <a:picLocks noChangeAspect="1"/>
            </p:cNvPicPr>
            <p:nvPr/>
          </p:nvPicPr>
          <p:blipFill>
            <a:blip r:embed="rId4"/>
            <a:stretch>
              <a:fillRect/>
            </a:stretch>
          </p:blipFill>
          <p:spPr>
            <a:xfrm>
              <a:off x="8622523" y="1831349"/>
              <a:ext cx="1400077" cy="530535"/>
            </a:xfrm>
            <a:prstGeom prst="rect">
              <a:avLst/>
            </a:prstGeom>
          </p:spPr>
        </p:pic>
      </p:grpSp>
      <p:sp>
        <p:nvSpPr>
          <p:cNvPr id="12" name="TextBox 11">
            <a:extLst>
              <a:ext uri="{FF2B5EF4-FFF2-40B4-BE49-F238E27FC236}">
                <a16:creationId xmlns:a16="http://schemas.microsoft.com/office/drawing/2014/main" id="{30CCE8BA-5E1B-46F9-A86F-C4E488A0EB8D}"/>
              </a:ext>
            </a:extLst>
          </p:cNvPr>
          <p:cNvSpPr txBox="1"/>
          <p:nvPr/>
        </p:nvSpPr>
        <p:spPr>
          <a:xfrm>
            <a:off x="562535" y="5788964"/>
            <a:ext cx="11057386" cy="646331"/>
          </a:xfrm>
          <a:prstGeom prst="rect">
            <a:avLst/>
          </a:prstGeom>
          <a:noFill/>
        </p:spPr>
        <p:txBody>
          <a:bodyPr wrap="none" rtlCol="0">
            <a:spAutoFit/>
          </a:bodyPr>
          <a:lstStyle/>
          <a:p>
            <a:r>
              <a:rPr lang="en-US" dirty="0"/>
              <a:t>(*)     By default the latest patch on the machine is used, although you can override this to specify a patch</a:t>
            </a:r>
          </a:p>
          <a:p>
            <a:r>
              <a:rPr lang="en-US" dirty="0"/>
              <a:t>(**) “Cross-platform” doesn’t guarantee it will run as there may be dependencies like WinForms. True for all options</a:t>
            </a:r>
          </a:p>
        </p:txBody>
      </p:sp>
      <p:grpSp>
        <p:nvGrpSpPr>
          <p:cNvPr id="6" name="Group 5">
            <a:extLst>
              <a:ext uri="{FF2B5EF4-FFF2-40B4-BE49-F238E27FC236}">
                <a16:creationId xmlns:a16="http://schemas.microsoft.com/office/drawing/2014/main" id="{8796E74B-36CC-4CDD-9379-8B28AE8CD008}"/>
              </a:ext>
            </a:extLst>
          </p:cNvPr>
          <p:cNvGrpSpPr/>
          <p:nvPr/>
        </p:nvGrpSpPr>
        <p:grpSpPr>
          <a:xfrm>
            <a:off x="562535" y="1676899"/>
            <a:ext cx="3330389" cy="810624"/>
            <a:chOff x="562535" y="1676899"/>
            <a:chExt cx="3330389" cy="810624"/>
          </a:xfrm>
        </p:grpSpPr>
        <p:sp>
          <p:nvSpPr>
            <p:cNvPr id="7" name="Oval 6">
              <a:extLst>
                <a:ext uri="{FF2B5EF4-FFF2-40B4-BE49-F238E27FC236}">
                  <a16:creationId xmlns:a16="http://schemas.microsoft.com/office/drawing/2014/main" id="{3BC78F23-6741-434A-B343-0FC773732B1C}"/>
                </a:ext>
              </a:extLst>
            </p:cNvPr>
            <p:cNvSpPr/>
            <p:nvPr/>
          </p:nvSpPr>
          <p:spPr>
            <a:xfrm>
              <a:off x="562535" y="1676899"/>
              <a:ext cx="3330389" cy="81062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FE95B809-1F13-469E-8FB2-6F83FBE861AC}"/>
                </a:ext>
              </a:extLst>
            </p:cNvPr>
            <p:cNvPicPr>
              <a:picLocks noChangeAspect="1"/>
            </p:cNvPicPr>
            <p:nvPr/>
          </p:nvPicPr>
          <p:blipFill>
            <a:blip r:embed="rId5"/>
            <a:stretch>
              <a:fillRect/>
            </a:stretch>
          </p:blipFill>
          <p:spPr>
            <a:xfrm>
              <a:off x="1038384" y="1824795"/>
              <a:ext cx="2599048" cy="528620"/>
            </a:xfrm>
            <a:prstGeom prst="rect">
              <a:avLst/>
            </a:prstGeom>
          </p:spPr>
        </p:pic>
      </p:grpSp>
    </p:spTree>
    <p:extLst>
      <p:ext uri="{BB962C8B-B14F-4D97-AF65-F5344CB8AC3E}">
        <p14:creationId xmlns:p14="http://schemas.microsoft.com/office/powerpoint/2010/main" val="461220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ppt_w*0.7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5" presetClass="entr" presetSubtype="0" fill="hold"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500" fill="hold"/>
                                        <p:tgtEl>
                                          <p:spTgt spid="21"/>
                                        </p:tgtEl>
                                        <p:attrNameLst>
                                          <p:attrName>ppt_w</p:attrName>
                                        </p:attrNameLst>
                                      </p:cBhvr>
                                      <p:tavLst>
                                        <p:tav tm="0">
                                          <p:val>
                                            <p:strVal val="#ppt_w*0.70"/>
                                          </p:val>
                                        </p:tav>
                                        <p:tav tm="100000">
                                          <p:val>
                                            <p:strVal val="#ppt_w"/>
                                          </p:val>
                                        </p:tav>
                                      </p:tavLst>
                                    </p:anim>
                                    <p:anim calcmode="lin" valueType="num">
                                      <p:cBhvr>
                                        <p:cTn id="14" dur="500" fill="hold"/>
                                        <p:tgtEl>
                                          <p:spTgt spid="21"/>
                                        </p:tgtEl>
                                        <p:attrNameLst>
                                          <p:attrName>ppt_h</p:attrName>
                                        </p:attrNameLst>
                                      </p:cBhvr>
                                      <p:tavLst>
                                        <p:tav tm="0">
                                          <p:val>
                                            <p:strVal val="#ppt_h"/>
                                          </p:val>
                                        </p:tav>
                                        <p:tav tm="100000">
                                          <p:val>
                                            <p:strVal val="#ppt_h"/>
                                          </p:val>
                                        </p:tav>
                                      </p:tavLst>
                                    </p:anim>
                                    <p:animEffect transition="in" filter="fade">
                                      <p:cBhvr>
                                        <p:cTn id="15" dur="500"/>
                                        <p:tgtEl>
                                          <p:spTgt spid="21"/>
                                        </p:tgtEl>
                                      </p:cBhvr>
                                    </p:animEffect>
                                  </p:childTnLst>
                                </p:cTn>
                              </p:par>
                            </p:childTnLst>
                          </p:cTn>
                        </p:par>
                        <p:par>
                          <p:cTn id="16" fill="hold">
                            <p:stCondLst>
                              <p:cond delay="1000"/>
                            </p:stCondLst>
                            <p:childTnLst>
                              <p:par>
                                <p:cTn id="17" presetID="55" presetClass="entr" presetSubtype="0"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500" fill="hold"/>
                                        <p:tgtEl>
                                          <p:spTgt spid="22"/>
                                        </p:tgtEl>
                                        <p:attrNameLst>
                                          <p:attrName>ppt_w</p:attrName>
                                        </p:attrNameLst>
                                      </p:cBhvr>
                                      <p:tavLst>
                                        <p:tav tm="0">
                                          <p:val>
                                            <p:strVal val="#ppt_w*0.70"/>
                                          </p:val>
                                        </p:tav>
                                        <p:tav tm="100000">
                                          <p:val>
                                            <p:strVal val="#ppt_w"/>
                                          </p:val>
                                        </p:tav>
                                      </p:tavLst>
                                    </p:anim>
                                    <p:anim calcmode="lin" valueType="num">
                                      <p:cBhvr>
                                        <p:cTn id="20" dur="500" fill="hold"/>
                                        <p:tgtEl>
                                          <p:spTgt spid="22"/>
                                        </p:tgtEl>
                                        <p:attrNameLst>
                                          <p:attrName>ppt_h</p:attrName>
                                        </p:attrNameLst>
                                      </p:cBhvr>
                                      <p:tavLst>
                                        <p:tav tm="0">
                                          <p:val>
                                            <p:strVal val="#ppt_h"/>
                                          </p:val>
                                        </p:tav>
                                        <p:tav tm="100000">
                                          <p:val>
                                            <p:strVal val="#ppt_h"/>
                                          </p:val>
                                        </p:tav>
                                      </p:tavLst>
                                    </p:anim>
                                    <p:animEffect transition="in" filter="fade">
                                      <p:cBhvr>
                                        <p:cTn id="21" dur="500"/>
                                        <p:tgtEl>
                                          <p:spTgt spid="22"/>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15">
                                            <p:bg/>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bg/>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bg/>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5">
                                            <p:txEl>
                                              <p:pRg st="0" end="0"/>
                                            </p:txEl>
                                          </p:spTgt>
                                        </p:tgtEl>
                                        <p:attrNameLst>
                                          <p:attrName>style.visibility</p:attrName>
                                        </p:attrNameLst>
                                      </p:cBhvr>
                                      <p:to>
                                        <p:strVal val="visible"/>
                                      </p:to>
                                    </p:set>
                                    <p:animEffect transition="in" filter="fade">
                                      <p:cBhvr>
                                        <p:cTn id="43" dur="500"/>
                                        <p:tgtEl>
                                          <p:spTgt spid="15">
                                            <p:txEl>
                                              <p:pRg st="0" end="0"/>
                                            </p:txEl>
                                          </p:spTgt>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17">
                                            <p:txEl>
                                              <p:pRg st="0" end="0"/>
                                            </p:txEl>
                                          </p:spTgt>
                                        </p:tgtEl>
                                        <p:attrNameLst>
                                          <p:attrName>style.visibility</p:attrName>
                                        </p:attrNameLst>
                                      </p:cBhvr>
                                      <p:to>
                                        <p:strVal val="visible"/>
                                      </p:to>
                                    </p:set>
                                    <p:animEffect transition="in" filter="fade">
                                      <p:cBhvr>
                                        <p:cTn id="47" dur="500"/>
                                        <p:tgtEl>
                                          <p:spTgt spid="17">
                                            <p:txEl>
                                              <p:pRg st="0" end="0"/>
                                            </p:txEl>
                                          </p:spTgt>
                                        </p:tgtEl>
                                      </p:cBhvr>
                                    </p:animEffect>
                                  </p:childTnLst>
                                </p:cTn>
                              </p:par>
                            </p:childTnLst>
                          </p:cTn>
                        </p:par>
                        <p:par>
                          <p:cTn id="48" fill="hold">
                            <p:stCondLst>
                              <p:cond delay="1000"/>
                            </p:stCondLst>
                            <p:childTnLst>
                              <p:par>
                                <p:cTn id="49" presetID="10" presetClass="entr" presetSubtype="0" fill="hold" grpId="0" nodeType="afterEffect">
                                  <p:stCondLst>
                                    <p:cond delay="0"/>
                                  </p:stCondLst>
                                  <p:childTnLst>
                                    <p:set>
                                      <p:cBhvr>
                                        <p:cTn id="50" dur="1" fill="hold">
                                          <p:stCondLst>
                                            <p:cond delay="0"/>
                                          </p:stCondLst>
                                        </p:cTn>
                                        <p:tgtEl>
                                          <p:spTgt spid="19">
                                            <p:txEl>
                                              <p:pRg st="0" end="0"/>
                                            </p:txEl>
                                          </p:spTgt>
                                        </p:tgtEl>
                                        <p:attrNameLst>
                                          <p:attrName>style.visibility</p:attrName>
                                        </p:attrNameLst>
                                      </p:cBhvr>
                                      <p:to>
                                        <p:strVal val="visible"/>
                                      </p:to>
                                    </p:set>
                                    <p:animEffect transition="in" filter="fade">
                                      <p:cBhvr>
                                        <p:cTn id="51" dur="500"/>
                                        <p:tgtEl>
                                          <p:spTgt spid="19">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2">
                                            <p:txEl>
                                              <p:pRg st="1" end="1"/>
                                            </p:txEl>
                                          </p:spTgt>
                                        </p:tgtEl>
                                        <p:attrNameLst>
                                          <p:attrName>style.visibility</p:attrName>
                                        </p:attrNameLst>
                                      </p:cBhvr>
                                      <p:to>
                                        <p:strVal val="visible"/>
                                      </p:to>
                                    </p:set>
                                    <p:animEffect transition="in" filter="fade">
                                      <p:cBhvr>
                                        <p:cTn id="56" dur="500"/>
                                        <p:tgtEl>
                                          <p:spTgt spid="12">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5">
                                            <p:txEl>
                                              <p:pRg st="1" end="1"/>
                                            </p:txEl>
                                          </p:spTgt>
                                        </p:tgtEl>
                                        <p:attrNameLst>
                                          <p:attrName>style.visibility</p:attrName>
                                        </p:attrNameLst>
                                      </p:cBhvr>
                                      <p:to>
                                        <p:strVal val="visible"/>
                                      </p:to>
                                    </p:set>
                                    <p:animEffect transition="in" filter="fade">
                                      <p:cBhvr>
                                        <p:cTn id="61" dur="500"/>
                                        <p:tgtEl>
                                          <p:spTgt spid="15">
                                            <p:txEl>
                                              <p:pRg st="1" end="1"/>
                                            </p:txEl>
                                          </p:spTgt>
                                        </p:tgtEl>
                                      </p:cBhvr>
                                    </p:animEffect>
                                  </p:childTnLst>
                                </p:cTn>
                              </p:par>
                            </p:childTnLst>
                          </p:cTn>
                        </p:par>
                        <p:par>
                          <p:cTn id="62" fill="hold">
                            <p:stCondLst>
                              <p:cond delay="500"/>
                            </p:stCondLst>
                            <p:childTnLst>
                              <p:par>
                                <p:cTn id="63" presetID="10" presetClass="entr" presetSubtype="0" fill="hold" grpId="0" nodeType="afterEffect">
                                  <p:stCondLst>
                                    <p:cond delay="0"/>
                                  </p:stCondLst>
                                  <p:childTnLst>
                                    <p:set>
                                      <p:cBhvr>
                                        <p:cTn id="64" dur="1" fill="hold">
                                          <p:stCondLst>
                                            <p:cond delay="0"/>
                                          </p:stCondLst>
                                        </p:cTn>
                                        <p:tgtEl>
                                          <p:spTgt spid="17">
                                            <p:txEl>
                                              <p:pRg st="1" end="1"/>
                                            </p:txEl>
                                          </p:spTgt>
                                        </p:tgtEl>
                                        <p:attrNameLst>
                                          <p:attrName>style.visibility</p:attrName>
                                        </p:attrNameLst>
                                      </p:cBhvr>
                                      <p:to>
                                        <p:strVal val="visible"/>
                                      </p:to>
                                    </p:set>
                                    <p:animEffect transition="in" filter="fade">
                                      <p:cBhvr>
                                        <p:cTn id="65" dur="500"/>
                                        <p:tgtEl>
                                          <p:spTgt spid="17">
                                            <p:txEl>
                                              <p:pRg st="1" end="1"/>
                                            </p:txEl>
                                          </p:spTgt>
                                        </p:tgtEl>
                                      </p:cBhvr>
                                    </p:animEffect>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19">
                                            <p:txEl>
                                              <p:pRg st="1" end="1"/>
                                            </p:txEl>
                                          </p:spTgt>
                                        </p:tgtEl>
                                        <p:attrNameLst>
                                          <p:attrName>style.visibility</p:attrName>
                                        </p:attrNameLst>
                                      </p:cBhvr>
                                      <p:to>
                                        <p:strVal val="visible"/>
                                      </p:to>
                                    </p:set>
                                    <p:animEffect transition="in" filter="fade">
                                      <p:cBhvr>
                                        <p:cTn id="69" dur="500"/>
                                        <p:tgtEl>
                                          <p:spTgt spid="19">
                                            <p:txEl>
                                              <p:pRg st="1" end="1"/>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5">
                                            <p:txEl>
                                              <p:pRg st="2" end="2"/>
                                            </p:txEl>
                                          </p:spTgt>
                                        </p:tgtEl>
                                        <p:attrNameLst>
                                          <p:attrName>style.visibility</p:attrName>
                                        </p:attrNameLst>
                                      </p:cBhvr>
                                      <p:to>
                                        <p:strVal val="visible"/>
                                      </p:to>
                                    </p:set>
                                    <p:animEffect transition="in" filter="fade">
                                      <p:cBhvr>
                                        <p:cTn id="74" dur="500"/>
                                        <p:tgtEl>
                                          <p:spTgt spid="15">
                                            <p:txEl>
                                              <p:pRg st="2" end="2"/>
                                            </p:txEl>
                                          </p:spTgt>
                                        </p:tgtEl>
                                      </p:cBhvr>
                                    </p:animEffect>
                                  </p:childTnLst>
                                </p:cTn>
                              </p:par>
                            </p:childTnLst>
                          </p:cTn>
                        </p:par>
                        <p:par>
                          <p:cTn id="75" fill="hold">
                            <p:stCondLst>
                              <p:cond delay="500"/>
                            </p:stCondLst>
                            <p:childTnLst>
                              <p:par>
                                <p:cTn id="76" presetID="10" presetClass="entr" presetSubtype="0" fill="hold" grpId="0" nodeType="afterEffect">
                                  <p:stCondLst>
                                    <p:cond delay="0"/>
                                  </p:stCondLst>
                                  <p:childTnLst>
                                    <p:set>
                                      <p:cBhvr>
                                        <p:cTn id="77" dur="1" fill="hold">
                                          <p:stCondLst>
                                            <p:cond delay="0"/>
                                          </p:stCondLst>
                                        </p:cTn>
                                        <p:tgtEl>
                                          <p:spTgt spid="17">
                                            <p:txEl>
                                              <p:pRg st="2" end="2"/>
                                            </p:txEl>
                                          </p:spTgt>
                                        </p:tgtEl>
                                        <p:attrNameLst>
                                          <p:attrName>style.visibility</p:attrName>
                                        </p:attrNameLst>
                                      </p:cBhvr>
                                      <p:to>
                                        <p:strVal val="visible"/>
                                      </p:to>
                                    </p:set>
                                    <p:animEffect transition="in" filter="fade">
                                      <p:cBhvr>
                                        <p:cTn id="78" dur="500"/>
                                        <p:tgtEl>
                                          <p:spTgt spid="17">
                                            <p:txEl>
                                              <p:pRg st="2" end="2"/>
                                            </p:txEl>
                                          </p:spTgt>
                                        </p:tgtEl>
                                      </p:cBhvr>
                                    </p:animEffect>
                                  </p:childTnLst>
                                </p:cTn>
                              </p:par>
                            </p:childTnLst>
                          </p:cTn>
                        </p:par>
                        <p:par>
                          <p:cTn id="79" fill="hold">
                            <p:stCondLst>
                              <p:cond delay="1000"/>
                            </p:stCondLst>
                            <p:childTnLst>
                              <p:par>
                                <p:cTn id="80" presetID="10" presetClass="entr" presetSubtype="0" fill="hold" grpId="0" nodeType="afterEffect">
                                  <p:stCondLst>
                                    <p:cond delay="0"/>
                                  </p:stCondLst>
                                  <p:childTnLst>
                                    <p:set>
                                      <p:cBhvr>
                                        <p:cTn id="81" dur="1" fill="hold">
                                          <p:stCondLst>
                                            <p:cond delay="0"/>
                                          </p:stCondLst>
                                        </p:cTn>
                                        <p:tgtEl>
                                          <p:spTgt spid="19">
                                            <p:txEl>
                                              <p:pRg st="2" end="2"/>
                                            </p:txEl>
                                          </p:spTgt>
                                        </p:tgtEl>
                                        <p:attrNameLst>
                                          <p:attrName>style.visibility</p:attrName>
                                        </p:attrNameLst>
                                      </p:cBhvr>
                                      <p:to>
                                        <p:strVal val="visible"/>
                                      </p:to>
                                    </p:set>
                                    <p:animEffect transition="in" filter="fade">
                                      <p:cBhvr>
                                        <p:cTn id="82" dur="500"/>
                                        <p:tgtEl>
                                          <p:spTgt spid="19">
                                            <p:txEl>
                                              <p:pRg st="2" end="2"/>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5">
                                            <p:txEl>
                                              <p:pRg st="3" end="3"/>
                                            </p:txEl>
                                          </p:spTgt>
                                        </p:tgtEl>
                                        <p:attrNameLst>
                                          <p:attrName>style.visibility</p:attrName>
                                        </p:attrNameLst>
                                      </p:cBhvr>
                                      <p:to>
                                        <p:strVal val="visible"/>
                                      </p:to>
                                    </p:set>
                                    <p:animEffect transition="in" filter="fade">
                                      <p:cBhvr>
                                        <p:cTn id="87" dur="500"/>
                                        <p:tgtEl>
                                          <p:spTgt spid="15">
                                            <p:txEl>
                                              <p:pRg st="3" end="3"/>
                                            </p:txEl>
                                          </p:spTgt>
                                        </p:tgtEl>
                                      </p:cBhvr>
                                    </p:animEffect>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17">
                                            <p:txEl>
                                              <p:pRg st="3" end="3"/>
                                            </p:txEl>
                                          </p:spTgt>
                                        </p:tgtEl>
                                        <p:attrNameLst>
                                          <p:attrName>style.visibility</p:attrName>
                                        </p:attrNameLst>
                                      </p:cBhvr>
                                      <p:to>
                                        <p:strVal val="visible"/>
                                      </p:to>
                                    </p:set>
                                    <p:animEffect transition="in" filter="fade">
                                      <p:cBhvr>
                                        <p:cTn id="91" dur="500"/>
                                        <p:tgtEl>
                                          <p:spTgt spid="17">
                                            <p:txEl>
                                              <p:pRg st="3" end="3"/>
                                            </p:txEl>
                                          </p:spTgt>
                                        </p:tgtEl>
                                      </p:cBhvr>
                                    </p:animEffect>
                                  </p:childTnLst>
                                </p:cTn>
                              </p:par>
                            </p:childTnLst>
                          </p:cTn>
                        </p:par>
                        <p:par>
                          <p:cTn id="92" fill="hold">
                            <p:stCondLst>
                              <p:cond delay="1000"/>
                            </p:stCondLst>
                            <p:childTnLst>
                              <p:par>
                                <p:cTn id="93" presetID="10" presetClass="entr" presetSubtype="0" fill="hold" grpId="0" nodeType="afterEffect">
                                  <p:stCondLst>
                                    <p:cond delay="0"/>
                                  </p:stCondLst>
                                  <p:childTnLst>
                                    <p:set>
                                      <p:cBhvr>
                                        <p:cTn id="94" dur="1" fill="hold">
                                          <p:stCondLst>
                                            <p:cond delay="0"/>
                                          </p:stCondLst>
                                        </p:cTn>
                                        <p:tgtEl>
                                          <p:spTgt spid="19">
                                            <p:txEl>
                                              <p:pRg st="3" end="3"/>
                                            </p:txEl>
                                          </p:spTgt>
                                        </p:tgtEl>
                                        <p:attrNameLst>
                                          <p:attrName>style.visibility</p:attrName>
                                        </p:attrNameLst>
                                      </p:cBhvr>
                                      <p:to>
                                        <p:strVal val="visible"/>
                                      </p:to>
                                    </p:set>
                                    <p:animEffect transition="in" filter="fade">
                                      <p:cBhvr>
                                        <p:cTn id="95" dur="500"/>
                                        <p:tgtEl>
                                          <p:spTgt spid="19">
                                            <p:txEl>
                                              <p:pRg st="3" end="3"/>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12">
                                            <p:txEl>
                                              <p:pRg st="0" end="0"/>
                                            </p:txEl>
                                          </p:spTgt>
                                        </p:tgtEl>
                                        <p:attrNameLst>
                                          <p:attrName>style.visibility</p:attrName>
                                        </p:attrNameLst>
                                      </p:cBhvr>
                                      <p:to>
                                        <p:strVal val="visible"/>
                                      </p:to>
                                    </p:set>
                                    <p:animEffect transition="in" filter="fade">
                                      <p:cBhvr>
                                        <p:cTn id="100" dur="500"/>
                                        <p:tgtEl>
                                          <p:spTgt spid="12">
                                            <p:txEl>
                                              <p:pRg st="0" end="0"/>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15">
                                            <p:txEl>
                                              <p:pRg st="4" end="4"/>
                                            </p:txEl>
                                          </p:spTgt>
                                        </p:tgtEl>
                                        <p:attrNameLst>
                                          <p:attrName>style.visibility</p:attrName>
                                        </p:attrNameLst>
                                      </p:cBhvr>
                                      <p:to>
                                        <p:strVal val="visible"/>
                                      </p:to>
                                    </p:set>
                                    <p:animEffect transition="in" filter="fade">
                                      <p:cBhvr>
                                        <p:cTn id="105" dur="500"/>
                                        <p:tgtEl>
                                          <p:spTgt spid="15">
                                            <p:txEl>
                                              <p:pRg st="4" end="4"/>
                                            </p:txEl>
                                          </p:spTgt>
                                        </p:tgtEl>
                                      </p:cBhvr>
                                    </p:animEffect>
                                  </p:childTnLst>
                                </p:cTn>
                              </p:par>
                            </p:childTnLst>
                          </p:cTn>
                        </p:par>
                        <p:par>
                          <p:cTn id="106" fill="hold">
                            <p:stCondLst>
                              <p:cond delay="500"/>
                            </p:stCondLst>
                            <p:childTnLst>
                              <p:par>
                                <p:cTn id="107" presetID="10" presetClass="entr" presetSubtype="0" fill="hold" grpId="0" nodeType="afterEffect">
                                  <p:stCondLst>
                                    <p:cond delay="0"/>
                                  </p:stCondLst>
                                  <p:childTnLst>
                                    <p:set>
                                      <p:cBhvr>
                                        <p:cTn id="108" dur="1" fill="hold">
                                          <p:stCondLst>
                                            <p:cond delay="0"/>
                                          </p:stCondLst>
                                        </p:cTn>
                                        <p:tgtEl>
                                          <p:spTgt spid="17">
                                            <p:txEl>
                                              <p:pRg st="4" end="4"/>
                                            </p:txEl>
                                          </p:spTgt>
                                        </p:tgtEl>
                                        <p:attrNameLst>
                                          <p:attrName>style.visibility</p:attrName>
                                        </p:attrNameLst>
                                      </p:cBhvr>
                                      <p:to>
                                        <p:strVal val="visible"/>
                                      </p:to>
                                    </p:set>
                                    <p:animEffect transition="in" filter="fade">
                                      <p:cBhvr>
                                        <p:cTn id="109" dur="500"/>
                                        <p:tgtEl>
                                          <p:spTgt spid="17">
                                            <p:txEl>
                                              <p:pRg st="4" end="4"/>
                                            </p:txEl>
                                          </p:spTgt>
                                        </p:tgtEl>
                                      </p:cBhvr>
                                    </p:animEffect>
                                  </p:childTnLst>
                                </p:cTn>
                              </p:par>
                            </p:childTnLst>
                          </p:cTn>
                        </p:par>
                        <p:par>
                          <p:cTn id="110" fill="hold">
                            <p:stCondLst>
                              <p:cond delay="1000"/>
                            </p:stCondLst>
                            <p:childTnLst>
                              <p:par>
                                <p:cTn id="111" presetID="10" presetClass="entr" presetSubtype="0" fill="hold" grpId="0" nodeType="afterEffect">
                                  <p:stCondLst>
                                    <p:cond delay="0"/>
                                  </p:stCondLst>
                                  <p:childTnLst>
                                    <p:set>
                                      <p:cBhvr>
                                        <p:cTn id="112" dur="1" fill="hold">
                                          <p:stCondLst>
                                            <p:cond delay="0"/>
                                          </p:stCondLst>
                                        </p:cTn>
                                        <p:tgtEl>
                                          <p:spTgt spid="19">
                                            <p:txEl>
                                              <p:pRg st="4" end="4"/>
                                            </p:txEl>
                                          </p:spTgt>
                                        </p:tgtEl>
                                        <p:attrNameLst>
                                          <p:attrName>style.visibility</p:attrName>
                                        </p:attrNameLst>
                                      </p:cBhvr>
                                      <p:to>
                                        <p:strVal val="visible"/>
                                      </p:to>
                                    </p:set>
                                    <p:animEffect transition="in" filter="fade">
                                      <p:cBhvr>
                                        <p:cTn id="113" dur="500"/>
                                        <p:tgtEl>
                                          <p:spTgt spid="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uiExpand="1" build="p" animBg="1"/>
      <p:bldP spid="16" grpId="0" animBg="1"/>
      <p:bldP spid="17" grpId="0" uiExpand="1" build="p" animBg="1"/>
      <p:bldP spid="18" grpId="0" animBg="1"/>
      <p:bldP spid="19" grpId="0" uiExpand="1" build="p" animBg="1"/>
      <p:bldP spid="12" grpId="0" uiExpand="1" build="p" bldLvl="2"/>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F80E2-24D6-480E-A10A-3B2C09255285}"/>
              </a:ext>
            </a:extLst>
          </p:cNvPr>
          <p:cNvSpPr>
            <a:spLocks noGrp="1"/>
          </p:cNvSpPr>
          <p:nvPr>
            <p:ph type="title"/>
          </p:nvPr>
        </p:nvSpPr>
        <p:spPr/>
        <p:txBody>
          <a:bodyPr>
            <a:normAutofit fontScale="90000"/>
          </a:bodyPr>
          <a:lstStyle/>
          <a:p>
            <a:r>
              <a:rPr lang="en-US" dirty="0"/>
              <a:t>Deployed size: How big is big?</a:t>
            </a:r>
            <a:br>
              <a:rPr lang="en-US" dirty="0"/>
            </a:br>
            <a:r>
              <a:rPr lang="en-US" sz="3600" dirty="0"/>
              <a:t>HelloWorld console, release mode, .NET Core 3.0 CLI publish</a:t>
            </a:r>
            <a:endParaRPr lang="en-US" dirty="0"/>
          </a:p>
        </p:txBody>
      </p:sp>
      <p:sp>
        <p:nvSpPr>
          <p:cNvPr id="3" name="Content Placeholder 2">
            <a:extLst>
              <a:ext uri="{FF2B5EF4-FFF2-40B4-BE49-F238E27FC236}">
                <a16:creationId xmlns:a16="http://schemas.microsoft.com/office/drawing/2014/main" id="{DE1B370C-D85D-4043-BEB6-0D8A7DCAB556}"/>
              </a:ext>
            </a:extLst>
          </p:cNvPr>
          <p:cNvSpPr>
            <a:spLocks noGrp="1"/>
          </p:cNvSpPr>
          <p:nvPr>
            <p:ph idx="1"/>
          </p:nvPr>
        </p:nvSpPr>
        <p:spPr>
          <a:xfrm>
            <a:off x="838200" y="5125762"/>
            <a:ext cx="10515600" cy="1453760"/>
          </a:xfrm>
        </p:spPr>
        <p:txBody>
          <a:bodyPr>
            <a:normAutofit/>
          </a:bodyPr>
          <a:lstStyle/>
          <a:p>
            <a:r>
              <a:rPr lang="en-US" dirty="0"/>
              <a:t>.NET Core 3.0 has linking and single EXE for self-contained in preview</a:t>
            </a:r>
          </a:p>
          <a:p>
            <a:endParaRPr lang="en-US" dirty="0"/>
          </a:p>
        </p:txBody>
      </p:sp>
      <p:sp>
        <p:nvSpPr>
          <p:cNvPr id="5" name="Freeform: Shape 4">
            <a:extLst>
              <a:ext uri="{FF2B5EF4-FFF2-40B4-BE49-F238E27FC236}">
                <a16:creationId xmlns:a16="http://schemas.microsoft.com/office/drawing/2014/main" id="{0A0F3D61-0DFE-4A8F-B248-365B7972B276}"/>
              </a:ext>
            </a:extLst>
          </p:cNvPr>
          <p:cNvSpPr/>
          <p:nvPr/>
        </p:nvSpPr>
        <p:spPr>
          <a:xfrm>
            <a:off x="565943" y="2307695"/>
            <a:ext cx="3323472" cy="1329388"/>
          </a:xfrm>
          <a:custGeom>
            <a:avLst/>
            <a:gdLst>
              <a:gd name="connsiteX0" fmla="*/ 0 w 3323472"/>
              <a:gd name="connsiteY0" fmla="*/ 0 h 1329388"/>
              <a:gd name="connsiteX1" fmla="*/ 3323472 w 3323472"/>
              <a:gd name="connsiteY1" fmla="*/ 0 h 1329388"/>
              <a:gd name="connsiteX2" fmla="*/ 3323472 w 3323472"/>
              <a:gd name="connsiteY2" fmla="*/ 1329388 h 1329388"/>
              <a:gd name="connsiteX3" fmla="*/ 0 w 3323472"/>
              <a:gd name="connsiteY3" fmla="*/ 1329388 h 1329388"/>
              <a:gd name="connsiteX4" fmla="*/ 0 w 3323472"/>
              <a:gd name="connsiteY4" fmla="*/ 0 h 132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3472" h="1329388">
                <a:moveTo>
                  <a:pt x="0" y="0"/>
                </a:moveTo>
                <a:lnTo>
                  <a:pt x="3323472" y="0"/>
                </a:lnTo>
                <a:lnTo>
                  <a:pt x="3323472" y="1329388"/>
                </a:lnTo>
                <a:lnTo>
                  <a:pt x="0" y="1329388"/>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endParaRPr lang="en-US" sz="2000" kern="1200" dirty="0"/>
          </a:p>
          <a:p>
            <a:pPr marL="0" lvl="0" indent="0" algn="ctr" defTabSz="889000">
              <a:lnSpc>
                <a:spcPct val="90000"/>
              </a:lnSpc>
              <a:spcBef>
                <a:spcPct val="0"/>
              </a:spcBef>
              <a:spcAft>
                <a:spcPct val="35000"/>
              </a:spcAft>
              <a:buNone/>
            </a:pPr>
            <a:r>
              <a:rPr lang="en-US" sz="2000" kern="1200" dirty="0"/>
              <a:t>Framework dependent x-plat</a:t>
            </a:r>
          </a:p>
        </p:txBody>
      </p:sp>
      <p:sp>
        <p:nvSpPr>
          <p:cNvPr id="6" name="Freeform: Shape 5">
            <a:extLst>
              <a:ext uri="{FF2B5EF4-FFF2-40B4-BE49-F238E27FC236}">
                <a16:creationId xmlns:a16="http://schemas.microsoft.com/office/drawing/2014/main" id="{80BA5927-4939-41EE-BFEF-EAC937A7E241}"/>
              </a:ext>
            </a:extLst>
          </p:cNvPr>
          <p:cNvSpPr/>
          <p:nvPr/>
        </p:nvSpPr>
        <p:spPr>
          <a:xfrm>
            <a:off x="565943" y="3637086"/>
            <a:ext cx="3323472" cy="417711"/>
          </a:xfrm>
          <a:custGeom>
            <a:avLst/>
            <a:gdLst>
              <a:gd name="connsiteX0" fmla="*/ 0 w 3323472"/>
              <a:gd name="connsiteY0" fmla="*/ 0 h 2810880"/>
              <a:gd name="connsiteX1" fmla="*/ 3323472 w 3323472"/>
              <a:gd name="connsiteY1" fmla="*/ 0 h 2810880"/>
              <a:gd name="connsiteX2" fmla="*/ 3323472 w 3323472"/>
              <a:gd name="connsiteY2" fmla="*/ 2810880 h 2810880"/>
              <a:gd name="connsiteX3" fmla="*/ 0 w 3323472"/>
              <a:gd name="connsiteY3" fmla="*/ 2810880 h 2810880"/>
              <a:gd name="connsiteX4" fmla="*/ 0 w 3323472"/>
              <a:gd name="connsiteY4" fmla="*/ 0 h 2810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3472" h="2810880">
                <a:moveTo>
                  <a:pt x="0" y="0"/>
                </a:moveTo>
                <a:lnTo>
                  <a:pt x="3323472" y="0"/>
                </a:lnTo>
                <a:lnTo>
                  <a:pt x="3323472" y="2810880"/>
                </a:lnTo>
                <a:lnTo>
                  <a:pt x="0" y="2810880"/>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0" lvl="1" algn="ctr" defTabSz="800100">
              <a:lnSpc>
                <a:spcPct val="90000"/>
              </a:lnSpc>
              <a:spcBef>
                <a:spcPct val="0"/>
              </a:spcBef>
              <a:spcAft>
                <a:spcPct val="15000"/>
              </a:spcAft>
            </a:pPr>
            <a:r>
              <a:rPr lang="en-US" b="1" dirty="0"/>
              <a:t>8Kb</a:t>
            </a:r>
            <a:endParaRPr lang="en-US" sz="1800" b="1" kern="1200" dirty="0"/>
          </a:p>
        </p:txBody>
      </p:sp>
      <p:sp>
        <p:nvSpPr>
          <p:cNvPr id="7" name="Freeform: Shape 6">
            <a:extLst>
              <a:ext uri="{FF2B5EF4-FFF2-40B4-BE49-F238E27FC236}">
                <a16:creationId xmlns:a16="http://schemas.microsoft.com/office/drawing/2014/main" id="{4AE57B24-8BB4-4107-81BE-CD953A00A80A}"/>
              </a:ext>
            </a:extLst>
          </p:cNvPr>
          <p:cNvSpPr/>
          <p:nvPr/>
        </p:nvSpPr>
        <p:spPr>
          <a:xfrm>
            <a:off x="4354701" y="2307695"/>
            <a:ext cx="3323472" cy="1329388"/>
          </a:xfrm>
          <a:custGeom>
            <a:avLst/>
            <a:gdLst>
              <a:gd name="connsiteX0" fmla="*/ 0 w 3323472"/>
              <a:gd name="connsiteY0" fmla="*/ 0 h 1329388"/>
              <a:gd name="connsiteX1" fmla="*/ 3323472 w 3323472"/>
              <a:gd name="connsiteY1" fmla="*/ 0 h 1329388"/>
              <a:gd name="connsiteX2" fmla="*/ 3323472 w 3323472"/>
              <a:gd name="connsiteY2" fmla="*/ 1329388 h 1329388"/>
              <a:gd name="connsiteX3" fmla="*/ 0 w 3323472"/>
              <a:gd name="connsiteY3" fmla="*/ 1329388 h 1329388"/>
              <a:gd name="connsiteX4" fmla="*/ 0 w 3323472"/>
              <a:gd name="connsiteY4" fmla="*/ 0 h 132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3472" h="1329388">
                <a:moveTo>
                  <a:pt x="0" y="0"/>
                </a:moveTo>
                <a:lnTo>
                  <a:pt x="3323472" y="0"/>
                </a:lnTo>
                <a:lnTo>
                  <a:pt x="3323472" y="1329388"/>
                </a:lnTo>
                <a:lnTo>
                  <a:pt x="0" y="1329388"/>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endParaRPr lang="en-US" sz="2000" kern="1200" dirty="0"/>
          </a:p>
          <a:p>
            <a:pPr marL="0" lvl="0" indent="0" algn="ctr" defTabSz="889000">
              <a:lnSpc>
                <a:spcPct val="90000"/>
              </a:lnSpc>
              <a:spcBef>
                <a:spcPct val="0"/>
              </a:spcBef>
              <a:spcAft>
                <a:spcPct val="35000"/>
              </a:spcAft>
              <a:buNone/>
            </a:pPr>
            <a:r>
              <a:rPr lang="en-US" sz="2000" kern="1200" dirty="0"/>
              <a:t>Framework dependent EXE</a:t>
            </a:r>
          </a:p>
        </p:txBody>
      </p:sp>
      <p:sp>
        <p:nvSpPr>
          <p:cNvPr id="8" name="Freeform: Shape 7">
            <a:extLst>
              <a:ext uri="{FF2B5EF4-FFF2-40B4-BE49-F238E27FC236}">
                <a16:creationId xmlns:a16="http://schemas.microsoft.com/office/drawing/2014/main" id="{317D15E9-ED5F-42DC-9A5E-DBA0F30B296B}"/>
              </a:ext>
            </a:extLst>
          </p:cNvPr>
          <p:cNvSpPr/>
          <p:nvPr/>
        </p:nvSpPr>
        <p:spPr>
          <a:xfrm>
            <a:off x="4354701" y="3637086"/>
            <a:ext cx="3323472" cy="417711"/>
          </a:xfrm>
          <a:custGeom>
            <a:avLst/>
            <a:gdLst>
              <a:gd name="connsiteX0" fmla="*/ 0 w 3323472"/>
              <a:gd name="connsiteY0" fmla="*/ 0 h 2810880"/>
              <a:gd name="connsiteX1" fmla="*/ 3323472 w 3323472"/>
              <a:gd name="connsiteY1" fmla="*/ 0 h 2810880"/>
              <a:gd name="connsiteX2" fmla="*/ 3323472 w 3323472"/>
              <a:gd name="connsiteY2" fmla="*/ 2810880 h 2810880"/>
              <a:gd name="connsiteX3" fmla="*/ 0 w 3323472"/>
              <a:gd name="connsiteY3" fmla="*/ 2810880 h 2810880"/>
              <a:gd name="connsiteX4" fmla="*/ 0 w 3323472"/>
              <a:gd name="connsiteY4" fmla="*/ 0 h 2810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3472" h="2810880">
                <a:moveTo>
                  <a:pt x="0" y="0"/>
                </a:moveTo>
                <a:lnTo>
                  <a:pt x="3323472" y="0"/>
                </a:lnTo>
                <a:lnTo>
                  <a:pt x="3323472" y="2810880"/>
                </a:lnTo>
                <a:lnTo>
                  <a:pt x="0" y="2810880"/>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0" lvl="1" algn="ctr" defTabSz="800100">
              <a:lnSpc>
                <a:spcPct val="90000"/>
              </a:lnSpc>
              <a:spcBef>
                <a:spcPct val="0"/>
              </a:spcBef>
              <a:spcAft>
                <a:spcPct val="15000"/>
              </a:spcAft>
            </a:pPr>
            <a:r>
              <a:rPr lang="en-US" b="1" dirty="0"/>
              <a:t>164Kb</a:t>
            </a:r>
          </a:p>
        </p:txBody>
      </p:sp>
      <p:sp>
        <p:nvSpPr>
          <p:cNvPr id="9" name="Freeform: Shape 8">
            <a:extLst>
              <a:ext uri="{FF2B5EF4-FFF2-40B4-BE49-F238E27FC236}">
                <a16:creationId xmlns:a16="http://schemas.microsoft.com/office/drawing/2014/main" id="{47B6D55E-2F2E-4164-9A03-51ED8879A90E}"/>
              </a:ext>
            </a:extLst>
          </p:cNvPr>
          <p:cNvSpPr/>
          <p:nvPr/>
        </p:nvSpPr>
        <p:spPr>
          <a:xfrm>
            <a:off x="8143460" y="2307695"/>
            <a:ext cx="3323472" cy="1329388"/>
          </a:xfrm>
          <a:custGeom>
            <a:avLst/>
            <a:gdLst>
              <a:gd name="connsiteX0" fmla="*/ 0 w 3323472"/>
              <a:gd name="connsiteY0" fmla="*/ 0 h 1329388"/>
              <a:gd name="connsiteX1" fmla="*/ 3323472 w 3323472"/>
              <a:gd name="connsiteY1" fmla="*/ 0 h 1329388"/>
              <a:gd name="connsiteX2" fmla="*/ 3323472 w 3323472"/>
              <a:gd name="connsiteY2" fmla="*/ 1329388 h 1329388"/>
              <a:gd name="connsiteX3" fmla="*/ 0 w 3323472"/>
              <a:gd name="connsiteY3" fmla="*/ 1329388 h 1329388"/>
              <a:gd name="connsiteX4" fmla="*/ 0 w 3323472"/>
              <a:gd name="connsiteY4" fmla="*/ 0 h 1329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3472" h="1329388">
                <a:moveTo>
                  <a:pt x="0" y="0"/>
                </a:moveTo>
                <a:lnTo>
                  <a:pt x="3323472" y="0"/>
                </a:lnTo>
                <a:lnTo>
                  <a:pt x="3323472" y="1329388"/>
                </a:lnTo>
                <a:lnTo>
                  <a:pt x="0" y="1329388"/>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endParaRPr lang="en-US" sz="2000" kern="1200" dirty="0"/>
          </a:p>
          <a:p>
            <a:pPr marL="0" lvl="0" indent="0" algn="ctr" defTabSz="889000">
              <a:lnSpc>
                <a:spcPct val="90000"/>
              </a:lnSpc>
              <a:spcBef>
                <a:spcPct val="0"/>
              </a:spcBef>
              <a:spcAft>
                <a:spcPct val="35000"/>
              </a:spcAft>
              <a:buNone/>
            </a:pPr>
            <a:endParaRPr lang="en-US" sz="2000" kern="1200" dirty="0"/>
          </a:p>
          <a:p>
            <a:pPr marL="0" lvl="0" indent="0" algn="ctr" defTabSz="889000">
              <a:lnSpc>
                <a:spcPct val="90000"/>
              </a:lnSpc>
              <a:spcBef>
                <a:spcPct val="0"/>
              </a:spcBef>
              <a:spcAft>
                <a:spcPct val="35000"/>
              </a:spcAft>
              <a:buNone/>
            </a:pPr>
            <a:r>
              <a:rPr lang="en-US" sz="2000" kern="1200" dirty="0"/>
              <a:t>Self-contained EXE</a:t>
            </a:r>
          </a:p>
          <a:p>
            <a:pPr marL="0" lvl="0" indent="0" algn="ctr" defTabSz="889000">
              <a:lnSpc>
                <a:spcPct val="90000"/>
              </a:lnSpc>
              <a:spcBef>
                <a:spcPct val="0"/>
              </a:spcBef>
              <a:spcAft>
                <a:spcPct val="35000"/>
              </a:spcAft>
              <a:buNone/>
            </a:pPr>
            <a:endParaRPr lang="en-US" sz="2000" kern="1200" dirty="0"/>
          </a:p>
        </p:txBody>
      </p:sp>
      <p:sp>
        <p:nvSpPr>
          <p:cNvPr id="10" name="Freeform: Shape 9">
            <a:extLst>
              <a:ext uri="{FF2B5EF4-FFF2-40B4-BE49-F238E27FC236}">
                <a16:creationId xmlns:a16="http://schemas.microsoft.com/office/drawing/2014/main" id="{64EB5BE3-9CF7-475A-BD23-299FFC23AD5B}"/>
              </a:ext>
            </a:extLst>
          </p:cNvPr>
          <p:cNvSpPr/>
          <p:nvPr/>
        </p:nvSpPr>
        <p:spPr>
          <a:xfrm>
            <a:off x="8143460" y="3637086"/>
            <a:ext cx="3323472" cy="417711"/>
          </a:xfrm>
          <a:custGeom>
            <a:avLst/>
            <a:gdLst>
              <a:gd name="connsiteX0" fmla="*/ 0 w 3323472"/>
              <a:gd name="connsiteY0" fmla="*/ 0 h 2810880"/>
              <a:gd name="connsiteX1" fmla="*/ 3323472 w 3323472"/>
              <a:gd name="connsiteY1" fmla="*/ 0 h 2810880"/>
              <a:gd name="connsiteX2" fmla="*/ 3323472 w 3323472"/>
              <a:gd name="connsiteY2" fmla="*/ 2810880 h 2810880"/>
              <a:gd name="connsiteX3" fmla="*/ 0 w 3323472"/>
              <a:gd name="connsiteY3" fmla="*/ 2810880 h 2810880"/>
              <a:gd name="connsiteX4" fmla="*/ 0 w 3323472"/>
              <a:gd name="connsiteY4" fmla="*/ 0 h 2810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3472" h="2810880">
                <a:moveTo>
                  <a:pt x="0" y="0"/>
                </a:moveTo>
                <a:lnTo>
                  <a:pt x="3323472" y="0"/>
                </a:lnTo>
                <a:lnTo>
                  <a:pt x="3323472" y="2810880"/>
                </a:lnTo>
                <a:lnTo>
                  <a:pt x="0" y="2810880"/>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0" lvl="1" algn="ctr" defTabSz="800100">
              <a:lnSpc>
                <a:spcPct val="90000"/>
              </a:lnSpc>
              <a:spcBef>
                <a:spcPct val="0"/>
              </a:spcBef>
              <a:spcAft>
                <a:spcPct val="15000"/>
              </a:spcAft>
            </a:pPr>
            <a:r>
              <a:rPr lang="en-US" b="1" dirty="0"/>
              <a:t>66.3 Mb</a:t>
            </a:r>
            <a:endParaRPr lang="en-US" sz="1800" b="1" kern="1200" dirty="0"/>
          </a:p>
        </p:txBody>
      </p:sp>
      <p:sp>
        <p:nvSpPr>
          <p:cNvPr id="11" name="Oval 10">
            <a:extLst>
              <a:ext uri="{FF2B5EF4-FFF2-40B4-BE49-F238E27FC236}">
                <a16:creationId xmlns:a16="http://schemas.microsoft.com/office/drawing/2014/main" id="{C180A188-B4E0-4A17-AE46-DCC2D21305FB}"/>
              </a:ext>
            </a:extLst>
          </p:cNvPr>
          <p:cNvSpPr/>
          <p:nvPr/>
        </p:nvSpPr>
        <p:spPr>
          <a:xfrm>
            <a:off x="562535" y="1932399"/>
            <a:ext cx="3330389" cy="81062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1B6B893-61E0-48EC-B546-4F18DA530774}"/>
              </a:ext>
            </a:extLst>
          </p:cNvPr>
          <p:cNvSpPr/>
          <p:nvPr/>
        </p:nvSpPr>
        <p:spPr>
          <a:xfrm>
            <a:off x="4351243" y="1932399"/>
            <a:ext cx="3330389" cy="81062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9F2980D-2401-40F0-B37A-EB3DAAAFB417}"/>
              </a:ext>
            </a:extLst>
          </p:cNvPr>
          <p:cNvSpPr/>
          <p:nvPr/>
        </p:nvSpPr>
        <p:spPr>
          <a:xfrm>
            <a:off x="8139951" y="1932399"/>
            <a:ext cx="3330389" cy="81062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C86C034C-7262-4595-A6A9-32E26BC29927}"/>
              </a:ext>
            </a:extLst>
          </p:cNvPr>
          <p:cNvPicPr>
            <a:picLocks noChangeAspect="1"/>
          </p:cNvPicPr>
          <p:nvPr/>
        </p:nvPicPr>
        <p:blipFill>
          <a:blip r:embed="rId2"/>
          <a:stretch>
            <a:fillRect/>
          </a:stretch>
        </p:blipFill>
        <p:spPr>
          <a:xfrm>
            <a:off x="4836820" y="2086849"/>
            <a:ext cx="2599048" cy="528620"/>
          </a:xfrm>
          <a:prstGeom prst="rect">
            <a:avLst/>
          </a:prstGeom>
        </p:spPr>
      </p:pic>
      <p:pic>
        <p:nvPicPr>
          <p:cNvPr id="15" name="Picture 14">
            <a:extLst>
              <a:ext uri="{FF2B5EF4-FFF2-40B4-BE49-F238E27FC236}">
                <a16:creationId xmlns:a16="http://schemas.microsoft.com/office/drawing/2014/main" id="{13B43ABA-D23B-4958-AF46-830CE9D1D0E9}"/>
              </a:ext>
            </a:extLst>
          </p:cNvPr>
          <p:cNvPicPr>
            <a:picLocks noChangeAspect="1"/>
          </p:cNvPicPr>
          <p:nvPr/>
        </p:nvPicPr>
        <p:blipFill>
          <a:blip r:embed="rId3"/>
          <a:stretch>
            <a:fillRect/>
          </a:stretch>
        </p:blipFill>
        <p:spPr>
          <a:xfrm>
            <a:off x="8622523" y="2086849"/>
            <a:ext cx="1400077" cy="530535"/>
          </a:xfrm>
          <a:prstGeom prst="rect">
            <a:avLst/>
          </a:prstGeom>
        </p:spPr>
      </p:pic>
      <p:pic>
        <p:nvPicPr>
          <p:cNvPr id="16" name="Picture 15">
            <a:extLst>
              <a:ext uri="{FF2B5EF4-FFF2-40B4-BE49-F238E27FC236}">
                <a16:creationId xmlns:a16="http://schemas.microsoft.com/office/drawing/2014/main" id="{2DCDCC7D-0EC9-4335-8D93-DA9E2805A341}"/>
              </a:ext>
            </a:extLst>
          </p:cNvPr>
          <p:cNvPicPr>
            <a:picLocks noChangeAspect="1"/>
          </p:cNvPicPr>
          <p:nvPr/>
        </p:nvPicPr>
        <p:blipFill>
          <a:blip r:embed="rId4"/>
          <a:stretch>
            <a:fillRect/>
          </a:stretch>
        </p:blipFill>
        <p:spPr>
          <a:xfrm>
            <a:off x="1038384" y="2080295"/>
            <a:ext cx="2599048" cy="528620"/>
          </a:xfrm>
          <a:prstGeom prst="rect">
            <a:avLst/>
          </a:prstGeom>
        </p:spPr>
      </p:pic>
      <p:sp>
        <p:nvSpPr>
          <p:cNvPr id="17" name="Speech Bubble: Rectangle with Corners Rounded 16">
            <a:extLst>
              <a:ext uri="{FF2B5EF4-FFF2-40B4-BE49-F238E27FC236}">
                <a16:creationId xmlns:a16="http://schemas.microsoft.com/office/drawing/2014/main" id="{AD84A268-DEBF-4041-85D7-EB98DED3ED7B}"/>
              </a:ext>
            </a:extLst>
          </p:cNvPr>
          <p:cNvSpPr/>
          <p:nvPr/>
        </p:nvSpPr>
        <p:spPr>
          <a:xfrm>
            <a:off x="2067337" y="4231702"/>
            <a:ext cx="3546453" cy="417711"/>
          </a:xfrm>
          <a:prstGeom prst="wedgeRoundRectCallout">
            <a:avLst>
              <a:gd name="adj1" fmla="val 51788"/>
              <a:gd name="adj2" fmla="val -140312"/>
              <a:gd name="adj3" fmla="val 16667"/>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Smaller host planned for .NET 5.0</a:t>
            </a:r>
          </a:p>
        </p:txBody>
      </p:sp>
      <p:sp>
        <p:nvSpPr>
          <p:cNvPr id="18" name="Speech Bubble: Rectangle with Corners Rounded 17">
            <a:extLst>
              <a:ext uri="{FF2B5EF4-FFF2-40B4-BE49-F238E27FC236}">
                <a16:creationId xmlns:a16="http://schemas.microsoft.com/office/drawing/2014/main" id="{AC6A1A51-0629-43C9-BEB0-B5FE06A3D774}"/>
              </a:ext>
            </a:extLst>
          </p:cNvPr>
          <p:cNvSpPr/>
          <p:nvPr/>
        </p:nvSpPr>
        <p:spPr>
          <a:xfrm>
            <a:off x="7510183" y="4231702"/>
            <a:ext cx="2444766" cy="417711"/>
          </a:xfrm>
          <a:prstGeom prst="wedgeRoundRectCallout">
            <a:avLst>
              <a:gd name="adj1" fmla="val 41062"/>
              <a:gd name="adj2" fmla="val -103291"/>
              <a:gd name="adj3" fmla="val 16667"/>
            </a:avLst>
          </a:prstGeom>
          <a:solidFill>
            <a:srgbClr val="00BCF2"/>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solidFill>
                  <a:schemeClr val="tx1"/>
                </a:solidFill>
              </a:rPr>
              <a:t>Linker will reduce</a:t>
            </a:r>
          </a:p>
        </p:txBody>
      </p:sp>
    </p:spTree>
    <p:extLst>
      <p:ext uri="{BB962C8B-B14F-4D97-AF65-F5344CB8AC3E}">
        <p14:creationId xmlns:p14="http://schemas.microsoft.com/office/powerpoint/2010/main" val="223874737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7" presetClass="entr" presetSubtype="8"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p:cTn id="18" dur="500" fill="hold"/>
                                        <p:tgtEl>
                                          <p:spTgt spid="17"/>
                                        </p:tgtEl>
                                        <p:attrNameLst>
                                          <p:attrName>ppt_x</p:attrName>
                                        </p:attrNameLst>
                                      </p:cBhvr>
                                      <p:tavLst>
                                        <p:tav tm="0">
                                          <p:val>
                                            <p:strVal val="#ppt_x-#ppt_w/2"/>
                                          </p:val>
                                        </p:tav>
                                        <p:tav tm="100000">
                                          <p:val>
                                            <p:strVal val="#ppt_x"/>
                                          </p:val>
                                        </p:tav>
                                      </p:tavLst>
                                    </p:anim>
                                    <p:anim calcmode="lin" valueType="num">
                                      <p:cBhvr>
                                        <p:cTn id="19" dur="500" fill="hold"/>
                                        <p:tgtEl>
                                          <p:spTgt spid="17"/>
                                        </p:tgtEl>
                                        <p:attrNameLst>
                                          <p:attrName>ppt_y</p:attrName>
                                        </p:attrNameLst>
                                      </p:cBhvr>
                                      <p:tavLst>
                                        <p:tav tm="0">
                                          <p:val>
                                            <p:strVal val="#ppt_y"/>
                                          </p:val>
                                        </p:tav>
                                        <p:tav tm="100000">
                                          <p:val>
                                            <p:strVal val="#ppt_y"/>
                                          </p:val>
                                        </p:tav>
                                      </p:tavLst>
                                    </p:anim>
                                    <p:anim calcmode="lin" valueType="num">
                                      <p:cBhvr>
                                        <p:cTn id="20" dur="500" fill="hold"/>
                                        <p:tgtEl>
                                          <p:spTgt spid="17"/>
                                        </p:tgtEl>
                                        <p:attrNameLst>
                                          <p:attrName>ppt_w</p:attrName>
                                        </p:attrNameLst>
                                      </p:cBhvr>
                                      <p:tavLst>
                                        <p:tav tm="0">
                                          <p:val>
                                            <p:fltVal val="0"/>
                                          </p:val>
                                        </p:tav>
                                        <p:tav tm="100000">
                                          <p:val>
                                            <p:strVal val="#ppt_w"/>
                                          </p:val>
                                        </p:tav>
                                      </p:tavLst>
                                    </p:anim>
                                    <p:anim calcmode="lin" valueType="num">
                                      <p:cBhvr>
                                        <p:cTn id="21"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17" presetClass="entr" presetSubtype="8"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ppt_x</p:attrName>
                                        </p:attrNameLst>
                                      </p:cBhvr>
                                      <p:tavLst>
                                        <p:tav tm="0">
                                          <p:val>
                                            <p:strVal val="#ppt_x-#ppt_w/2"/>
                                          </p:val>
                                        </p:tav>
                                        <p:tav tm="100000">
                                          <p:val>
                                            <p:strVal val="#ppt_x"/>
                                          </p:val>
                                        </p:tav>
                                      </p:tavLst>
                                    </p:anim>
                                    <p:anim calcmode="lin" valueType="num">
                                      <p:cBhvr>
                                        <p:cTn id="27" dur="500" fill="hold"/>
                                        <p:tgtEl>
                                          <p:spTgt spid="18"/>
                                        </p:tgtEl>
                                        <p:attrNameLst>
                                          <p:attrName>ppt_y</p:attrName>
                                        </p:attrNameLst>
                                      </p:cBhvr>
                                      <p:tavLst>
                                        <p:tav tm="0">
                                          <p:val>
                                            <p:strVal val="#ppt_y"/>
                                          </p:val>
                                        </p:tav>
                                        <p:tav tm="100000">
                                          <p:val>
                                            <p:strVal val="#ppt_y"/>
                                          </p:val>
                                        </p:tav>
                                      </p:tavLst>
                                    </p:anim>
                                    <p:anim calcmode="lin" valueType="num">
                                      <p:cBhvr>
                                        <p:cTn id="28" dur="500" fill="hold"/>
                                        <p:tgtEl>
                                          <p:spTgt spid="18"/>
                                        </p:tgtEl>
                                        <p:attrNameLst>
                                          <p:attrName>ppt_w</p:attrName>
                                        </p:attrNameLst>
                                      </p:cBhvr>
                                      <p:tavLst>
                                        <p:tav tm="0">
                                          <p:val>
                                            <p:fltVal val="0"/>
                                          </p:val>
                                        </p:tav>
                                        <p:tav tm="100000">
                                          <p:val>
                                            <p:strVal val="#ppt_w"/>
                                          </p:val>
                                        </p:tav>
                                      </p:tavLst>
                                    </p:anim>
                                    <p:anim calcmode="lin" valueType="num">
                                      <p:cBhvr>
                                        <p:cTn id="29" dur="500" fill="hold"/>
                                        <p:tgtEl>
                                          <p:spTgt spid="18"/>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8" grpId="0" animBg="1"/>
      <p:bldP spid="10" grpId="0" animBg="1"/>
      <p:bldP spid="17"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EDCC3F-8603-40D5-A034-B0BF56935495}"/>
              </a:ext>
            </a:extLst>
          </p:cNvPr>
          <p:cNvSpPr>
            <a:spLocks noGrp="1"/>
          </p:cNvSpPr>
          <p:nvPr>
            <p:ph type="title"/>
          </p:nvPr>
        </p:nvSpPr>
        <p:spPr/>
        <p:txBody>
          <a:bodyPr/>
          <a:lstStyle/>
          <a:p>
            <a:r>
              <a:rPr lang="en-US" dirty="0"/>
              <a:t>Intermediate to Advanced</a:t>
            </a:r>
          </a:p>
        </p:txBody>
      </p:sp>
      <p:pic>
        <p:nvPicPr>
          <p:cNvPr id="8" name="Content Placeholder 7">
            <a:extLst>
              <a:ext uri="{FF2B5EF4-FFF2-40B4-BE49-F238E27FC236}">
                <a16:creationId xmlns:a16="http://schemas.microsoft.com/office/drawing/2014/main" id="{AB3DD259-225C-4499-81DE-F2C896EF4E3D}"/>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533804" y="1218158"/>
            <a:ext cx="4821584" cy="3446679"/>
          </a:xfrm>
        </p:spPr>
      </p:pic>
      <p:sp>
        <p:nvSpPr>
          <p:cNvPr id="6" name="Text Placeholder 5">
            <a:extLst>
              <a:ext uri="{FF2B5EF4-FFF2-40B4-BE49-F238E27FC236}">
                <a16:creationId xmlns:a16="http://schemas.microsoft.com/office/drawing/2014/main" id="{13B6D64A-8835-4A7B-8E0C-A8F169A45045}"/>
              </a:ext>
            </a:extLst>
          </p:cNvPr>
          <p:cNvSpPr>
            <a:spLocks noGrp="1"/>
          </p:cNvSpPr>
          <p:nvPr>
            <p:ph type="body" sz="half" idx="2"/>
          </p:nvPr>
        </p:nvSpPr>
        <p:spPr/>
        <p:txBody>
          <a:bodyPr>
            <a:normAutofit/>
          </a:bodyPr>
          <a:lstStyle/>
          <a:p>
            <a:r>
              <a:rPr lang="en-US" sz="2000" dirty="0"/>
              <a:t>We all know more about some things and less about others</a:t>
            </a:r>
          </a:p>
          <a:p>
            <a:r>
              <a:rPr lang="en-US" sz="2000" dirty="0"/>
              <a:t>We always wonder what we’re missing</a:t>
            </a:r>
          </a:p>
          <a:p>
            <a:r>
              <a:rPr lang="en-US" sz="2000" dirty="0"/>
              <a:t>New learning “sticks” better in the context of fundamentals</a:t>
            </a:r>
          </a:p>
          <a:p>
            <a:r>
              <a:rPr lang="en-US" sz="2000" dirty="0"/>
              <a:t>I hope this workshop will be a great opening to the conference</a:t>
            </a:r>
          </a:p>
          <a:p>
            <a:r>
              <a:rPr lang="en-US" sz="2000" dirty="0"/>
              <a:t>But you’ll forget a lot by Monday</a:t>
            </a:r>
          </a:p>
          <a:p>
            <a:r>
              <a:rPr lang="en-US" sz="2000" dirty="0"/>
              <a:t>Link to materials at end of day</a:t>
            </a:r>
          </a:p>
          <a:p>
            <a:endParaRPr lang="en-US" sz="2000" dirty="0"/>
          </a:p>
          <a:p>
            <a:endParaRPr lang="en-US" sz="2000" dirty="0"/>
          </a:p>
        </p:txBody>
      </p:sp>
      <p:sp>
        <p:nvSpPr>
          <p:cNvPr id="9" name="TextBox 8">
            <a:extLst>
              <a:ext uri="{FF2B5EF4-FFF2-40B4-BE49-F238E27FC236}">
                <a16:creationId xmlns:a16="http://schemas.microsoft.com/office/drawing/2014/main" id="{07E833CC-57F7-4D97-9586-E1F2E18AB62F}"/>
              </a:ext>
            </a:extLst>
          </p:cNvPr>
          <p:cNvSpPr txBox="1"/>
          <p:nvPr/>
        </p:nvSpPr>
        <p:spPr>
          <a:xfrm>
            <a:off x="6579726" y="4926505"/>
            <a:ext cx="6172200" cy="230832"/>
          </a:xfrm>
          <a:prstGeom prst="rect">
            <a:avLst/>
          </a:prstGeom>
          <a:noFill/>
        </p:spPr>
        <p:txBody>
          <a:bodyPr wrap="square" rtlCol="0">
            <a:spAutoFit/>
          </a:bodyPr>
          <a:lstStyle/>
          <a:p>
            <a:r>
              <a:rPr lang="en-US" sz="900" dirty="0">
                <a:hlinkClick r:id="rId3" tooltip="https://commons.wikimedia.org/wiki/File:Intermediate_value_theorem_2.svg"/>
              </a:rPr>
              <a:t>This Photo</a:t>
            </a:r>
            <a:r>
              <a:rPr lang="en-US" sz="900" dirty="0"/>
              <a:t> by Unknown Author is licensed under </a:t>
            </a:r>
            <a:r>
              <a:rPr lang="en-US" sz="900" dirty="0">
                <a:hlinkClick r:id="rId4" tooltip="https://creativecommons.org/licenses/by-sa/3.0/"/>
              </a:rPr>
              <a:t>CC BY-SA</a:t>
            </a:r>
            <a:endParaRPr lang="en-US" sz="900" dirty="0"/>
          </a:p>
        </p:txBody>
      </p:sp>
    </p:spTree>
    <p:extLst>
      <p:ext uri="{BB962C8B-B14F-4D97-AF65-F5344CB8AC3E}">
        <p14:creationId xmlns:p14="http://schemas.microsoft.com/office/powerpoint/2010/main" val="321651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C39828-C73C-1448-A08E-B54D66DD3BEC}"/>
              </a:ext>
            </a:extLst>
          </p:cNvPr>
          <p:cNvSpPr>
            <a:spLocks noGrp="1"/>
          </p:cNvSpPr>
          <p:nvPr>
            <p:ph type="title"/>
          </p:nvPr>
        </p:nvSpPr>
        <p:spPr>
          <a:xfrm>
            <a:off x="588263" y="457200"/>
            <a:ext cx="11018520" cy="553998"/>
          </a:xfrm>
        </p:spPr>
        <p:txBody>
          <a:bodyPr>
            <a:normAutofit fontScale="90000"/>
          </a:bodyPr>
          <a:lstStyle/>
          <a:p>
            <a:r>
              <a:rPr lang="en-US" dirty="0"/>
              <a:t>.NET Core 3.0 publish options</a:t>
            </a:r>
          </a:p>
        </p:txBody>
      </p:sp>
      <p:cxnSp>
        <p:nvCxnSpPr>
          <p:cNvPr id="11" name="Straight Connector 10">
            <a:extLst>
              <a:ext uri="{FF2B5EF4-FFF2-40B4-BE49-F238E27FC236}">
                <a16:creationId xmlns:a16="http://schemas.microsoft.com/office/drawing/2014/main" id="{F0F3E66A-6E8C-6D49-AE54-A0839BF71746}"/>
              </a:ext>
            </a:extLst>
          </p:cNvPr>
          <p:cNvCxnSpPr/>
          <p:nvPr/>
        </p:nvCxnSpPr>
        <p:spPr>
          <a:xfrm>
            <a:off x="779516" y="2966224"/>
            <a:ext cx="9791840"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66D3D80-1DEB-CE4F-92F7-4D6744755AE2}"/>
              </a:ext>
            </a:extLst>
          </p:cNvPr>
          <p:cNvCxnSpPr/>
          <p:nvPr/>
        </p:nvCxnSpPr>
        <p:spPr>
          <a:xfrm>
            <a:off x="880413" y="4858216"/>
            <a:ext cx="9791840"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B003A99-A4E7-2142-99CC-AEE9E49D7EF3}"/>
              </a:ext>
            </a:extLst>
          </p:cNvPr>
          <p:cNvSpPr txBox="1"/>
          <p:nvPr/>
        </p:nvSpPr>
        <p:spPr>
          <a:xfrm rot="16200000">
            <a:off x="281662" y="1680934"/>
            <a:ext cx="1813060" cy="615553"/>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Framework </a:t>
            </a:r>
          </a:p>
          <a:p>
            <a:pPr algn="l"/>
            <a:r>
              <a:rPr lang="en-US" sz="2000" dirty="0">
                <a:gradFill>
                  <a:gsLst>
                    <a:gs pos="2917">
                      <a:schemeClr val="tx1"/>
                    </a:gs>
                    <a:gs pos="30000">
                      <a:schemeClr val="tx1"/>
                    </a:gs>
                  </a:gsLst>
                  <a:lin ang="5400000" scaled="0"/>
                </a:gradFill>
              </a:rPr>
              <a:t>Dependent x-plat</a:t>
            </a:r>
          </a:p>
        </p:txBody>
      </p:sp>
      <p:sp>
        <p:nvSpPr>
          <p:cNvPr id="47" name="TextBox 46">
            <a:extLst>
              <a:ext uri="{FF2B5EF4-FFF2-40B4-BE49-F238E27FC236}">
                <a16:creationId xmlns:a16="http://schemas.microsoft.com/office/drawing/2014/main" id="{672E2FDD-8D03-9C4D-8519-5B639CA6AE2F}"/>
              </a:ext>
            </a:extLst>
          </p:cNvPr>
          <p:cNvSpPr txBox="1"/>
          <p:nvPr/>
        </p:nvSpPr>
        <p:spPr>
          <a:xfrm rot="16200000">
            <a:off x="400224" y="3583999"/>
            <a:ext cx="1605439" cy="615553"/>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Framework </a:t>
            </a:r>
          </a:p>
          <a:p>
            <a:pPr algn="ctr"/>
            <a:r>
              <a:rPr lang="en-US" sz="2000" dirty="0">
                <a:gradFill>
                  <a:gsLst>
                    <a:gs pos="2917">
                      <a:schemeClr val="tx1"/>
                    </a:gs>
                    <a:gs pos="30000">
                      <a:schemeClr val="tx1"/>
                    </a:gs>
                  </a:gsLst>
                  <a:lin ang="5400000" scaled="0"/>
                </a:gradFill>
              </a:rPr>
              <a:t>Dependent EXE</a:t>
            </a:r>
          </a:p>
        </p:txBody>
      </p:sp>
      <p:sp>
        <p:nvSpPr>
          <p:cNvPr id="48" name="TextBox 47">
            <a:extLst>
              <a:ext uri="{FF2B5EF4-FFF2-40B4-BE49-F238E27FC236}">
                <a16:creationId xmlns:a16="http://schemas.microsoft.com/office/drawing/2014/main" id="{C43245AA-88F7-894D-8CBA-EEE03E1287D7}"/>
              </a:ext>
            </a:extLst>
          </p:cNvPr>
          <p:cNvSpPr txBox="1"/>
          <p:nvPr/>
        </p:nvSpPr>
        <p:spPr>
          <a:xfrm rot="16200000">
            <a:off x="479876" y="5663891"/>
            <a:ext cx="1479957" cy="307777"/>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Self contained</a:t>
            </a:r>
          </a:p>
        </p:txBody>
      </p:sp>
      <p:pic>
        <p:nvPicPr>
          <p:cNvPr id="41" name="Picture 40">
            <a:extLst>
              <a:ext uri="{FF2B5EF4-FFF2-40B4-BE49-F238E27FC236}">
                <a16:creationId xmlns:a16="http://schemas.microsoft.com/office/drawing/2014/main" id="{6B5E70F7-2245-4174-B795-1DA7499862D7}"/>
              </a:ext>
            </a:extLst>
          </p:cNvPr>
          <p:cNvPicPr>
            <a:picLocks noChangeAspect="1"/>
          </p:cNvPicPr>
          <p:nvPr/>
        </p:nvPicPr>
        <p:blipFill>
          <a:blip r:embed="rId2"/>
          <a:stretch>
            <a:fillRect/>
          </a:stretch>
        </p:blipFill>
        <p:spPr>
          <a:xfrm>
            <a:off x="1797840" y="3518177"/>
            <a:ext cx="3876818" cy="788505"/>
          </a:xfrm>
          <a:prstGeom prst="rect">
            <a:avLst/>
          </a:prstGeom>
        </p:spPr>
      </p:pic>
      <p:pic>
        <p:nvPicPr>
          <p:cNvPr id="42" name="Picture 41">
            <a:extLst>
              <a:ext uri="{FF2B5EF4-FFF2-40B4-BE49-F238E27FC236}">
                <a16:creationId xmlns:a16="http://schemas.microsoft.com/office/drawing/2014/main" id="{71192D41-CB9C-4BA8-B13F-98E818F2F56C}"/>
              </a:ext>
            </a:extLst>
          </p:cNvPr>
          <p:cNvPicPr>
            <a:picLocks noChangeAspect="1"/>
          </p:cNvPicPr>
          <p:nvPr/>
        </p:nvPicPr>
        <p:blipFill>
          <a:blip r:embed="rId3"/>
          <a:stretch>
            <a:fillRect/>
          </a:stretch>
        </p:blipFill>
        <p:spPr>
          <a:xfrm>
            <a:off x="1797840" y="5370976"/>
            <a:ext cx="2088397" cy="791362"/>
          </a:xfrm>
          <a:prstGeom prst="rect">
            <a:avLst/>
          </a:prstGeom>
        </p:spPr>
      </p:pic>
      <p:graphicFrame>
        <p:nvGraphicFramePr>
          <p:cNvPr id="2" name="Table 1">
            <a:extLst>
              <a:ext uri="{FF2B5EF4-FFF2-40B4-BE49-F238E27FC236}">
                <a16:creationId xmlns:a16="http://schemas.microsoft.com/office/drawing/2014/main" id="{9EEAA649-0E03-4169-BB48-27244E9A3174}"/>
              </a:ext>
            </a:extLst>
          </p:cNvPr>
          <p:cNvGraphicFramePr>
            <a:graphicFrameLocks noGrp="1"/>
          </p:cNvGraphicFramePr>
          <p:nvPr>
            <p:extLst>
              <p:ext uri="{D42A27DB-BD31-4B8C-83A1-F6EECF244321}">
                <p14:modId xmlns:p14="http://schemas.microsoft.com/office/powerpoint/2010/main" val="2601452113"/>
              </p:ext>
            </p:extLst>
          </p:nvPr>
        </p:nvGraphicFramePr>
        <p:xfrm>
          <a:off x="5776333" y="1880461"/>
          <a:ext cx="6042786" cy="458715"/>
        </p:xfrm>
        <a:graphic>
          <a:graphicData uri="http://schemas.openxmlformats.org/drawingml/2006/table">
            <a:tbl>
              <a:tblPr firstCol="1" bandRow="1">
                <a:tableStyleId>{5C22544A-7EE6-4342-B048-85BDC9FD1C3A}</a:tableStyleId>
              </a:tblPr>
              <a:tblGrid>
                <a:gridCol w="718596">
                  <a:extLst>
                    <a:ext uri="{9D8B030D-6E8A-4147-A177-3AD203B41FA5}">
                      <a16:colId xmlns:a16="http://schemas.microsoft.com/office/drawing/2014/main" val="4259520856"/>
                    </a:ext>
                  </a:extLst>
                </a:gridCol>
                <a:gridCol w="5324190">
                  <a:extLst>
                    <a:ext uri="{9D8B030D-6E8A-4147-A177-3AD203B41FA5}">
                      <a16:colId xmlns:a16="http://schemas.microsoft.com/office/drawing/2014/main" val="3888642828"/>
                    </a:ext>
                  </a:extLst>
                </a:gridCol>
              </a:tblGrid>
              <a:tr h="457200">
                <a:tc>
                  <a:txBody>
                    <a:bodyPr/>
                    <a:lstStyle/>
                    <a:p>
                      <a:pPr marL="0" marR="0">
                        <a:lnSpc>
                          <a:spcPct val="107000"/>
                        </a:lnSpc>
                        <a:spcBef>
                          <a:spcPts val="0"/>
                        </a:spcBef>
                        <a:spcAft>
                          <a:spcPts val="0"/>
                        </a:spcAft>
                      </a:pPr>
                      <a:r>
                        <a:rPr lang="en-US" sz="1600" dirty="0">
                          <a:effectLst/>
                        </a:rPr>
                        <a:t>2.x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39609" marR="139609" marT="104707" marB="104707"/>
                </a:tc>
                <a:tc>
                  <a:txBody>
                    <a:bodyPr/>
                    <a:lstStyle/>
                    <a:p>
                      <a:pPr marL="0" marR="0">
                        <a:lnSpc>
                          <a:spcPct val="107000"/>
                        </a:lnSpc>
                        <a:spcBef>
                          <a:spcPts val="0"/>
                        </a:spcBef>
                        <a:spcAft>
                          <a:spcPts val="0"/>
                        </a:spcAft>
                      </a:pPr>
                      <a:r>
                        <a:rPr lang="en-US" sz="1600" dirty="0">
                          <a:effectLst/>
                        </a:rPr>
                        <a:t>dotnet publish -c Release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39609" marR="139609" marT="104707" marB="104707"/>
                </a:tc>
                <a:extLst>
                  <a:ext uri="{0D108BD9-81ED-4DB2-BD59-A6C34878D82A}">
                    <a16:rowId xmlns:a16="http://schemas.microsoft.com/office/drawing/2014/main" val="104020239"/>
                  </a:ext>
                </a:extLst>
              </a:tr>
            </a:tbl>
          </a:graphicData>
        </a:graphic>
      </p:graphicFrame>
      <p:graphicFrame>
        <p:nvGraphicFramePr>
          <p:cNvPr id="43" name="Table 42">
            <a:extLst>
              <a:ext uri="{FF2B5EF4-FFF2-40B4-BE49-F238E27FC236}">
                <a16:creationId xmlns:a16="http://schemas.microsoft.com/office/drawing/2014/main" id="{8F1CDABD-9140-4A26-BC46-438B38C344D3}"/>
              </a:ext>
            </a:extLst>
          </p:cNvPr>
          <p:cNvGraphicFramePr>
            <a:graphicFrameLocks noGrp="1"/>
          </p:cNvGraphicFramePr>
          <p:nvPr>
            <p:extLst>
              <p:ext uri="{D42A27DB-BD31-4B8C-83A1-F6EECF244321}">
                <p14:modId xmlns:p14="http://schemas.microsoft.com/office/powerpoint/2010/main" val="3883710035"/>
              </p:ext>
            </p:extLst>
          </p:nvPr>
        </p:nvGraphicFramePr>
        <p:xfrm>
          <a:off x="5776333" y="3055814"/>
          <a:ext cx="6042786" cy="1376145"/>
        </p:xfrm>
        <a:graphic>
          <a:graphicData uri="http://schemas.openxmlformats.org/drawingml/2006/table">
            <a:tbl>
              <a:tblPr firstCol="1" bandRow="1">
                <a:tableStyleId>{5C22544A-7EE6-4342-B048-85BDC9FD1C3A}</a:tableStyleId>
              </a:tblPr>
              <a:tblGrid>
                <a:gridCol w="756476">
                  <a:extLst>
                    <a:ext uri="{9D8B030D-6E8A-4147-A177-3AD203B41FA5}">
                      <a16:colId xmlns:a16="http://schemas.microsoft.com/office/drawing/2014/main" val="4259520856"/>
                    </a:ext>
                  </a:extLst>
                </a:gridCol>
                <a:gridCol w="5286310">
                  <a:extLst>
                    <a:ext uri="{9D8B030D-6E8A-4147-A177-3AD203B41FA5}">
                      <a16:colId xmlns:a16="http://schemas.microsoft.com/office/drawing/2014/main" val="3888642828"/>
                    </a:ext>
                  </a:extLst>
                </a:gridCol>
              </a:tblGrid>
              <a:tr h="457200">
                <a:tc>
                  <a:txBody>
                    <a:bodyPr/>
                    <a:lstStyle/>
                    <a:p>
                      <a:pPr marL="0" marR="0">
                        <a:lnSpc>
                          <a:spcPct val="107000"/>
                        </a:lnSpc>
                        <a:spcBef>
                          <a:spcPts val="0"/>
                        </a:spcBef>
                        <a:spcAft>
                          <a:spcPts val="0"/>
                        </a:spcAft>
                      </a:pPr>
                      <a:r>
                        <a:rPr lang="en-US" sz="1600" dirty="0">
                          <a:effectLst/>
                        </a:rPr>
                        <a:t>2.2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39609" marR="139609" marT="104707" marB="104707"/>
                </a:tc>
                <a:tc>
                  <a:txBody>
                    <a:bodyPr/>
                    <a:lstStyle/>
                    <a:p>
                      <a:pPr marL="0" marR="0">
                        <a:lnSpc>
                          <a:spcPct val="107000"/>
                        </a:lnSpc>
                        <a:spcBef>
                          <a:spcPts val="0"/>
                        </a:spcBef>
                        <a:spcAft>
                          <a:spcPts val="0"/>
                        </a:spcAft>
                      </a:pPr>
                      <a:r>
                        <a:rPr lang="en-US" sz="1600" dirty="0">
                          <a:effectLst/>
                        </a:rPr>
                        <a:t>dotnet publish -c Release -r &lt;RID&gt; --self-contained false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39609" marR="139609" marT="104707" marB="104707"/>
                </a:tc>
                <a:extLst>
                  <a:ext uri="{0D108BD9-81ED-4DB2-BD59-A6C34878D82A}">
                    <a16:rowId xmlns:a16="http://schemas.microsoft.com/office/drawing/2014/main" val="1944528245"/>
                  </a:ext>
                </a:extLst>
              </a:tr>
              <a:tr h="457200">
                <a:tc>
                  <a:txBody>
                    <a:bodyPr/>
                    <a:lstStyle/>
                    <a:p>
                      <a:pPr marL="0" marR="0">
                        <a:lnSpc>
                          <a:spcPct val="107000"/>
                        </a:lnSpc>
                        <a:spcBef>
                          <a:spcPts val="0"/>
                        </a:spcBef>
                        <a:spcAft>
                          <a:spcPts val="0"/>
                        </a:spcAft>
                      </a:pPr>
                      <a:r>
                        <a:rPr lang="en-US" sz="1600">
                          <a:effectLst/>
                        </a:rPr>
                        <a:t>3.0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39609" marR="139609" marT="104707" marB="104707"/>
                </a:tc>
                <a:tc>
                  <a:txBody>
                    <a:bodyPr/>
                    <a:lstStyle/>
                    <a:p>
                      <a:pPr marL="0" marR="0">
                        <a:lnSpc>
                          <a:spcPct val="107000"/>
                        </a:lnSpc>
                        <a:spcBef>
                          <a:spcPts val="0"/>
                        </a:spcBef>
                        <a:spcAft>
                          <a:spcPts val="0"/>
                        </a:spcAft>
                      </a:pPr>
                      <a:r>
                        <a:rPr lang="en-US" sz="1600" dirty="0">
                          <a:effectLst/>
                        </a:rPr>
                        <a:t>dotnet publish -c Release -r &lt;RID&gt; --self-contained false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39609" marR="139609" marT="104707" marB="104707"/>
                </a:tc>
                <a:extLst>
                  <a:ext uri="{0D108BD9-81ED-4DB2-BD59-A6C34878D82A}">
                    <a16:rowId xmlns:a16="http://schemas.microsoft.com/office/drawing/2014/main" val="1909305583"/>
                  </a:ext>
                </a:extLst>
              </a:tr>
              <a:tr h="457200">
                <a:tc>
                  <a:txBody>
                    <a:bodyPr/>
                    <a:lstStyle/>
                    <a:p>
                      <a:pPr marL="0" marR="0">
                        <a:lnSpc>
                          <a:spcPct val="107000"/>
                        </a:lnSpc>
                        <a:spcBef>
                          <a:spcPts val="0"/>
                        </a:spcBef>
                        <a:spcAft>
                          <a:spcPts val="0"/>
                        </a:spcAft>
                      </a:pPr>
                      <a:r>
                        <a:rPr lang="en-US" sz="1600">
                          <a:effectLst/>
                        </a:rPr>
                        <a:t>3.0*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39609" marR="139609" marT="104707" marB="104707"/>
                </a:tc>
                <a:tc>
                  <a:txBody>
                    <a:bodyPr/>
                    <a:lstStyle/>
                    <a:p>
                      <a:pPr marL="0" marR="0">
                        <a:lnSpc>
                          <a:spcPct val="107000"/>
                        </a:lnSpc>
                        <a:spcBef>
                          <a:spcPts val="0"/>
                        </a:spcBef>
                        <a:spcAft>
                          <a:spcPts val="0"/>
                        </a:spcAft>
                      </a:pPr>
                      <a:r>
                        <a:rPr lang="en-US" sz="1600" dirty="0">
                          <a:effectLst/>
                        </a:rPr>
                        <a:t>dotnet publish -c Release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39609" marR="139609" marT="104707" marB="104707"/>
                </a:tc>
                <a:extLst>
                  <a:ext uri="{0D108BD9-81ED-4DB2-BD59-A6C34878D82A}">
                    <a16:rowId xmlns:a16="http://schemas.microsoft.com/office/drawing/2014/main" val="3796691778"/>
                  </a:ext>
                </a:extLst>
              </a:tr>
            </a:tbl>
          </a:graphicData>
        </a:graphic>
      </p:graphicFrame>
      <p:graphicFrame>
        <p:nvGraphicFramePr>
          <p:cNvPr id="44" name="Table 43">
            <a:extLst>
              <a:ext uri="{FF2B5EF4-FFF2-40B4-BE49-F238E27FC236}">
                <a16:creationId xmlns:a16="http://schemas.microsoft.com/office/drawing/2014/main" id="{C74F7E96-1588-48EF-9B12-CEEC38181027}"/>
              </a:ext>
            </a:extLst>
          </p:cNvPr>
          <p:cNvGraphicFramePr>
            <a:graphicFrameLocks noGrp="1"/>
          </p:cNvGraphicFramePr>
          <p:nvPr>
            <p:extLst>
              <p:ext uri="{D42A27DB-BD31-4B8C-83A1-F6EECF244321}">
                <p14:modId xmlns:p14="http://schemas.microsoft.com/office/powerpoint/2010/main" val="202229386"/>
              </p:ext>
            </p:extLst>
          </p:nvPr>
        </p:nvGraphicFramePr>
        <p:xfrm>
          <a:off x="5776333" y="4942078"/>
          <a:ext cx="6042786" cy="1376145"/>
        </p:xfrm>
        <a:graphic>
          <a:graphicData uri="http://schemas.openxmlformats.org/drawingml/2006/table">
            <a:tbl>
              <a:tblPr firstCol="1" bandRow="1">
                <a:tableStyleId>{5C22544A-7EE6-4342-B048-85BDC9FD1C3A}</a:tableStyleId>
              </a:tblPr>
              <a:tblGrid>
                <a:gridCol w="752214">
                  <a:extLst>
                    <a:ext uri="{9D8B030D-6E8A-4147-A177-3AD203B41FA5}">
                      <a16:colId xmlns:a16="http://schemas.microsoft.com/office/drawing/2014/main" val="4259520856"/>
                    </a:ext>
                  </a:extLst>
                </a:gridCol>
                <a:gridCol w="5290572">
                  <a:extLst>
                    <a:ext uri="{9D8B030D-6E8A-4147-A177-3AD203B41FA5}">
                      <a16:colId xmlns:a16="http://schemas.microsoft.com/office/drawing/2014/main" val="3888642828"/>
                    </a:ext>
                  </a:extLst>
                </a:gridCol>
              </a:tblGrid>
              <a:tr h="457200">
                <a:tc>
                  <a:txBody>
                    <a:bodyPr/>
                    <a:lstStyle/>
                    <a:p>
                      <a:pPr marL="0" marR="0">
                        <a:lnSpc>
                          <a:spcPct val="107000"/>
                        </a:lnSpc>
                        <a:spcBef>
                          <a:spcPts val="0"/>
                        </a:spcBef>
                        <a:spcAft>
                          <a:spcPts val="0"/>
                        </a:spcAft>
                      </a:pPr>
                      <a:r>
                        <a:rPr lang="en-US" sz="1600" dirty="0">
                          <a:effectLst/>
                        </a:rPr>
                        <a:t>2.1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39609" marR="139609" marT="104707" marB="104707"/>
                </a:tc>
                <a:tc>
                  <a:txBody>
                    <a:bodyPr/>
                    <a:lstStyle/>
                    <a:p>
                      <a:pPr marL="0" marR="0">
                        <a:lnSpc>
                          <a:spcPct val="107000"/>
                        </a:lnSpc>
                        <a:spcBef>
                          <a:spcPts val="0"/>
                        </a:spcBef>
                        <a:spcAft>
                          <a:spcPts val="0"/>
                        </a:spcAft>
                      </a:pPr>
                      <a:r>
                        <a:rPr lang="en-US" sz="1600" dirty="0">
                          <a:effectLst/>
                        </a:rPr>
                        <a:t>dotnet publish -c Release -r &lt;RID&gt; --self-contained true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39609" marR="139609" marT="104707" marB="104707"/>
                </a:tc>
                <a:extLst>
                  <a:ext uri="{0D108BD9-81ED-4DB2-BD59-A6C34878D82A}">
                    <a16:rowId xmlns:a16="http://schemas.microsoft.com/office/drawing/2014/main" val="3781101659"/>
                  </a:ext>
                </a:extLst>
              </a:tr>
              <a:tr h="457200">
                <a:tc>
                  <a:txBody>
                    <a:bodyPr/>
                    <a:lstStyle/>
                    <a:p>
                      <a:pPr marL="0" marR="0">
                        <a:lnSpc>
                          <a:spcPct val="107000"/>
                        </a:lnSpc>
                        <a:spcBef>
                          <a:spcPts val="0"/>
                        </a:spcBef>
                        <a:spcAft>
                          <a:spcPts val="0"/>
                        </a:spcAft>
                      </a:pPr>
                      <a:r>
                        <a:rPr lang="en-US" sz="1600">
                          <a:effectLst/>
                        </a:rPr>
                        <a:t>2.2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39609" marR="139609" marT="104707" marB="104707"/>
                </a:tc>
                <a:tc>
                  <a:txBody>
                    <a:bodyPr/>
                    <a:lstStyle/>
                    <a:p>
                      <a:pPr marL="0" marR="0">
                        <a:lnSpc>
                          <a:spcPct val="107000"/>
                        </a:lnSpc>
                        <a:spcBef>
                          <a:spcPts val="0"/>
                        </a:spcBef>
                        <a:spcAft>
                          <a:spcPts val="0"/>
                        </a:spcAft>
                      </a:pPr>
                      <a:r>
                        <a:rPr lang="en-US" sz="1600" dirty="0">
                          <a:effectLst/>
                        </a:rPr>
                        <a:t>dotnet publish -c Release -r &lt;RID&gt; --self-contained true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39609" marR="139609" marT="104707" marB="104707"/>
                </a:tc>
                <a:extLst>
                  <a:ext uri="{0D108BD9-81ED-4DB2-BD59-A6C34878D82A}">
                    <a16:rowId xmlns:a16="http://schemas.microsoft.com/office/drawing/2014/main" val="1801026467"/>
                  </a:ext>
                </a:extLst>
              </a:tr>
              <a:tr h="457200">
                <a:tc>
                  <a:txBody>
                    <a:bodyPr/>
                    <a:lstStyle/>
                    <a:p>
                      <a:pPr marL="0" marR="0">
                        <a:lnSpc>
                          <a:spcPct val="107000"/>
                        </a:lnSpc>
                        <a:spcBef>
                          <a:spcPts val="0"/>
                        </a:spcBef>
                        <a:spcAft>
                          <a:spcPts val="0"/>
                        </a:spcAft>
                      </a:pPr>
                      <a:r>
                        <a:rPr lang="en-US" sz="1600">
                          <a:effectLst/>
                        </a:rPr>
                        <a:t>3.0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39609" marR="139609" marT="104707" marB="104707"/>
                </a:tc>
                <a:tc>
                  <a:txBody>
                    <a:bodyPr/>
                    <a:lstStyle/>
                    <a:p>
                      <a:pPr marL="0" marR="0">
                        <a:lnSpc>
                          <a:spcPct val="107000"/>
                        </a:lnSpc>
                        <a:spcBef>
                          <a:spcPts val="0"/>
                        </a:spcBef>
                        <a:spcAft>
                          <a:spcPts val="0"/>
                        </a:spcAft>
                      </a:pPr>
                      <a:r>
                        <a:rPr lang="en-US" sz="1600" dirty="0">
                          <a:effectLst/>
                        </a:rPr>
                        <a:t>dotnet publish -c Release -r &lt;RID&gt; [--self-contained true]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39609" marR="139609" marT="104707" marB="104707"/>
                </a:tc>
                <a:extLst>
                  <a:ext uri="{0D108BD9-81ED-4DB2-BD59-A6C34878D82A}">
                    <a16:rowId xmlns:a16="http://schemas.microsoft.com/office/drawing/2014/main" val="460154621"/>
                  </a:ext>
                </a:extLst>
              </a:tr>
            </a:tbl>
          </a:graphicData>
        </a:graphic>
      </p:graphicFrame>
      <p:pic>
        <p:nvPicPr>
          <p:cNvPr id="45" name="Picture 44">
            <a:extLst>
              <a:ext uri="{FF2B5EF4-FFF2-40B4-BE49-F238E27FC236}">
                <a16:creationId xmlns:a16="http://schemas.microsoft.com/office/drawing/2014/main" id="{13184FAA-5110-4313-B389-391A382BBA34}"/>
              </a:ext>
            </a:extLst>
          </p:cNvPr>
          <p:cNvPicPr>
            <a:picLocks noChangeAspect="1"/>
          </p:cNvPicPr>
          <p:nvPr/>
        </p:nvPicPr>
        <p:blipFill>
          <a:blip r:embed="rId4"/>
          <a:stretch>
            <a:fillRect/>
          </a:stretch>
        </p:blipFill>
        <p:spPr>
          <a:xfrm>
            <a:off x="1797841" y="1701551"/>
            <a:ext cx="3876818" cy="788506"/>
          </a:xfrm>
          <a:prstGeom prst="rect">
            <a:avLst/>
          </a:prstGeom>
        </p:spPr>
      </p:pic>
      <p:sp>
        <p:nvSpPr>
          <p:cNvPr id="5" name="Rectangle 4">
            <a:extLst>
              <a:ext uri="{FF2B5EF4-FFF2-40B4-BE49-F238E27FC236}">
                <a16:creationId xmlns:a16="http://schemas.microsoft.com/office/drawing/2014/main" id="{EF3251A5-A9C9-4E64-B4C7-B7EAC455AF64}"/>
              </a:ext>
            </a:extLst>
          </p:cNvPr>
          <p:cNvSpPr/>
          <p:nvPr/>
        </p:nvSpPr>
        <p:spPr>
          <a:xfrm>
            <a:off x="5764804" y="1549891"/>
            <a:ext cx="864596" cy="271535"/>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rtlCol="0" anchor="ctr"/>
          <a:lstStyle/>
          <a:p>
            <a:r>
              <a:rPr lang="en-US" dirty="0">
                <a:solidFill>
                  <a:schemeClr val="tx1"/>
                </a:solidFill>
              </a:rPr>
              <a:t>Target</a:t>
            </a:r>
          </a:p>
        </p:txBody>
      </p:sp>
    </p:spTree>
    <p:extLst>
      <p:ext uri="{BB962C8B-B14F-4D97-AF65-F5344CB8AC3E}">
        <p14:creationId xmlns:p14="http://schemas.microsoft.com/office/powerpoint/2010/main" val="31324135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89D90-D538-4C6E-94A5-F545F362C7FD}"/>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6C12D78C-6E1B-480E-9E1E-6C0F74435565}"/>
              </a:ext>
            </a:extLst>
          </p:cNvPr>
          <p:cNvSpPr>
            <a:spLocks noGrp="1"/>
          </p:cNvSpPr>
          <p:nvPr>
            <p:ph idx="1"/>
          </p:nvPr>
        </p:nvSpPr>
        <p:spPr/>
        <p:txBody>
          <a:bodyPr/>
          <a:lstStyle/>
          <a:p>
            <a:r>
              <a:rPr lang="en-US" dirty="0"/>
              <a:t>Create Console App, run, succeed</a:t>
            </a:r>
          </a:p>
          <a:p>
            <a:r>
              <a:rPr lang="en-US" dirty="0"/>
              <a:t>Publish into separate directories for </a:t>
            </a:r>
          </a:p>
          <a:p>
            <a:pPr lvl="1"/>
            <a:r>
              <a:rPr lang="en-US" dirty="0"/>
              <a:t>Framework Dependent cross platform </a:t>
            </a:r>
          </a:p>
          <a:p>
            <a:pPr lvl="1"/>
            <a:r>
              <a:rPr lang="en-US" dirty="0"/>
              <a:t>Framework Dependent executable</a:t>
            </a:r>
          </a:p>
          <a:p>
            <a:pPr lvl="1"/>
            <a:r>
              <a:rPr lang="en-US" dirty="0"/>
              <a:t>Self-contained</a:t>
            </a:r>
          </a:p>
          <a:p>
            <a:endParaRPr lang="en-US" dirty="0"/>
          </a:p>
        </p:txBody>
      </p:sp>
    </p:spTree>
    <p:extLst>
      <p:ext uri="{BB962C8B-B14F-4D97-AF65-F5344CB8AC3E}">
        <p14:creationId xmlns:p14="http://schemas.microsoft.com/office/powerpoint/2010/main" val="396552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ABCCC-0565-4564-B349-3FA5018EACB2}"/>
              </a:ext>
            </a:extLst>
          </p:cNvPr>
          <p:cNvSpPr>
            <a:spLocks noGrp="1"/>
          </p:cNvSpPr>
          <p:nvPr>
            <p:ph type="title"/>
          </p:nvPr>
        </p:nvSpPr>
        <p:spPr/>
        <p:txBody>
          <a:bodyPr>
            <a:normAutofit/>
          </a:bodyPr>
          <a:lstStyle/>
          <a:p>
            <a:r>
              <a:rPr lang="en-US" dirty="0"/>
              <a:t>Runtime Selection</a:t>
            </a:r>
            <a:br>
              <a:rPr lang="en-US" dirty="0"/>
            </a:br>
            <a:r>
              <a:rPr lang="en-US" sz="2400" dirty="0">
                <a:hlinkClick r:id="rId2"/>
              </a:rPr>
              <a:t>https://github.com/dotnet/designs/blob/master/accepted/runtime-binding.md</a:t>
            </a:r>
            <a:endParaRPr lang="en-US" dirty="0"/>
          </a:p>
        </p:txBody>
      </p:sp>
      <p:sp>
        <p:nvSpPr>
          <p:cNvPr id="3" name="Content Placeholder 2">
            <a:extLst>
              <a:ext uri="{FF2B5EF4-FFF2-40B4-BE49-F238E27FC236}">
                <a16:creationId xmlns:a16="http://schemas.microsoft.com/office/drawing/2014/main" id="{9527CDF0-8F08-4A7B-8332-4C635372B3AE}"/>
              </a:ext>
            </a:extLst>
          </p:cNvPr>
          <p:cNvSpPr>
            <a:spLocks noGrp="1"/>
          </p:cNvSpPr>
          <p:nvPr>
            <p:ph idx="1"/>
          </p:nvPr>
        </p:nvSpPr>
        <p:spPr/>
        <p:txBody>
          <a:bodyPr/>
          <a:lstStyle/>
          <a:p>
            <a:r>
              <a:rPr lang="en-US" dirty="0"/>
              <a:t>&lt;</a:t>
            </a:r>
            <a:r>
              <a:rPr lang="en-US" dirty="0" err="1"/>
              <a:t>exeName</a:t>
            </a:r>
            <a:r>
              <a:rPr lang="en-US" dirty="0"/>
              <a:t>&gt;.</a:t>
            </a:r>
            <a:r>
              <a:rPr lang="en-US" dirty="0" err="1"/>
              <a:t>runtimeconfig.json</a:t>
            </a:r>
            <a:r>
              <a:rPr lang="en-US" dirty="0"/>
              <a:t> file created during build</a:t>
            </a:r>
          </a:p>
          <a:p>
            <a:pPr lvl="1"/>
            <a:r>
              <a:rPr lang="en-US" dirty="0"/>
              <a:t>3 part version number, defaults to zero for the patch</a:t>
            </a:r>
          </a:p>
          <a:p>
            <a:pPr lvl="1"/>
            <a:r>
              <a:rPr lang="en-US" dirty="0"/>
              <a:t>Highest patch, greater than that specified, in this major/minor will be used</a:t>
            </a:r>
          </a:p>
          <a:p>
            <a:pPr lvl="1"/>
            <a:r>
              <a:rPr lang="en-US" dirty="0"/>
              <a:t>If not found, the highest patch of the nearest higher minor version is used</a:t>
            </a:r>
          </a:p>
          <a:p>
            <a:pPr lvl="1"/>
            <a:r>
              <a:rPr lang="en-US" dirty="0"/>
              <a:t>If no minor in this major band is found: Error occurs</a:t>
            </a:r>
          </a:p>
          <a:p>
            <a:r>
              <a:rPr lang="en-US" dirty="0"/>
              <a:t>You can alter this file on target/production machine</a:t>
            </a:r>
          </a:p>
          <a:p>
            <a:pPr lvl="1"/>
            <a:r>
              <a:rPr lang="en-US" dirty="0"/>
              <a:t>Manually edit &lt;</a:t>
            </a:r>
            <a:r>
              <a:rPr lang="en-US" dirty="0" err="1"/>
              <a:t>exeName</a:t>
            </a:r>
            <a:r>
              <a:rPr lang="en-US" dirty="0"/>
              <a:t>&gt;.</a:t>
            </a:r>
            <a:r>
              <a:rPr lang="en-US" dirty="0" err="1"/>
              <a:t>runtimeconfig.json</a:t>
            </a:r>
            <a:r>
              <a:rPr lang="en-US" dirty="0"/>
              <a:t> </a:t>
            </a:r>
          </a:p>
          <a:p>
            <a:r>
              <a:rPr lang="en-US" dirty="0"/>
              <a:t>You can alter build behavior </a:t>
            </a:r>
          </a:p>
          <a:p>
            <a:pPr lvl="1"/>
            <a:r>
              <a:rPr lang="en-US" dirty="0"/>
              <a:t>.</a:t>
            </a:r>
            <a:r>
              <a:rPr lang="en-US" b="1" dirty="0" err="1"/>
              <a:t>csproj</a:t>
            </a:r>
            <a:r>
              <a:rPr lang="en-US" dirty="0"/>
              <a:t> or &lt;</a:t>
            </a:r>
            <a:r>
              <a:rPr lang="en-US" dirty="0" err="1"/>
              <a:t>appName</a:t>
            </a:r>
            <a:r>
              <a:rPr lang="en-US" dirty="0"/>
              <a:t>&gt;.</a:t>
            </a:r>
            <a:r>
              <a:rPr lang="en-US" dirty="0" err="1"/>
              <a:t>runtimeconfig.</a:t>
            </a:r>
            <a:r>
              <a:rPr lang="en-US" b="1" dirty="0" err="1"/>
              <a:t>template</a:t>
            </a:r>
            <a:r>
              <a:rPr lang="en-US" dirty="0" err="1"/>
              <a:t>.json</a:t>
            </a:r>
            <a:endParaRPr lang="en-US" dirty="0"/>
          </a:p>
          <a:p>
            <a:pPr lvl="1"/>
            <a:endParaRPr lang="en-US" dirty="0"/>
          </a:p>
          <a:p>
            <a:pPr lvl="1"/>
            <a:endParaRPr lang="en-US" dirty="0"/>
          </a:p>
        </p:txBody>
      </p:sp>
    </p:spTree>
    <p:extLst>
      <p:ext uri="{BB962C8B-B14F-4D97-AF65-F5344CB8AC3E}">
        <p14:creationId xmlns:p14="http://schemas.microsoft.com/office/powerpoint/2010/main" val="5971498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89D90-D538-4C6E-94A5-F545F362C7FD}"/>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6C12D78C-6E1B-480E-9E1E-6C0F74435565}"/>
              </a:ext>
            </a:extLst>
          </p:cNvPr>
          <p:cNvSpPr>
            <a:spLocks noGrp="1"/>
          </p:cNvSpPr>
          <p:nvPr>
            <p:ph idx="1"/>
          </p:nvPr>
        </p:nvSpPr>
        <p:spPr/>
        <p:txBody>
          <a:bodyPr/>
          <a:lstStyle/>
          <a:p>
            <a:r>
              <a:rPr lang="en-US" dirty="0"/>
              <a:t>Create Console App, run, succeed</a:t>
            </a:r>
          </a:p>
          <a:p>
            <a:r>
              <a:rPr lang="en-US" dirty="0"/>
              <a:t>Modify .</a:t>
            </a:r>
            <a:r>
              <a:rPr lang="en-US" dirty="0" err="1"/>
              <a:t>csproj</a:t>
            </a:r>
            <a:r>
              <a:rPr lang="en-US" dirty="0"/>
              <a:t> to target 2.2, show machine is missing 2.2, run, fail</a:t>
            </a:r>
          </a:p>
          <a:p>
            <a:pPr lvl="1"/>
            <a:r>
              <a:rPr lang="en-US" dirty="0"/>
              <a:t>Save &lt;</a:t>
            </a:r>
            <a:r>
              <a:rPr lang="en-US" dirty="0" err="1"/>
              <a:t>appName</a:t>
            </a:r>
            <a:r>
              <a:rPr lang="en-US" dirty="0"/>
              <a:t>&gt;.</a:t>
            </a:r>
            <a:r>
              <a:rPr lang="en-US" dirty="0" err="1"/>
              <a:t>runtimeconfig.json</a:t>
            </a:r>
            <a:endParaRPr lang="en-US" dirty="0"/>
          </a:p>
          <a:p>
            <a:r>
              <a:rPr lang="en-US" dirty="0"/>
              <a:t>Modify .</a:t>
            </a:r>
            <a:r>
              <a:rPr lang="en-US" dirty="0" err="1"/>
              <a:t>csproj</a:t>
            </a:r>
            <a:r>
              <a:rPr lang="en-US" dirty="0"/>
              <a:t> to &lt;</a:t>
            </a:r>
            <a:r>
              <a:rPr lang="en-US" dirty="0" err="1"/>
              <a:t>RollForward</a:t>
            </a:r>
            <a:r>
              <a:rPr lang="en-US" dirty="0"/>
              <a:t>&gt;Major…, Build, Publish, run succeed</a:t>
            </a:r>
          </a:p>
          <a:p>
            <a:pPr lvl="1"/>
            <a:r>
              <a:rPr lang="en-US" dirty="0"/>
              <a:t>Compare &lt;</a:t>
            </a:r>
            <a:r>
              <a:rPr lang="en-US" dirty="0" err="1"/>
              <a:t>appName</a:t>
            </a:r>
            <a:r>
              <a:rPr lang="en-US" dirty="0"/>
              <a:t>&gt;.</a:t>
            </a:r>
            <a:r>
              <a:rPr lang="en-US" dirty="0" err="1"/>
              <a:t>runtimeconfig.json</a:t>
            </a:r>
            <a:endParaRPr lang="en-US" dirty="0"/>
          </a:p>
          <a:p>
            <a:endParaRPr lang="en-US" dirty="0"/>
          </a:p>
        </p:txBody>
      </p:sp>
    </p:spTree>
    <p:extLst>
      <p:ext uri="{BB962C8B-B14F-4D97-AF65-F5344CB8AC3E}">
        <p14:creationId xmlns:p14="http://schemas.microsoft.com/office/powerpoint/2010/main" val="23818494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55E56-8C84-478E-AB97-D59882A86590}"/>
              </a:ext>
            </a:extLst>
          </p:cNvPr>
          <p:cNvSpPr>
            <a:spLocks noGrp="1"/>
          </p:cNvSpPr>
          <p:nvPr>
            <p:ph type="title"/>
          </p:nvPr>
        </p:nvSpPr>
        <p:spPr/>
        <p:txBody>
          <a:bodyPr/>
          <a:lstStyle/>
          <a:p>
            <a:r>
              <a:rPr lang="en-US" sz="3200" dirty="0"/>
              <a:t>Scenario: </a:t>
            </a:r>
            <a:br>
              <a:rPr lang="en-US" dirty="0"/>
            </a:br>
            <a:r>
              <a:rPr lang="en-US" dirty="0"/>
              <a:t>Create a 2.1 FD app for  2.1 runtime</a:t>
            </a:r>
          </a:p>
        </p:txBody>
      </p:sp>
      <p:sp>
        <p:nvSpPr>
          <p:cNvPr id="3" name="Content Placeholder 2">
            <a:extLst>
              <a:ext uri="{FF2B5EF4-FFF2-40B4-BE49-F238E27FC236}">
                <a16:creationId xmlns:a16="http://schemas.microsoft.com/office/drawing/2014/main" id="{EE25AD3F-87BD-4FB5-86B2-02D928C24EE1}"/>
              </a:ext>
            </a:extLst>
          </p:cNvPr>
          <p:cNvSpPr>
            <a:spLocks noGrp="1"/>
          </p:cNvSpPr>
          <p:nvPr>
            <p:ph idx="1"/>
          </p:nvPr>
        </p:nvSpPr>
        <p:spPr/>
        <p:txBody>
          <a:bodyPr/>
          <a:lstStyle/>
          <a:p>
            <a:r>
              <a:rPr lang="en-US" dirty="0"/>
              <a:t>It just works</a:t>
            </a:r>
          </a:p>
          <a:p>
            <a:endParaRPr lang="en-US" dirty="0"/>
          </a:p>
        </p:txBody>
      </p:sp>
    </p:spTree>
    <p:extLst>
      <p:ext uri="{BB962C8B-B14F-4D97-AF65-F5344CB8AC3E}">
        <p14:creationId xmlns:p14="http://schemas.microsoft.com/office/powerpoint/2010/main" val="37356742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55E56-8C84-478E-AB97-D59882A86590}"/>
              </a:ext>
            </a:extLst>
          </p:cNvPr>
          <p:cNvSpPr>
            <a:spLocks noGrp="1"/>
          </p:cNvSpPr>
          <p:nvPr>
            <p:ph type="title"/>
          </p:nvPr>
        </p:nvSpPr>
        <p:spPr/>
        <p:txBody>
          <a:bodyPr/>
          <a:lstStyle/>
          <a:p>
            <a:r>
              <a:rPr lang="en-US" sz="3200" dirty="0"/>
              <a:t>Scenario: </a:t>
            </a:r>
            <a:br>
              <a:rPr lang="en-US" dirty="0"/>
            </a:br>
            <a:r>
              <a:rPr lang="en-US" dirty="0"/>
              <a:t>Use a 2.1 FD app without 2.1 runtime</a:t>
            </a:r>
          </a:p>
        </p:txBody>
      </p:sp>
      <p:sp>
        <p:nvSpPr>
          <p:cNvPr id="3" name="Content Placeholder 2">
            <a:extLst>
              <a:ext uri="{FF2B5EF4-FFF2-40B4-BE49-F238E27FC236}">
                <a16:creationId xmlns:a16="http://schemas.microsoft.com/office/drawing/2014/main" id="{EE25AD3F-87BD-4FB5-86B2-02D928C24EE1}"/>
              </a:ext>
            </a:extLst>
          </p:cNvPr>
          <p:cNvSpPr>
            <a:spLocks noGrp="1"/>
          </p:cNvSpPr>
          <p:nvPr>
            <p:ph idx="1"/>
          </p:nvPr>
        </p:nvSpPr>
        <p:spPr/>
        <p:txBody>
          <a:bodyPr/>
          <a:lstStyle/>
          <a:p>
            <a:r>
              <a:rPr lang="en-US" dirty="0"/>
              <a:t>Reach out to the author to determine their plans</a:t>
            </a:r>
          </a:p>
          <a:p>
            <a:r>
              <a:rPr lang="en-US" dirty="0"/>
              <a:t>Determine whether you trust that the app will work, or you test it</a:t>
            </a:r>
          </a:p>
          <a:p>
            <a:r>
              <a:rPr lang="en-US" dirty="0"/>
              <a:t>Edit the &lt;</a:t>
            </a:r>
            <a:r>
              <a:rPr lang="en-US" dirty="0" err="1"/>
              <a:t>appName</a:t>
            </a:r>
            <a:r>
              <a:rPr lang="en-US" dirty="0"/>
              <a:t>&gt;.</a:t>
            </a:r>
            <a:r>
              <a:rPr lang="en-US" dirty="0" err="1"/>
              <a:t>runtimeconfig.json</a:t>
            </a:r>
            <a:r>
              <a:rPr lang="en-US" dirty="0"/>
              <a:t> file on the target machine</a:t>
            </a:r>
          </a:p>
          <a:p>
            <a:pPr lvl="1"/>
            <a:r>
              <a:rPr lang="en-US" dirty="0"/>
              <a:t>Anticipate doing this on every update targeting 2.1</a:t>
            </a:r>
          </a:p>
          <a:p>
            <a:endParaRPr lang="en-US" dirty="0"/>
          </a:p>
          <a:p>
            <a:pPr marL="0" indent="0">
              <a:buNone/>
            </a:pPr>
            <a:r>
              <a:rPr lang="en-US" i="1" dirty="0"/>
              <a:t>This will happen frequently in .NET Core 3.0 and .NET (Global) Tools</a:t>
            </a:r>
          </a:p>
          <a:p>
            <a:endParaRPr lang="en-US" dirty="0"/>
          </a:p>
        </p:txBody>
      </p:sp>
    </p:spTree>
    <p:extLst>
      <p:ext uri="{BB962C8B-B14F-4D97-AF65-F5344CB8AC3E}">
        <p14:creationId xmlns:p14="http://schemas.microsoft.com/office/powerpoint/2010/main" val="12193093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55E56-8C84-478E-AB97-D59882A86590}"/>
              </a:ext>
            </a:extLst>
          </p:cNvPr>
          <p:cNvSpPr>
            <a:spLocks noGrp="1"/>
          </p:cNvSpPr>
          <p:nvPr>
            <p:ph type="title"/>
          </p:nvPr>
        </p:nvSpPr>
        <p:spPr>
          <a:xfrm>
            <a:off x="838199" y="365125"/>
            <a:ext cx="10644447" cy="1325563"/>
          </a:xfrm>
        </p:spPr>
        <p:txBody>
          <a:bodyPr>
            <a:normAutofit/>
          </a:bodyPr>
          <a:lstStyle/>
          <a:p>
            <a:r>
              <a:rPr lang="en-US" sz="3200" dirty="0"/>
              <a:t>Scenario: </a:t>
            </a:r>
            <a:br>
              <a:rPr lang="en-US" dirty="0"/>
            </a:br>
            <a:r>
              <a:rPr lang="en-US" dirty="0"/>
              <a:t>Create app not to fail on major version change</a:t>
            </a:r>
          </a:p>
        </p:txBody>
      </p:sp>
      <p:sp>
        <p:nvSpPr>
          <p:cNvPr id="3" name="Content Placeholder 2">
            <a:extLst>
              <a:ext uri="{FF2B5EF4-FFF2-40B4-BE49-F238E27FC236}">
                <a16:creationId xmlns:a16="http://schemas.microsoft.com/office/drawing/2014/main" id="{EE25AD3F-87BD-4FB5-86B2-02D928C24EE1}"/>
              </a:ext>
            </a:extLst>
          </p:cNvPr>
          <p:cNvSpPr>
            <a:spLocks noGrp="1"/>
          </p:cNvSpPr>
          <p:nvPr>
            <p:ph idx="1"/>
          </p:nvPr>
        </p:nvSpPr>
        <p:spPr/>
        <p:txBody>
          <a:bodyPr/>
          <a:lstStyle/>
          <a:p>
            <a:r>
              <a:rPr lang="en-US" dirty="0"/>
              <a:t>Determine if the nature of your app makes this OK</a:t>
            </a:r>
          </a:p>
          <a:p>
            <a:pPr lvl="1"/>
            <a:r>
              <a:rPr lang="en-US" dirty="0"/>
              <a:t>How problematic will a runtime failure be?</a:t>
            </a:r>
          </a:p>
          <a:p>
            <a:pPr lvl="1"/>
            <a:r>
              <a:rPr lang="en-US" dirty="0"/>
              <a:t>Trades simplicity for an untested environment</a:t>
            </a:r>
          </a:p>
          <a:p>
            <a:r>
              <a:rPr lang="en-US" dirty="0"/>
              <a:t>Edit .</a:t>
            </a:r>
            <a:r>
              <a:rPr lang="en-US" dirty="0" err="1"/>
              <a:t>csproj</a:t>
            </a:r>
            <a:r>
              <a:rPr lang="en-US" dirty="0"/>
              <a:t> to include &lt;</a:t>
            </a:r>
            <a:r>
              <a:rPr lang="en-US" dirty="0" err="1"/>
              <a:t>RollForward</a:t>
            </a:r>
            <a:r>
              <a:rPr lang="en-US" dirty="0"/>
              <a:t>&gt;Major&lt;/</a:t>
            </a:r>
            <a:r>
              <a:rPr lang="en-US" dirty="0" err="1"/>
              <a:t>RollForward</a:t>
            </a:r>
            <a:r>
              <a:rPr lang="en-US" dirty="0"/>
              <a:t>&gt;</a:t>
            </a:r>
          </a:p>
          <a:p>
            <a:endParaRPr lang="en-US" dirty="0"/>
          </a:p>
          <a:p>
            <a:pPr marL="0" indent="0">
              <a:buNone/>
            </a:pPr>
            <a:r>
              <a:rPr lang="en-US" i="1" dirty="0"/>
              <a:t>This is a good solution for some .NET (Global) Tools</a:t>
            </a:r>
          </a:p>
          <a:p>
            <a:endParaRPr lang="en-US" dirty="0"/>
          </a:p>
        </p:txBody>
      </p:sp>
    </p:spTree>
    <p:extLst>
      <p:ext uri="{BB962C8B-B14F-4D97-AF65-F5344CB8AC3E}">
        <p14:creationId xmlns:p14="http://schemas.microsoft.com/office/powerpoint/2010/main" val="39458366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55E56-8C84-478E-AB97-D59882A86590}"/>
              </a:ext>
            </a:extLst>
          </p:cNvPr>
          <p:cNvSpPr>
            <a:spLocks noGrp="1"/>
          </p:cNvSpPr>
          <p:nvPr>
            <p:ph type="title"/>
          </p:nvPr>
        </p:nvSpPr>
        <p:spPr>
          <a:xfrm>
            <a:off x="838199" y="365125"/>
            <a:ext cx="10644447" cy="1325563"/>
          </a:xfrm>
        </p:spPr>
        <p:txBody>
          <a:bodyPr>
            <a:normAutofit/>
          </a:bodyPr>
          <a:lstStyle/>
          <a:p>
            <a:r>
              <a:rPr lang="en-US" sz="3200" dirty="0"/>
              <a:t>Scenario: </a:t>
            </a:r>
            <a:br>
              <a:rPr lang="en-US" dirty="0"/>
            </a:br>
            <a:r>
              <a:rPr lang="en-US" dirty="0"/>
              <a:t>Author app for 2.1 -&gt; 3.0</a:t>
            </a:r>
          </a:p>
        </p:txBody>
      </p:sp>
      <p:sp>
        <p:nvSpPr>
          <p:cNvPr id="3" name="Content Placeholder 2">
            <a:extLst>
              <a:ext uri="{FF2B5EF4-FFF2-40B4-BE49-F238E27FC236}">
                <a16:creationId xmlns:a16="http://schemas.microsoft.com/office/drawing/2014/main" id="{EE25AD3F-87BD-4FB5-86B2-02D928C24EE1}"/>
              </a:ext>
            </a:extLst>
          </p:cNvPr>
          <p:cNvSpPr>
            <a:spLocks noGrp="1"/>
          </p:cNvSpPr>
          <p:nvPr>
            <p:ph idx="1"/>
          </p:nvPr>
        </p:nvSpPr>
        <p:spPr/>
        <p:txBody>
          <a:bodyPr/>
          <a:lstStyle/>
          <a:p>
            <a:r>
              <a:rPr lang="en-US" dirty="0"/>
              <a:t>Test on the specific frameworks you are targeting</a:t>
            </a:r>
          </a:p>
          <a:p>
            <a:r>
              <a:rPr lang="en-US" dirty="0"/>
              <a:t>Edit .</a:t>
            </a:r>
            <a:r>
              <a:rPr lang="en-US" dirty="0" err="1"/>
              <a:t>csproj</a:t>
            </a:r>
            <a:r>
              <a:rPr lang="en-US" dirty="0"/>
              <a:t> </a:t>
            </a:r>
          </a:p>
          <a:p>
            <a:pPr lvl="1"/>
            <a:r>
              <a:rPr lang="en-US" dirty="0"/>
              <a:t>Replace &lt;</a:t>
            </a:r>
            <a:r>
              <a:rPr lang="en-US" dirty="0" err="1"/>
              <a:t>TargetFramework</a:t>
            </a:r>
            <a:r>
              <a:rPr lang="en-US" dirty="0"/>
              <a:t>&gt;.. with </a:t>
            </a:r>
          </a:p>
          <a:p>
            <a:pPr marL="457200" lvl="1" indent="0">
              <a:buNone/>
            </a:pPr>
            <a:r>
              <a:rPr lang="en-US" dirty="0"/>
              <a:t>	&lt;</a:t>
            </a:r>
            <a:r>
              <a:rPr lang="en-US" dirty="0" err="1"/>
              <a:t>TargetFrameworks</a:t>
            </a:r>
            <a:r>
              <a:rPr lang="en-US" dirty="0"/>
              <a:t>&gt;[frameworks]&lt;/ </a:t>
            </a:r>
            <a:r>
              <a:rPr lang="en-US" dirty="0" err="1"/>
              <a:t>TargetFrameworks</a:t>
            </a:r>
            <a:r>
              <a:rPr lang="en-US" dirty="0"/>
              <a:t>&gt;</a:t>
            </a:r>
          </a:p>
          <a:p>
            <a:pPr lvl="1"/>
            <a:r>
              <a:rPr lang="en-US" dirty="0"/>
              <a:t>Explicitly list each framework you support</a:t>
            </a:r>
          </a:p>
          <a:p>
            <a:pPr marL="0" indent="0">
              <a:buNone/>
            </a:pPr>
            <a:endParaRPr lang="en-US" i="1" dirty="0"/>
          </a:p>
          <a:p>
            <a:pPr marL="0" indent="0">
              <a:buNone/>
            </a:pPr>
            <a:r>
              <a:rPr lang="en-US" i="1" dirty="0"/>
              <a:t>This is a good solution for some .NET (Global) Tools</a:t>
            </a:r>
          </a:p>
          <a:p>
            <a:endParaRPr lang="en-US" dirty="0"/>
          </a:p>
        </p:txBody>
      </p:sp>
    </p:spTree>
    <p:extLst>
      <p:ext uri="{BB962C8B-B14F-4D97-AF65-F5344CB8AC3E}">
        <p14:creationId xmlns:p14="http://schemas.microsoft.com/office/powerpoint/2010/main" val="35879358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6B6DA-267D-4BCE-8E41-985B394424B2}"/>
              </a:ext>
            </a:extLst>
          </p:cNvPr>
          <p:cNvSpPr>
            <a:spLocks noGrp="1"/>
          </p:cNvSpPr>
          <p:nvPr>
            <p:ph type="title"/>
          </p:nvPr>
        </p:nvSpPr>
        <p:spPr/>
        <p:txBody>
          <a:bodyPr/>
          <a:lstStyle/>
          <a:p>
            <a:r>
              <a:rPr lang="en-US" dirty="0"/>
              <a:t>Extra photos</a:t>
            </a:r>
          </a:p>
        </p:txBody>
      </p:sp>
      <p:pic>
        <p:nvPicPr>
          <p:cNvPr id="4" name="Picture 3">
            <a:extLst>
              <a:ext uri="{FF2B5EF4-FFF2-40B4-BE49-F238E27FC236}">
                <a16:creationId xmlns:a16="http://schemas.microsoft.com/office/drawing/2014/main" id="{6B2C64D6-F89F-4EBE-A581-75E5D1E72D24}"/>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9967" t="4735" r="11210"/>
          <a:stretch/>
        </p:blipFill>
        <p:spPr>
          <a:xfrm>
            <a:off x="838200" y="1835981"/>
            <a:ext cx="3376246" cy="3121894"/>
          </a:xfrm>
          <a:prstGeom prst="rect">
            <a:avLst/>
          </a:prstGeom>
        </p:spPr>
      </p:pic>
      <p:sp>
        <p:nvSpPr>
          <p:cNvPr id="5" name="TextBox 4">
            <a:extLst>
              <a:ext uri="{FF2B5EF4-FFF2-40B4-BE49-F238E27FC236}">
                <a16:creationId xmlns:a16="http://schemas.microsoft.com/office/drawing/2014/main" id="{FFE59611-D2EC-463E-8545-19258C6EE463}"/>
              </a:ext>
            </a:extLst>
          </p:cNvPr>
          <p:cNvSpPr txBox="1"/>
          <p:nvPr/>
        </p:nvSpPr>
        <p:spPr>
          <a:xfrm>
            <a:off x="741433" y="4993864"/>
            <a:ext cx="6350000" cy="230832"/>
          </a:xfrm>
          <a:prstGeom prst="rect">
            <a:avLst/>
          </a:prstGeom>
          <a:noFill/>
        </p:spPr>
        <p:txBody>
          <a:bodyPr wrap="square" rtlCol="0">
            <a:spAutoFit/>
          </a:bodyPr>
          <a:lstStyle/>
          <a:p>
            <a:r>
              <a:rPr lang="en-US" sz="900" dirty="0">
                <a:hlinkClick r:id="rId3" tooltip="http://blog.coyoteproductions.co.uk/computers/bane-programmer/attachment/the-programmer_270195-700x/"/>
              </a:rPr>
              <a:t>This Photo</a:t>
            </a:r>
            <a:r>
              <a:rPr lang="en-US" sz="900" dirty="0"/>
              <a:t> by Unknown Author is licensed under </a:t>
            </a:r>
            <a:r>
              <a:rPr lang="en-US" sz="900" dirty="0">
                <a:hlinkClick r:id="rId4" tooltip="https://creativecommons.org/licenses/by-nd/3.0/"/>
              </a:rPr>
              <a:t>CC BY-ND</a:t>
            </a:r>
            <a:endParaRPr lang="en-US" sz="900" dirty="0"/>
          </a:p>
        </p:txBody>
      </p:sp>
      <p:pic>
        <p:nvPicPr>
          <p:cNvPr id="6" name="Picture 5">
            <a:extLst>
              <a:ext uri="{FF2B5EF4-FFF2-40B4-BE49-F238E27FC236}">
                <a16:creationId xmlns:a16="http://schemas.microsoft.com/office/drawing/2014/main" id="{B2AA1645-54CB-416A-9280-7AE52792C98C}"/>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729121" y="818833"/>
            <a:ext cx="5238750" cy="2905125"/>
          </a:xfrm>
          <a:prstGeom prst="rect">
            <a:avLst/>
          </a:prstGeom>
        </p:spPr>
      </p:pic>
      <p:sp>
        <p:nvSpPr>
          <p:cNvPr id="7" name="TextBox 6">
            <a:extLst>
              <a:ext uri="{FF2B5EF4-FFF2-40B4-BE49-F238E27FC236}">
                <a16:creationId xmlns:a16="http://schemas.microsoft.com/office/drawing/2014/main" id="{2D40AA93-80BA-4E39-8045-F6D79DB72FD0}"/>
              </a:ext>
            </a:extLst>
          </p:cNvPr>
          <p:cNvSpPr txBox="1"/>
          <p:nvPr/>
        </p:nvSpPr>
        <p:spPr>
          <a:xfrm>
            <a:off x="2202142" y="5808335"/>
            <a:ext cx="5238750" cy="230832"/>
          </a:xfrm>
          <a:prstGeom prst="rect">
            <a:avLst/>
          </a:prstGeom>
          <a:noFill/>
        </p:spPr>
        <p:txBody>
          <a:bodyPr wrap="square" rtlCol="0">
            <a:spAutoFit/>
          </a:bodyPr>
          <a:lstStyle/>
          <a:p>
            <a:r>
              <a:rPr lang="en-US" sz="900" dirty="0">
                <a:hlinkClick r:id="rId6" tooltip="http://www.techsoupforlibraries.org/blog/ginny-mies"/>
              </a:rPr>
              <a:t>This Photo</a:t>
            </a:r>
            <a:r>
              <a:rPr lang="en-US" sz="900" dirty="0"/>
              <a:t> by Unknown Author is licensed under </a:t>
            </a:r>
            <a:r>
              <a:rPr lang="en-US" sz="900" dirty="0">
                <a:hlinkClick r:id="rId7" tooltip="https://creativecommons.org/licenses/by-nc-nd/3.0/"/>
              </a:rPr>
              <a:t>CC BY-NC-ND</a:t>
            </a:r>
            <a:endParaRPr lang="en-US" sz="900" dirty="0"/>
          </a:p>
        </p:txBody>
      </p:sp>
      <p:pic>
        <p:nvPicPr>
          <p:cNvPr id="8" name="Picture 7">
            <a:extLst>
              <a:ext uri="{FF2B5EF4-FFF2-40B4-BE49-F238E27FC236}">
                <a16:creationId xmlns:a16="http://schemas.microsoft.com/office/drawing/2014/main" id="{4292C199-1871-4BE8-94A3-AA01EB58EF05}"/>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9894397" y="4197994"/>
            <a:ext cx="2000250" cy="1828800"/>
          </a:xfrm>
          <a:prstGeom prst="rect">
            <a:avLst/>
          </a:prstGeom>
        </p:spPr>
      </p:pic>
      <p:sp>
        <p:nvSpPr>
          <p:cNvPr id="9" name="TextBox 8">
            <a:extLst>
              <a:ext uri="{FF2B5EF4-FFF2-40B4-BE49-F238E27FC236}">
                <a16:creationId xmlns:a16="http://schemas.microsoft.com/office/drawing/2014/main" id="{2A77A2D8-1100-431F-820F-9B561D3B7A9E}"/>
              </a:ext>
            </a:extLst>
          </p:cNvPr>
          <p:cNvSpPr txBox="1"/>
          <p:nvPr/>
        </p:nvSpPr>
        <p:spPr>
          <a:xfrm>
            <a:off x="9894397" y="6026794"/>
            <a:ext cx="2000250" cy="369332"/>
          </a:xfrm>
          <a:prstGeom prst="rect">
            <a:avLst/>
          </a:prstGeom>
          <a:noFill/>
        </p:spPr>
        <p:txBody>
          <a:bodyPr wrap="square" rtlCol="0">
            <a:spAutoFit/>
          </a:bodyPr>
          <a:lstStyle/>
          <a:p>
            <a:r>
              <a:rPr lang="en-US" sz="900">
                <a:hlinkClick r:id="rId9" tooltip="http://transgriot.blogspot.com/2009/04/transgriot-speak-101.html"/>
              </a:rPr>
              <a:t>This Photo</a:t>
            </a:r>
            <a:r>
              <a:rPr lang="en-US" sz="900"/>
              <a:t> by Unknown Author is licensed under </a:t>
            </a:r>
            <a:r>
              <a:rPr lang="en-US" sz="900">
                <a:hlinkClick r:id="rId7" tooltip="https://creativecommons.org/licenses/by-nc-nd/3.0/"/>
              </a:rPr>
              <a:t>CC BY-NC-ND</a:t>
            </a:r>
            <a:endParaRPr lang="en-US" sz="900"/>
          </a:p>
        </p:txBody>
      </p:sp>
    </p:spTree>
    <p:extLst>
      <p:ext uri="{BB962C8B-B14F-4D97-AF65-F5344CB8AC3E}">
        <p14:creationId xmlns:p14="http://schemas.microsoft.com/office/powerpoint/2010/main" val="1789457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0DAEF-D7B8-4C8F-BBF3-33241751A63A}"/>
              </a:ext>
            </a:extLst>
          </p:cNvPr>
          <p:cNvSpPr>
            <a:spLocks noGrp="1"/>
          </p:cNvSpPr>
          <p:nvPr>
            <p:ph type="title"/>
          </p:nvPr>
        </p:nvSpPr>
        <p:spPr/>
        <p:txBody>
          <a:bodyPr/>
          <a:lstStyle/>
          <a:p>
            <a:r>
              <a:rPr lang="en-US" dirty="0"/>
              <a:t>Agenda</a:t>
            </a:r>
          </a:p>
        </p:txBody>
      </p:sp>
      <p:pic>
        <p:nvPicPr>
          <p:cNvPr id="6" name="Content Placeholder 5">
            <a:extLst>
              <a:ext uri="{FF2B5EF4-FFF2-40B4-BE49-F238E27FC236}">
                <a16:creationId xmlns:a16="http://schemas.microsoft.com/office/drawing/2014/main" id="{D1FB59ED-8B50-4E0B-B388-B62CC4714104}"/>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729288" y="1519237"/>
            <a:ext cx="5080000" cy="3810000"/>
          </a:xfrm>
        </p:spPr>
      </p:pic>
      <p:sp>
        <p:nvSpPr>
          <p:cNvPr id="4" name="Text Placeholder 3">
            <a:extLst>
              <a:ext uri="{FF2B5EF4-FFF2-40B4-BE49-F238E27FC236}">
                <a16:creationId xmlns:a16="http://schemas.microsoft.com/office/drawing/2014/main" id="{7C88CDF9-E62E-4758-8B63-75DE311755B7}"/>
              </a:ext>
            </a:extLst>
          </p:cNvPr>
          <p:cNvSpPr>
            <a:spLocks noGrp="1"/>
          </p:cNvSpPr>
          <p:nvPr>
            <p:ph type="body" sz="half" idx="2"/>
          </p:nvPr>
        </p:nvSpPr>
        <p:spPr/>
        <p:txBody>
          <a:bodyPr>
            <a:normAutofit/>
          </a:bodyPr>
          <a:lstStyle/>
          <a:p>
            <a:r>
              <a:rPr lang="en-US" sz="2000" dirty="0"/>
              <a:t>Future of .NET</a:t>
            </a:r>
          </a:p>
          <a:p>
            <a:r>
              <a:rPr lang="en-US" sz="2000" dirty="0"/>
              <a:t>How C# can surprise you</a:t>
            </a:r>
          </a:p>
          <a:p>
            <a:r>
              <a:rPr lang="en-US" sz="2000" dirty="0"/>
              <a:t>Async</a:t>
            </a:r>
          </a:p>
          <a:p>
            <a:r>
              <a:rPr lang="en-US" sz="2000" dirty="0"/>
              <a:t>Recent features</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sp>
        <p:nvSpPr>
          <p:cNvPr id="7" name="TextBox 6">
            <a:extLst>
              <a:ext uri="{FF2B5EF4-FFF2-40B4-BE49-F238E27FC236}">
                <a16:creationId xmlns:a16="http://schemas.microsoft.com/office/drawing/2014/main" id="{CE7C2098-3B88-4AF4-B51B-F7204B33D97D}"/>
              </a:ext>
            </a:extLst>
          </p:cNvPr>
          <p:cNvSpPr txBox="1"/>
          <p:nvPr/>
        </p:nvSpPr>
        <p:spPr>
          <a:xfrm>
            <a:off x="5729288" y="5329237"/>
            <a:ext cx="5080000" cy="230832"/>
          </a:xfrm>
          <a:prstGeom prst="rect">
            <a:avLst/>
          </a:prstGeom>
          <a:noFill/>
        </p:spPr>
        <p:txBody>
          <a:bodyPr wrap="square" rtlCol="0">
            <a:spAutoFit/>
          </a:bodyPr>
          <a:lstStyle/>
          <a:p>
            <a:r>
              <a:rPr lang="en-US" sz="900" dirty="0">
                <a:hlinkClick r:id="rId3" tooltip="http://cheesecharmer.blogspot.com/2011/02/what-to-name-it-4.html"/>
              </a:rPr>
              <a:t>This Photo</a:t>
            </a:r>
            <a:r>
              <a:rPr lang="en-US" sz="900" dirty="0"/>
              <a:t> by Unknown Author is licensed under </a:t>
            </a:r>
            <a:r>
              <a:rPr lang="en-US" sz="900" dirty="0">
                <a:hlinkClick r:id="rId4" tooltip="https://creativecommons.org/licenses/by/3.0/"/>
              </a:rPr>
              <a:t>CC BY</a:t>
            </a:r>
            <a:endParaRPr lang="en-US" sz="900" dirty="0"/>
          </a:p>
        </p:txBody>
      </p:sp>
    </p:spTree>
    <p:extLst>
      <p:ext uri="{BB962C8B-B14F-4D97-AF65-F5344CB8AC3E}">
        <p14:creationId xmlns:p14="http://schemas.microsoft.com/office/powerpoint/2010/main" val="2121079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0" presetClass="entr" presetSubtype="0" fill="hold" nodeType="withEffect">
                                  <p:stCondLst>
                                    <p:cond delay="25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173141-AABB-48D7-AC77-E2A4E503145A}"/>
              </a:ext>
            </a:extLst>
          </p:cNvPr>
          <p:cNvSpPr>
            <a:spLocks noGrp="1"/>
          </p:cNvSpPr>
          <p:nvPr>
            <p:ph type="title"/>
          </p:nvPr>
        </p:nvSpPr>
        <p:spPr/>
        <p:txBody>
          <a:bodyPr/>
          <a:lstStyle/>
          <a:p>
            <a:r>
              <a:rPr lang="en-US" dirty="0"/>
              <a:t>.NET Schedule</a:t>
            </a:r>
          </a:p>
        </p:txBody>
      </p:sp>
      <p:sp>
        <p:nvSpPr>
          <p:cNvPr id="2" name="Text Placeholder 1">
            <a:extLst>
              <a:ext uri="{FF2B5EF4-FFF2-40B4-BE49-F238E27FC236}">
                <a16:creationId xmlns:a16="http://schemas.microsoft.com/office/drawing/2014/main" id="{FA9D1495-BD70-420A-9A4F-8DBE90E37993}"/>
              </a:ext>
            </a:extLst>
          </p:cNvPr>
          <p:cNvSpPr>
            <a:spLocks noGrp="1"/>
          </p:cNvSpPr>
          <p:nvPr>
            <p:ph sz="quarter" idx="10"/>
          </p:nvPr>
        </p:nvSpPr>
        <p:spPr>
          <a:xfrm>
            <a:off x="584200" y="4044188"/>
            <a:ext cx="11018838" cy="947952"/>
          </a:xfrm>
        </p:spPr>
        <p:txBody>
          <a:bodyPr/>
          <a:lstStyle/>
          <a:p>
            <a:pPr>
              <a:buFont typeface="Arial" panose="020B0604020202020204" pitchFamily="34" charset="0"/>
              <a:buChar char="•"/>
            </a:pPr>
            <a:r>
              <a:rPr lang="en-US" sz="2800" dirty="0">
                <a:latin typeface="+mn-lt"/>
              </a:rPr>
              <a:t>.NET Core 3.0 released September 23</a:t>
            </a:r>
          </a:p>
          <a:p>
            <a:pPr>
              <a:buFont typeface="Arial" panose="020B0604020202020204" pitchFamily="34" charset="0"/>
              <a:buChar char="•"/>
            </a:pPr>
            <a:endParaRPr lang="en-US" sz="2800" dirty="0">
              <a:latin typeface="+mn-lt"/>
            </a:endParaRPr>
          </a:p>
        </p:txBody>
      </p:sp>
      <p:cxnSp>
        <p:nvCxnSpPr>
          <p:cNvPr id="4" name="Straight Arrow Connector 3">
            <a:extLst>
              <a:ext uri="{FF2B5EF4-FFF2-40B4-BE49-F238E27FC236}">
                <a16:creationId xmlns:a16="http://schemas.microsoft.com/office/drawing/2014/main" id="{CA0CB52B-62B2-44B0-B8F1-EC302FC2F67A}"/>
              </a:ext>
            </a:extLst>
          </p:cNvPr>
          <p:cNvCxnSpPr>
            <a:cxnSpLocks/>
          </p:cNvCxnSpPr>
          <p:nvPr/>
        </p:nvCxnSpPr>
        <p:spPr>
          <a:xfrm flipV="1">
            <a:off x="489098" y="1902292"/>
            <a:ext cx="11398102" cy="92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 name="Oval 4">
            <a:extLst>
              <a:ext uri="{FF2B5EF4-FFF2-40B4-BE49-F238E27FC236}">
                <a16:creationId xmlns:a16="http://schemas.microsoft.com/office/drawing/2014/main" id="{F68AE705-F914-40B3-AE5C-185D60311792}"/>
              </a:ext>
            </a:extLst>
          </p:cNvPr>
          <p:cNvSpPr/>
          <p:nvPr/>
        </p:nvSpPr>
        <p:spPr>
          <a:xfrm>
            <a:off x="897308" y="1683238"/>
            <a:ext cx="423097" cy="438108"/>
          </a:xfrm>
          <a:prstGeom prst="ellipse">
            <a:avLst/>
          </a:prstGeom>
          <a:solidFill>
            <a:schemeClr val="accent3">
              <a:lumMod val="75000"/>
            </a:schemeClr>
          </a:solidFill>
        </p:spPr>
        <p:style>
          <a:lnRef idx="3">
            <a:schemeClr val="lt1"/>
          </a:lnRef>
          <a:fillRef idx="1">
            <a:schemeClr val="accent2"/>
          </a:fillRef>
          <a:effectRef idx="1">
            <a:schemeClr val="accent2"/>
          </a:effectRef>
          <a:fontRef idx="minor">
            <a:schemeClr val="lt1"/>
          </a:fontRef>
        </p:style>
      </p:sp>
      <p:sp>
        <p:nvSpPr>
          <p:cNvPr id="6" name="Oval 5">
            <a:extLst>
              <a:ext uri="{FF2B5EF4-FFF2-40B4-BE49-F238E27FC236}">
                <a16:creationId xmlns:a16="http://schemas.microsoft.com/office/drawing/2014/main" id="{C193663B-974C-48A6-BC5E-BFD0B8F0F387}"/>
              </a:ext>
            </a:extLst>
          </p:cNvPr>
          <p:cNvSpPr/>
          <p:nvPr/>
        </p:nvSpPr>
        <p:spPr>
          <a:xfrm>
            <a:off x="2584855" y="1670635"/>
            <a:ext cx="423097" cy="438108"/>
          </a:xfrm>
          <a:prstGeom prst="ellipse">
            <a:avLst/>
          </a:prstGeom>
          <a:solidFill>
            <a:schemeClr val="accent3">
              <a:lumMod val="75000"/>
            </a:schemeClr>
          </a:solidFill>
        </p:spPr>
        <p:style>
          <a:lnRef idx="3">
            <a:schemeClr val="lt1"/>
          </a:lnRef>
          <a:fillRef idx="1">
            <a:schemeClr val="accent2"/>
          </a:fillRef>
          <a:effectRef idx="1">
            <a:schemeClr val="accent2"/>
          </a:effectRef>
          <a:fontRef idx="minor">
            <a:schemeClr val="lt1"/>
          </a:fontRef>
        </p:style>
      </p:sp>
      <p:sp>
        <p:nvSpPr>
          <p:cNvPr id="11" name="TextBox 10">
            <a:extLst>
              <a:ext uri="{FF2B5EF4-FFF2-40B4-BE49-F238E27FC236}">
                <a16:creationId xmlns:a16="http://schemas.microsoft.com/office/drawing/2014/main" id="{4AB915F4-A1FE-47EA-8146-22FF3EC3A85F}"/>
              </a:ext>
            </a:extLst>
          </p:cNvPr>
          <p:cNvSpPr txBox="1"/>
          <p:nvPr/>
        </p:nvSpPr>
        <p:spPr>
          <a:xfrm>
            <a:off x="373242" y="2782616"/>
            <a:ext cx="1478812" cy="809604"/>
          </a:xfrm>
          <a:prstGeom prst="rect">
            <a:avLst/>
          </a:prstGeom>
          <a:noFill/>
        </p:spPr>
        <p:txBody>
          <a:bodyPr wrap="square" lIns="179161" tIns="143331" rIns="89606" bIns="143331" rtlCol="0" anchor="t">
            <a:spAutoFit/>
          </a:bodyPr>
          <a:lstStyle/>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Dec 2018</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.NET Core 2.2</a:t>
            </a:r>
          </a:p>
        </p:txBody>
      </p:sp>
      <p:cxnSp>
        <p:nvCxnSpPr>
          <p:cNvPr id="12" name="Straight Connector 11">
            <a:extLst>
              <a:ext uri="{FF2B5EF4-FFF2-40B4-BE49-F238E27FC236}">
                <a16:creationId xmlns:a16="http://schemas.microsoft.com/office/drawing/2014/main" id="{3273BCCE-50F4-4F0C-95B9-FA7EF878CCEF}"/>
              </a:ext>
            </a:extLst>
          </p:cNvPr>
          <p:cNvCxnSpPr>
            <a:cxnSpLocks/>
            <a:stCxn id="5" idx="4"/>
            <a:endCxn id="11" idx="0"/>
          </p:cNvCxnSpPr>
          <p:nvPr/>
        </p:nvCxnSpPr>
        <p:spPr>
          <a:xfrm>
            <a:off x="1108857" y="2121346"/>
            <a:ext cx="3791" cy="66127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41913FE-2E57-4F76-8393-4212E338E89C}"/>
              </a:ext>
            </a:extLst>
          </p:cNvPr>
          <p:cNvSpPr txBox="1"/>
          <p:nvPr/>
        </p:nvSpPr>
        <p:spPr>
          <a:xfrm>
            <a:off x="2057926" y="2775491"/>
            <a:ext cx="1478812" cy="1108147"/>
          </a:xfrm>
          <a:prstGeom prst="rect">
            <a:avLst/>
          </a:prstGeom>
          <a:noFill/>
        </p:spPr>
        <p:txBody>
          <a:bodyPr wrap="square" lIns="179161" tIns="143331" rIns="89606" bIns="143331" rtlCol="0" anchor="t">
            <a:spAutoFit/>
          </a:bodyPr>
          <a:lstStyle/>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Sept 2019</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.NET Core 3.0</a:t>
            </a:r>
          </a:p>
          <a:p>
            <a:pPr marL="0" marR="0" lvl="0" indent="0" algn="ctr" defTabSz="913950" rtl="0" eaLnBrk="1" fontAlgn="auto" latinLnBrk="0" hangingPunct="1">
              <a:lnSpc>
                <a:spcPct val="90000"/>
              </a:lnSpc>
              <a:spcBef>
                <a:spcPts val="0"/>
              </a:spcBef>
              <a:spcAft>
                <a:spcPts val="575"/>
              </a:spcAft>
              <a:buClrTx/>
              <a:buSzTx/>
              <a:buFontTx/>
              <a:buNone/>
              <a:tabLst/>
              <a:defRPr/>
            </a:pPr>
            <a:endParaRPr kumimoji="0" lang="en-US" sz="16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endParaRPr>
          </a:p>
        </p:txBody>
      </p:sp>
      <p:cxnSp>
        <p:nvCxnSpPr>
          <p:cNvPr id="14" name="Straight Connector 13">
            <a:extLst>
              <a:ext uri="{FF2B5EF4-FFF2-40B4-BE49-F238E27FC236}">
                <a16:creationId xmlns:a16="http://schemas.microsoft.com/office/drawing/2014/main" id="{3AD910AD-BAF8-4702-A600-19B8C0BDE2D6}"/>
              </a:ext>
            </a:extLst>
          </p:cNvPr>
          <p:cNvCxnSpPr>
            <a:cxnSpLocks/>
            <a:stCxn id="6" idx="4"/>
            <a:endCxn id="13" idx="0"/>
          </p:cNvCxnSpPr>
          <p:nvPr/>
        </p:nvCxnSpPr>
        <p:spPr>
          <a:xfrm>
            <a:off x="2796404" y="2108743"/>
            <a:ext cx="928" cy="66674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5774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anim calcmode="lin" valueType="num">
                                      <p:cBhvr>
                                        <p:cTn id="11" dur="500" fill="hold"/>
                                        <p:tgtEl>
                                          <p:spTgt spid="11"/>
                                        </p:tgtEl>
                                        <p:attrNameLst>
                                          <p:attrName>ppt_x</p:attrName>
                                        </p:attrNameLst>
                                      </p:cBhvr>
                                      <p:tavLst>
                                        <p:tav tm="0">
                                          <p:val>
                                            <p:strVal val="#ppt_x"/>
                                          </p:val>
                                        </p:tav>
                                        <p:tav tm="100000">
                                          <p:val>
                                            <p:strVal val="#ppt_x"/>
                                          </p:val>
                                        </p:tav>
                                      </p:tavLst>
                                    </p:anim>
                                    <p:anim calcmode="lin" valueType="num">
                                      <p:cBhvr>
                                        <p:cTn id="12" dur="500" fill="hold"/>
                                        <p:tgtEl>
                                          <p:spTgt spid="11"/>
                                        </p:tgtEl>
                                        <p:attrNameLst>
                                          <p:attrName>ppt_y</p:attrName>
                                        </p:attrNameLst>
                                      </p:cBhvr>
                                      <p:tavLst>
                                        <p:tav tm="0">
                                          <p:val>
                                            <p:strVal val="#ppt_y+.1"/>
                                          </p:val>
                                        </p:tav>
                                        <p:tav tm="100000">
                                          <p:val>
                                            <p:strVal val="#ppt_y"/>
                                          </p:val>
                                        </p:tav>
                                      </p:tavLst>
                                    </p:anim>
                                  </p:childTnLst>
                                </p:cTn>
                              </p:par>
                              <p:par>
                                <p:cTn id="13" presetID="22" presetClass="entr" presetSubtype="1"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par>
                                <p:cTn id="20" presetID="42"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anim calcmode="lin" valueType="num">
                                      <p:cBhvr>
                                        <p:cTn id="23" dur="500" fill="hold"/>
                                        <p:tgtEl>
                                          <p:spTgt spid="13"/>
                                        </p:tgtEl>
                                        <p:attrNameLst>
                                          <p:attrName>ppt_x</p:attrName>
                                        </p:attrNameLst>
                                      </p:cBhvr>
                                      <p:tavLst>
                                        <p:tav tm="0">
                                          <p:val>
                                            <p:strVal val="#ppt_x"/>
                                          </p:val>
                                        </p:tav>
                                        <p:tav tm="100000">
                                          <p:val>
                                            <p:strVal val="#ppt_x"/>
                                          </p:val>
                                        </p:tav>
                                      </p:tavLst>
                                    </p:anim>
                                    <p:anim calcmode="lin" valueType="num">
                                      <p:cBhvr>
                                        <p:cTn id="24" dur="500" fill="hold"/>
                                        <p:tgtEl>
                                          <p:spTgt spid="13"/>
                                        </p:tgtEl>
                                        <p:attrNameLst>
                                          <p:attrName>ppt_y</p:attrName>
                                        </p:attrNameLst>
                                      </p:cBhvr>
                                      <p:tavLst>
                                        <p:tav tm="0">
                                          <p:val>
                                            <p:strVal val="#ppt_y+.1"/>
                                          </p:val>
                                        </p:tav>
                                        <p:tav tm="100000">
                                          <p:val>
                                            <p:strVal val="#ppt_y"/>
                                          </p:val>
                                        </p:tav>
                                      </p:tavLst>
                                    </p:anim>
                                  </p:childTnLst>
                                </p:cTn>
                              </p:par>
                              <p:par>
                                <p:cTn id="25" presetID="22" presetClass="entr" presetSubtype="1"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2">
                                            <p:txEl>
                                              <p:pRg st="0" end="0"/>
                                            </p:txEl>
                                          </p:spTgt>
                                        </p:tgtEl>
                                        <p:attrNameLst>
                                          <p:attrName>style.visibility</p:attrName>
                                        </p:attrNameLst>
                                      </p:cBhvr>
                                      <p:to>
                                        <p:strVal val="visible"/>
                                      </p:to>
                                    </p:set>
                                    <p:animEffect transition="in" filter="fade">
                                      <p:cBhvr>
                                        <p:cTn id="31"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1"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97E81E-C2E6-4C0D-8C8F-78EBF7F50C34}"/>
              </a:ext>
            </a:extLst>
          </p:cNvPr>
          <p:cNvSpPr>
            <a:spLocks noGrp="1"/>
          </p:cNvSpPr>
          <p:nvPr>
            <p:ph type="title"/>
          </p:nvPr>
        </p:nvSpPr>
        <p:spPr/>
        <p:txBody>
          <a:bodyPr/>
          <a:lstStyle/>
          <a:p>
            <a:r>
              <a:rPr lang="en-US" dirty="0"/>
              <a:t>Get more info at</a:t>
            </a:r>
          </a:p>
        </p:txBody>
      </p:sp>
      <p:sp>
        <p:nvSpPr>
          <p:cNvPr id="5" name="Text Placeholder 4">
            <a:extLst>
              <a:ext uri="{FF2B5EF4-FFF2-40B4-BE49-F238E27FC236}">
                <a16:creationId xmlns:a16="http://schemas.microsoft.com/office/drawing/2014/main" id="{FFF2AD2B-7C74-4E01-8876-D511F1F1A57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51842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80B41F-886C-443B-8294-16F887C47E80}"/>
              </a:ext>
            </a:extLst>
          </p:cNvPr>
          <p:cNvSpPr>
            <a:spLocks noGrp="1"/>
          </p:cNvSpPr>
          <p:nvPr>
            <p:ph type="body" sz="quarter" idx="10"/>
          </p:nvPr>
        </p:nvSpPr>
        <p:spPr>
          <a:xfrm>
            <a:off x="269239" y="1189177"/>
            <a:ext cx="11653523" cy="727700"/>
          </a:xfrm>
        </p:spPr>
        <p:txBody>
          <a:bodyPr/>
          <a:lstStyle/>
          <a:p>
            <a:r>
              <a:rPr lang="en-US" dirty="0"/>
              <a:t>Beth TODO</a:t>
            </a:r>
          </a:p>
        </p:txBody>
      </p:sp>
      <p:sp>
        <p:nvSpPr>
          <p:cNvPr id="3" name="Title 2">
            <a:extLst>
              <a:ext uri="{FF2B5EF4-FFF2-40B4-BE49-F238E27FC236}">
                <a16:creationId xmlns:a16="http://schemas.microsoft.com/office/drawing/2014/main" id="{3653BC32-2666-4180-A432-5831A7FEDF6C}"/>
              </a:ext>
            </a:extLst>
          </p:cNvPr>
          <p:cNvSpPr>
            <a:spLocks noGrp="1"/>
          </p:cNvSpPr>
          <p:nvPr>
            <p:ph type="title"/>
          </p:nvPr>
        </p:nvSpPr>
        <p:spPr/>
        <p:txBody>
          <a:bodyPr/>
          <a:lstStyle/>
          <a:p>
            <a:r>
              <a:rPr lang="en-US" dirty="0"/>
              <a:t>Announcing .NET Conf 2019</a:t>
            </a:r>
          </a:p>
        </p:txBody>
      </p:sp>
      <p:pic>
        <p:nvPicPr>
          <p:cNvPr id="4" name="Picture 3">
            <a:extLst>
              <a:ext uri="{FF2B5EF4-FFF2-40B4-BE49-F238E27FC236}">
                <a16:creationId xmlns:a16="http://schemas.microsoft.com/office/drawing/2014/main" id="{27E96EC8-76A4-47F4-8601-B872A592AFBC}"/>
              </a:ext>
            </a:extLst>
          </p:cNvPr>
          <p:cNvPicPr>
            <a:picLocks noChangeAspect="1"/>
          </p:cNvPicPr>
          <p:nvPr/>
        </p:nvPicPr>
        <p:blipFill>
          <a:blip r:embed="rId2"/>
          <a:stretch>
            <a:fillRect/>
          </a:stretch>
        </p:blipFill>
        <p:spPr>
          <a:xfrm>
            <a:off x="0" y="240030"/>
            <a:ext cx="12192000" cy="6377940"/>
          </a:xfrm>
          <a:prstGeom prst="rect">
            <a:avLst/>
          </a:prstGeom>
        </p:spPr>
      </p:pic>
      <p:sp>
        <p:nvSpPr>
          <p:cNvPr id="6" name="Rectangle: Rounded Corners 5">
            <a:extLst>
              <a:ext uri="{FF2B5EF4-FFF2-40B4-BE49-F238E27FC236}">
                <a16:creationId xmlns:a16="http://schemas.microsoft.com/office/drawing/2014/main" id="{2AC416BF-50BD-4F6A-AF89-F5FFDD744030}"/>
              </a:ext>
            </a:extLst>
          </p:cNvPr>
          <p:cNvSpPr/>
          <p:nvPr/>
        </p:nvSpPr>
        <p:spPr bwMode="auto">
          <a:xfrm>
            <a:off x="6238875" y="838200"/>
            <a:ext cx="2257425" cy="1295400"/>
          </a:xfrm>
          <a:prstGeom prst="roundRect">
            <a:avLst/>
          </a:prstGeom>
          <a:solidFill>
            <a:srgbClr val="E2068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Eras Bold ITC" panose="020B0907030504020204" pitchFamily="34" charset="0"/>
                <a:ea typeface="Segoe UI" pitchFamily="34" charset="0"/>
                <a:cs typeface="Segoe UI" pitchFamily="34" charset="0"/>
              </a:rPr>
              <a:t>Save the date!</a:t>
            </a:r>
          </a:p>
        </p:txBody>
      </p:sp>
      <p:sp>
        <p:nvSpPr>
          <p:cNvPr id="5" name="Speech Bubble: Rectangle with Corners Rounded 4">
            <a:extLst>
              <a:ext uri="{FF2B5EF4-FFF2-40B4-BE49-F238E27FC236}">
                <a16:creationId xmlns:a16="http://schemas.microsoft.com/office/drawing/2014/main" id="{A73D6584-E1F2-4F89-B4C4-1E634C3DF19C}"/>
              </a:ext>
            </a:extLst>
          </p:cNvPr>
          <p:cNvSpPr/>
          <p:nvPr/>
        </p:nvSpPr>
        <p:spPr>
          <a:xfrm>
            <a:off x="6104792" y="667770"/>
            <a:ext cx="2508472" cy="1672582"/>
          </a:xfrm>
          <a:prstGeom prst="wedgeRoundRectCallout">
            <a:avLst>
              <a:gd name="adj1" fmla="val 55386"/>
              <a:gd name="adj2" fmla="val 72040"/>
              <a:gd name="adj3" fmla="val 16667"/>
            </a:avLst>
          </a:prstGeom>
          <a:solidFill>
            <a:srgbClr val="E300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Watch the videos!!</a:t>
            </a:r>
          </a:p>
        </p:txBody>
      </p:sp>
    </p:spTree>
    <p:extLst>
      <p:ext uri="{BB962C8B-B14F-4D97-AF65-F5344CB8AC3E}">
        <p14:creationId xmlns:p14="http://schemas.microsoft.com/office/powerpoint/2010/main" val="2419444611"/>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TotalTime>
  <Words>2686</Words>
  <Application>Microsoft Office PowerPoint</Application>
  <PresentationFormat>Widescreen</PresentationFormat>
  <Paragraphs>645</Paragraphs>
  <Slides>58</Slides>
  <Notes>12</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58</vt:i4>
      </vt:variant>
    </vt:vector>
  </HeadingPairs>
  <TitlesOfParts>
    <vt:vector size="67" baseType="lpstr">
      <vt:lpstr>Arial</vt:lpstr>
      <vt:lpstr>Calibri</vt:lpstr>
      <vt:lpstr>Calibri Light</vt:lpstr>
      <vt:lpstr>Consolas</vt:lpstr>
      <vt:lpstr>Eras Bold ITC</vt:lpstr>
      <vt:lpstr>Segoe UI</vt:lpstr>
      <vt:lpstr>Segoe UI Light</vt:lpstr>
      <vt:lpstr>Segoe UI Semibold</vt:lpstr>
      <vt:lpstr>Office Theme</vt:lpstr>
      <vt:lpstr>Become a Better C# Developer Techorama 2019, Netherlands</vt:lpstr>
      <vt:lpstr>Abstract</vt:lpstr>
      <vt:lpstr>PowerPoint Presentation</vt:lpstr>
      <vt:lpstr>PowerPoint Presentation</vt:lpstr>
      <vt:lpstr>Intermediate to Advanced</vt:lpstr>
      <vt:lpstr>Agenda</vt:lpstr>
      <vt:lpstr>.NET Schedule</vt:lpstr>
      <vt:lpstr>Get more info at</vt:lpstr>
      <vt:lpstr>Announcing .NET Conf 2019</vt:lpstr>
      <vt:lpstr>Schedule and  determining version right for you</vt:lpstr>
      <vt:lpstr>.NET Schedule</vt:lpstr>
      <vt:lpstr>LTS Support - 3 years from release</vt:lpstr>
      <vt:lpstr>LTS for Runtime</vt:lpstr>
      <vt:lpstr>Schedule and  determining version right for you</vt:lpstr>
      <vt:lpstr>Roadmap - .NET 5.0</vt:lpstr>
      <vt:lpstr>The .NET Roadmap</vt:lpstr>
      <vt:lpstr>The .NET Roadmap</vt:lpstr>
      <vt:lpstr>Introducing .NET 5</vt:lpstr>
      <vt:lpstr>Introducing .NET 5</vt:lpstr>
      <vt:lpstr>LTS Support - 3 years from release https://dotnet.microsoft.com/platform/support/policy/dotnet-core</vt:lpstr>
      <vt:lpstr>.NET 5</vt:lpstr>
      <vt:lpstr>Most things are in .NET Core and Framework</vt:lpstr>
      <vt:lpstr>What is not in .NET Core?</vt:lpstr>
      <vt:lpstr>PowerPoint Presentation</vt:lpstr>
      <vt:lpstr>PowerPoint Presentation</vt:lpstr>
      <vt:lpstr>.NET Core benefits</vt:lpstr>
      <vt:lpstr>Benefits of .NET Framework</vt:lpstr>
      <vt:lpstr>.NET Core is the Future of .NET  https://devblogs.microsoft.com/dotnet/net-core-is-the-future-of-net/</vt:lpstr>
      <vt:lpstr>C# 8.0 will not be supported on .NET Core 4.8 https://devblogs.microsoft.com/dotnet/building-c-8-0/</vt:lpstr>
      <vt:lpstr>Announcing .NET Conf 2019</vt:lpstr>
      <vt:lpstr>.NET Core Tools</vt:lpstr>
      <vt:lpstr>.NET Core SDK and CLI</vt:lpstr>
      <vt:lpstr>.NET Core Versions</vt:lpstr>
      <vt:lpstr>SDK Selection How is an SDK selected when you type a CLI command (simplified)</vt:lpstr>
      <vt:lpstr>.NET Core SDK Selection</vt:lpstr>
      <vt:lpstr>global.json</vt:lpstr>
      <vt:lpstr>global.json scenarios</vt:lpstr>
      <vt:lpstr>Runtime</vt:lpstr>
      <vt:lpstr>Supported Operating Systems (https://docs.microsoft.com/dotnet/core/windows-prerequisites)</vt:lpstr>
      <vt:lpstr>Target a Framework</vt:lpstr>
      <vt:lpstr>PowerPoint Presentation</vt:lpstr>
      <vt:lpstr>PowerPoint Presentation</vt:lpstr>
      <vt:lpstr>.NET Core 3.0 publish options</vt:lpstr>
      <vt:lpstr>.NET Core 3.0 publish options</vt:lpstr>
      <vt:lpstr>.NET Core 3.0 publish options</vt:lpstr>
      <vt:lpstr>.NET Core 3.0 publish options</vt:lpstr>
      <vt:lpstr>PowerPoint Presentation</vt:lpstr>
      <vt:lpstr>Publish options (https://docs.microsoft.com/dotnet/core/deploying/)</vt:lpstr>
      <vt:lpstr>Deployed size: How big is big? HelloWorld console, release mode, .NET Core 3.0 CLI publish</vt:lpstr>
      <vt:lpstr>.NET Core 3.0 publish options</vt:lpstr>
      <vt:lpstr>Demo</vt:lpstr>
      <vt:lpstr>Runtime Selection https://github.com/dotnet/designs/blob/master/accepted/runtime-binding.md</vt:lpstr>
      <vt:lpstr>Demo</vt:lpstr>
      <vt:lpstr>Scenario:  Create a 2.1 FD app for  2.1 runtime</vt:lpstr>
      <vt:lpstr>Scenario:  Use a 2.1 FD app without 2.1 runtime</vt:lpstr>
      <vt:lpstr>Scenario:  Create app not to fail on major version change</vt:lpstr>
      <vt:lpstr>Scenario:  Author app for 2.1 -&gt; 3.0</vt:lpstr>
      <vt:lpstr>Extra photos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Become a Better C# Developer Techorama 2019, Netherlands</dc:title>
  <dc:creator>Kathleen Dollard</dc:creator>
  <cp:lastModifiedBy>Kathleen Dollard</cp:lastModifiedBy>
  <cp:revision>5</cp:revision>
  <dcterms:created xsi:type="dcterms:W3CDTF">2019-09-30T03:29:18Z</dcterms:created>
  <dcterms:modified xsi:type="dcterms:W3CDTF">2019-09-30T15:03:39Z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kdollard@microsoft.com</vt:lpwstr>
  </property>
  <property fmtid="{D5CDD505-2E9C-101B-9397-08002B2CF9AE}" pid="5" name="MSIP_Label_f42aa342-8706-4288-bd11-ebb85995028c_SetDate">
    <vt:lpwstr>2019-09-30T11:14:30.4047134Z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43036a4f-513f-4f7d-b593-6129b4e448f2</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