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482" r:id="rId3"/>
    <p:sldId id="326" r:id="rId4"/>
    <p:sldId id="497" r:id="rId5"/>
    <p:sldId id="327" r:id="rId6"/>
    <p:sldId id="338" r:id="rId7"/>
    <p:sldId id="339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2" r:id="rId18"/>
    <p:sldId id="343" r:id="rId19"/>
    <p:sldId id="344" r:id="rId20"/>
    <p:sldId id="345" r:id="rId21"/>
    <p:sldId id="346" r:id="rId22"/>
    <p:sldId id="495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3" r:id="rId38"/>
    <p:sldId id="364" r:id="rId39"/>
    <p:sldId id="365" r:id="rId40"/>
    <p:sldId id="498" r:id="rId41"/>
    <p:sldId id="366" r:id="rId42"/>
    <p:sldId id="10329" r:id="rId43"/>
    <p:sldId id="276" r:id="rId44"/>
    <p:sldId id="299" r:id="rId45"/>
    <p:sldId id="312" r:id="rId46"/>
    <p:sldId id="313" r:id="rId47"/>
    <p:sldId id="277" r:id="rId48"/>
    <p:sldId id="300" r:id="rId49"/>
    <p:sldId id="499" r:id="rId50"/>
    <p:sldId id="500" r:id="rId51"/>
    <p:sldId id="1840" r:id="rId52"/>
    <p:sldId id="309" r:id="rId53"/>
    <p:sldId id="1847" r:id="rId54"/>
    <p:sldId id="1839" r:id="rId55"/>
    <p:sldId id="10330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10331" r:id="rId68"/>
    <p:sldId id="1828" r:id="rId69"/>
    <p:sldId id="1829" r:id="rId70"/>
    <p:sldId id="1830" r:id="rId71"/>
    <p:sldId id="1832" r:id="rId72"/>
    <p:sldId id="10260" r:id="rId73"/>
    <p:sldId id="10255" r:id="rId74"/>
    <p:sldId id="10253" r:id="rId75"/>
    <p:sldId id="10259" r:id="rId76"/>
    <p:sldId id="10256" r:id="rId77"/>
    <p:sldId id="10254" r:id="rId78"/>
    <p:sldId id="10293" r:id="rId79"/>
    <p:sldId id="10294" r:id="rId80"/>
    <p:sldId id="48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EFB67EE-E81B-4900-8E9C-67D5BF2FFED9}">
          <p14:sldIdLst>
            <p14:sldId id="256"/>
          </p14:sldIdLst>
        </p14:section>
        <p14:section name="Puzzles" id="{32B03FA8-E932-424D-94E1-5BBB2027E829}">
          <p14:sldIdLst>
            <p14:sldId id="482"/>
          </p14:sldIdLst>
        </p14:section>
        <p14:section name="Type System" id="{78F7D92D-00C5-436E-89CA-6723D80A4D80}">
          <p14:sldIdLst>
            <p14:sldId id="326"/>
            <p14:sldId id="497"/>
            <p14:sldId id="327"/>
            <p14:sldId id="338"/>
            <p14:sldId id="339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42"/>
            <p14:sldId id="343"/>
            <p14:sldId id="344"/>
            <p14:sldId id="345"/>
            <p14:sldId id="346"/>
            <p14:sldId id="495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3"/>
          </p14:sldIdLst>
        </p14:section>
        <p14:section name="Large object heap" id="{1D52027D-299E-44A1-97F2-7C21001902C1}">
          <p14:sldIdLst>
            <p14:sldId id="364"/>
            <p14:sldId id="365"/>
            <p14:sldId id="498"/>
            <p14:sldId id="366"/>
          </p14:sldIdLst>
        </p14:section>
        <p14:section name="Demo" id="{935E5CAA-E0F3-4FC7-A484-14C2A32BEA52}">
          <p14:sldIdLst>
            <p14:sldId id="10329"/>
          </p14:sldIdLst>
        </p14:section>
        <p14:section name="Delegates" id="{86DBC173-BCD3-4A5F-933F-F6B22CF79B12}">
          <p14:sldIdLst>
            <p14:sldId id="276"/>
            <p14:sldId id="299"/>
            <p14:sldId id="312"/>
            <p14:sldId id="313"/>
            <p14:sldId id="277"/>
            <p14:sldId id="300"/>
            <p14:sldId id="499"/>
            <p14:sldId id="500"/>
            <p14:sldId id="1840"/>
            <p14:sldId id="309"/>
            <p14:sldId id="1847"/>
            <p14:sldId id="1839"/>
            <p14:sldId id="1033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enerics" id="{1737FF21-1C15-40FE-A957-7320F57293B6}">
          <p14:sldIdLst>
            <p14:sldId id="10331"/>
            <p14:sldId id="1828"/>
            <p14:sldId id="1829"/>
            <p14:sldId id="1830"/>
            <p14:sldId id="1832"/>
          </p14:sldIdLst>
        </p14:section>
        <p14:section name="Visual Studio" id="{7ECBD7D2-8BC3-4D89-A365-364AF72954E0}">
          <p14:sldIdLst>
            <p14:sldId id="10260"/>
            <p14:sldId id="10255"/>
            <p14:sldId id="10253"/>
            <p14:sldId id="10259"/>
            <p14:sldId id="10256"/>
            <p14:sldId id="10254"/>
            <p14:sldId id="10293"/>
            <p14:sldId id="10294"/>
          </p14:sldIdLst>
        </p14:section>
        <p14:section name="Suummary" id="{297E7E5D-677C-4282-9AE2-B58EFDC383B9}">
          <p14:sldIdLst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82" autoAdjust="0"/>
    <p:restoredTop sz="94629" autoAdjust="0"/>
  </p:normalViewPr>
  <p:slideViewPr>
    <p:cSldViewPr snapToGrid="0" showGuides="1">
      <p:cViewPr varScale="1">
        <p:scale>
          <a:sx n="83" d="100"/>
          <a:sy n="83" d="100"/>
        </p:scale>
        <p:origin x="45" y="159"/>
      </p:cViewPr>
      <p:guideLst>
        <p:guide orient="horz" pos="1008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0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C1664-715F-466C-87FD-4902D4430BE8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</dgm:pt>
    <dgm:pt modelId="{DA77831D-7E72-4C3E-8FE7-4FBA12A52E5B}">
      <dgm:prSet phldrT="[Text]"/>
      <dgm:spPr/>
      <dgm:t>
        <a:bodyPr/>
        <a:lstStyle/>
        <a:p>
          <a:r>
            <a:rPr lang="en-US" dirty="0">
              <a:latin typeface="+mj-lt"/>
            </a:rPr>
            <a:t>Grab some code</a:t>
          </a:r>
        </a:p>
      </dgm:t>
    </dgm:pt>
    <dgm:pt modelId="{F6A6CFBE-3857-45A8-A494-1EE5EA653D8E}" type="parTrans" cxnId="{4C7D63FC-6646-4F7E-ADCC-C5FD0557FD3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8DAF96E-CAD8-4B56-8D57-B6F1D3C4C0BB}" type="sibTrans" cxnId="{4C7D63FC-6646-4F7E-ADCC-C5FD0557FD3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1637807-C58D-48A9-9A1C-7ACD777BFEAE}">
      <dgm:prSet phldrT="[Text]"/>
      <dgm:spPr/>
      <dgm:t>
        <a:bodyPr/>
        <a:lstStyle/>
        <a:p>
          <a:r>
            <a:rPr lang="en-US" dirty="0">
              <a:latin typeface="+mj-lt"/>
            </a:rPr>
            <a:t>Make a new method</a:t>
          </a:r>
        </a:p>
      </dgm:t>
    </dgm:pt>
    <dgm:pt modelId="{D2EF1365-EFFB-4614-9CEE-41B61E82AB18}" type="parTrans" cxnId="{4F4E6607-6E9D-41B0-90D1-B961D0D15D3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5DEEBCF-09B6-4B9F-BE5B-0686BB347E47}" type="sibTrans" cxnId="{4F4E6607-6E9D-41B0-90D1-B961D0D15D3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5380534-BD8D-4F2E-8F5F-4F953A051B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Use it multiple places</a:t>
          </a:r>
        </a:p>
      </dgm:t>
    </dgm:pt>
    <dgm:pt modelId="{5D74D420-DFD8-4819-BB38-612C50C3AA15}" type="parTrans" cxnId="{52F21483-F297-45EE-8A9F-2CB29AA1CE9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8CDAF8F-2AF5-4B2A-8679-686026D40AFB}" type="sibTrans" cxnId="{52F21483-F297-45EE-8A9F-2CB29AA1CE9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4BB6AC5-D224-4BE5-BAE2-768D83DD70EB}" type="pres">
      <dgm:prSet presAssocID="{C83C1664-715F-466C-87FD-4902D4430BE8}" presName="Name0" presStyleCnt="0">
        <dgm:presLayoutVars>
          <dgm:dir/>
          <dgm:resizeHandles val="exact"/>
        </dgm:presLayoutVars>
      </dgm:prSet>
      <dgm:spPr/>
    </dgm:pt>
    <dgm:pt modelId="{A4FBD2C0-4CFF-4CA8-B1E6-575B3D588B3A}" type="pres">
      <dgm:prSet presAssocID="{DA77831D-7E72-4C3E-8FE7-4FBA12A52E5B}" presName="node" presStyleLbl="node1" presStyleIdx="0" presStyleCnt="3">
        <dgm:presLayoutVars>
          <dgm:bulletEnabled val="1"/>
        </dgm:presLayoutVars>
      </dgm:prSet>
      <dgm:spPr/>
    </dgm:pt>
    <dgm:pt modelId="{C3649EFD-49C0-48C6-970C-8D32F6A1A274}" type="pres">
      <dgm:prSet presAssocID="{F8DAF96E-CAD8-4B56-8D57-B6F1D3C4C0BB}" presName="sibTrans" presStyleLbl="sibTrans2D1" presStyleIdx="0" presStyleCnt="2"/>
      <dgm:spPr/>
    </dgm:pt>
    <dgm:pt modelId="{A6ED7F34-D417-43A4-A245-0C8BA3781609}" type="pres">
      <dgm:prSet presAssocID="{F8DAF96E-CAD8-4B56-8D57-B6F1D3C4C0BB}" presName="connectorText" presStyleLbl="sibTrans2D1" presStyleIdx="0" presStyleCnt="2"/>
      <dgm:spPr/>
    </dgm:pt>
    <dgm:pt modelId="{E7CBBCC7-4FBF-42FD-93A1-72C5A6AD540A}" type="pres">
      <dgm:prSet presAssocID="{A1637807-C58D-48A9-9A1C-7ACD777BFEAE}" presName="node" presStyleLbl="node1" presStyleIdx="1" presStyleCnt="3">
        <dgm:presLayoutVars>
          <dgm:bulletEnabled val="1"/>
        </dgm:presLayoutVars>
      </dgm:prSet>
      <dgm:spPr/>
    </dgm:pt>
    <dgm:pt modelId="{EF962254-878B-4F64-A987-A1613EA34777}" type="pres">
      <dgm:prSet presAssocID="{95DEEBCF-09B6-4B9F-BE5B-0686BB347E47}" presName="sibTrans" presStyleLbl="sibTrans2D1" presStyleIdx="1" presStyleCnt="2"/>
      <dgm:spPr/>
    </dgm:pt>
    <dgm:pt modelId="{96B0FCB8-EEF5-48CF-9193-43C5C915BB90}" type="pres">
      <dgm:prSet presAssocID="{95DEEBCF-09B6-4B9F-BE5B-0686BB347E47}" presName="connectorText" presStyleLbl="sibTrans2D1" presStyleIdx="1" presStyleCnt="2"/>
      <dgm:spPr/>
    </dgm:pt>
    <dgm:pt modelId="{F8441A8A-568D-4D9D-AD8C-99456678461C}" type="pres">
      <dgm:prSet presAssocID="{25380534-BD8D-4F2E-8F5F-4F953A051BC0}" presName="node" presStyleLbl="node1" presStyleIdx="2" presStyleCnt="3">
        <dgm:presLayoutVars>
          <dgm:bulletEnabled val="1"/>
        </dgm:presLayoutVars>
      </dgm:prSet>
      <dgm:spPr/>
    </dgm:pt>
  </dgm:ptLst>
  <dgm:cxnLst>
    <dgm:cxn modelId="{B28A5F04-71AB-4B76-8245-0C8D21979D00}" type="presOf" srcId="{25380534-BD8D-4F2E-8F5F-4F953A051BC0}" destId="{F8441A8A-568D-4D9D-AD8C-99456678461C}" srcOrd="0" destOrd="0" presId="urn:microsoft.com/office/officeart/2005/8/layout/process1"/>
    <dgm:cxn modelId="{4F4E6607-6E9D-41B0-90D1-B961D0D15D34}" srcId="{C83C1664-715F-466C-87FD-4902D4430BE8}" destId="{A1637807-C58D-48A9-9A1C-7ACD777BFEAE}" srcOrd="1" destOrd="0" parTransId="{D2EF1365-EFFB-4614-9CEE-41B61E82AB18}" sibTransId="{95DEEBCF-09B6-4B9F-BE5B-0686BB347E47}"/>
    <dgm:cxn modelId="{63599828-3B4D-4545-9F1D-91CAB95CB27A}" type="presOf" srcId="{95DEEBCF-09B6-4B9F-BE5B-0686BB347E47}" destId="{96B0FCB8-EEF5-48CF-9193-43C5C915BB90}" srcOrd="1" destOrd="0" presId="urn:microsoft.com/office/officeart/2005/8/layout/process1"/>
    <dgm:cxn modelId="{3A666759-14A1-465E-B760-DD9F97198670}" type="presOf" srcId="{DA77831D-7E72-4C3E-8FE7-4FBA12A52E5B}" destId="{A4FBD2C0-4CFF-4CA8-B1E6-575B3D588B3A}" srcOrd="0" destOrd="0" presId="urn:microsoft.com/office/officeart/2005/8/layout/process1"/>
    <dgm:cxn modelId="{689C047B-F3C2-4C92-8A41-0D751A9AFAC1}" type="presOf" srcId="{F8DAF96E-CAD8-4B56-8D57-B6F1D3C4C0BB}" destId="{A6ED7F34-D417-43A4-A245-0C8BA3781609}" srcOrd="1" destOrd="0" presId="urn:microsoft.com/office/officeart/2005/8/layout/process1"/>
    <dgm:cxn modelId="{E6A1017E-C487-4E01-ABC0-C41041148933}" type="presOf" srcId="{A1637807-C58D-48A9-9A1C-7ACD777BFEAE}" destId="{E7CBBCC7-4FBF-42FD-93A1-72C5A6AD540A}" srcOrd="0" destOrd="0" presId="urn:microsoft.com/office/officeart/2005/8/layout/process1"/>
    <dgm:cxn modelId="{52F21483-F297-45EE-8A9F-2CB29AA1CE96}" srcId="{C83C1664-715F-466C-87FD-4902D4430BE8}" destId="{25380534-BD8D-4F2E-8F5F-4F953A051BC0}" srcOrd="2" destOrd="0" parTransId="{5D74D420-DFD8-4819-BB38-612C50C3AA15}" sibTransId="{38CDAF8F-2AF5-4B2A-8679-686026D40AFB}"/>
    <dgm:cxn modelId="{B05E5792-19FE-43A0-8144-4E25EA17AF6C}" type="presOf" srcId="{95DEEBCF-09B6-4B9F-BE5B-0686BB347E47}" destId="{EF962254-878B-4F64-A987-A1613EA34777}" srcOrd="0" destOrd="0" presId="urn:microsoft.com/office/officeart/2005/8/layout/process1"/>
    <dgm:cxn modelId="{E5983794-51B3-476F-8842-AF813596CED8}" type="presOf" srcId="{F8DAF96E-CAD8-4B56-8D57-B6F1D3C4C0BB}" destId="{C3649EFD-49C0-48C6-970C-8D32F6A1A274}" srcOrd="0" destOrd="0" presId="urn:microsoft.com/office/officeart/2005/8/layout/process1"/>
    <dgm:cxn modelId="{4C7D63FC-6646-4F7E-ADCC-C5FD0557FD3A}" srcId="{C83C1664-715F-466C-87FD-4902D4430BE8}" destId="{DA77831D-7E72-4C3E-8FE7-4FBA12A52E5B}" srcOrd="0" destOrd="0" parTransId="{F6A6CFBE-3857-45A8-A494-1EE5EA653D8E}" sibTransId="{F8DAF96E-CAD8-4B56-8D57-B6F1D3C4C0BB}"/>
    <dgm:cxn modelId="{4D0F8EFC-BFA0-4896-8EAA-A5DD09BB4621}" type="presOf" srcId="{C83C1664-715F-466C-87FD-4902D4430BE8}" destId="{64BB6AC5-D224-4BE5-BAE2-768D83DD70EB}" srcOrd="0" destOrd="0" presId="urn:microsoft.com/office/officeart/2005/8/layout/process1"/>
    <dgm:cxn modelId="{1F3066C5-6ED1-482C-91AF-5A049F988457}" type="presParOf" srcId="{64BB6AC5-D224-4BE5-BAE2-768D83DD70EB}" destId="{A4FBD2C0-4CFF-4CA8-B1E6-575B3D588B3A}" srcOrd="0" destOrd="0" presId="urn:microsoft.com/office/officeart/2005/8/layout/process1"/>
    <dgm:cxn modelId="{D15812E8-10C8-4835-AF3A-217DA855EE19}" type="presParOf" srcId="{64BB6AC5-D224-4BE5-BAE2-768D83DD70EB}" destId="{C3649EFD-49C0-48C6-970C-8D32F6A1A274}" srcOrd="1" destOrd="0" presId="urn:microsoft.com/office/officeart/2005/8/layout/process1"/>
    <dgm:cxn modelId="{22862EC6-24C2-4B01-94A3-E0FEE505DB12}" type="presParOf" srcId="{C3649EFD-49C0-48C6-970C-8D32F6A1A274}" destId="{A6ED7F34-D417-43A4-A245-0C8BA3781609}" srcOrd="0" destOrd="0" presId="urn:microsoft.com/office/officeart/2005/8/layout/process1"/>
    <dgm:cxn modelId="{DF0C5C4E-6B5C-4E46-B88D-7BAB2D847180}" type="presParOf" srcId="{64BB6AC5-D224-4BE5-BAE2-768D83DD70EB}" destId="{E7CBBCC7-4FBF-42FD-93A1-72C5A6AD540A}" srcOrd="2" destOrd="0" presId="urn:microsoft.com/office/officeart/2005/8/layout/process1"/>
    <dgm:cxn modelId="{6EDA29C0-8804-4279-89BE-A8E494390A31}" type="presParOf" srcId="{64BB6AC5-D224-4BE5-BAE2-768D83DD70EB}" destId="{EF962254-878B-4F64-A987-A1613EA34777}" srcOrd="3" destOrd="0" presId="urn:microsoft.com/office/officeart/2005/8/layout/process1"/>
    <dgm:cxn modelId="{5818843E-F1E4-4110-B652-B810096AF31D}" type="presParOf" srcId="{EF962254-878B-4F64-A987-A1613EA34777}" destId="{96B0FCB8-EEF5-48CF-9193-43C5C915BB90}" srcOrd="0" destOrd="0" presId="urn:microsoft.com/office/officeart/2005/8/layout/process1"/>
    <dgm:cxn modelId="{566CFA52-1916-4B93-91C5-BA276254E418}" type="presParOf" srcId="{64BB6AC5-D224-4BE5-BAE2-768D83DD70EB}" destId="{F8441A8A-568D-4D9D-AD8C-99456678461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C1664-715F-466C-87FD-4902D4430BE8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</dgm:pt>
    <dgm:pt modelId="{DA77831D-7E72-4C3E-8FE7-4FBA12A52E5B}">
      <dgm:prSet phldrT="[Text]"/>
      <dgm:spPr/>
      <dgm:t>
        <a:bodyPr/>
        <a:lstStyle/>
        <a:p>
          <a:r>
            <a:rPr lang="en-US" dirty="0">
              <a:latin typeface="+mj-lt"/>
            </a:rPr>
            <a:t>Grab the outside code</a:t>
          </a:r>
        </a:p>
      </dgm:t>
    </dgm:pt>
    <dgm:pt modelId="{F6A6CFBE-3857-45A8-A494-1EE5EA653D8E}" type="parTrans" cxnId="{4C7D63FC-6646-4F7E-ADCC-C5FD0557FD3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8DAF96E-CAD8-4B56-8D57-B6F1D3C4C0BB}" type="sibTrans" cxnId="{4C7D63FC-6646-4F7E-ADCC-C5FD0557FD3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1637807-C58D-48A9-9A1C-7ACD777BFEAE}">
      <dgm:prSet phldrT="[Text]"/>
      <dgm:spPr/>
      <dgm:t>
        <a:bodyPr/>
        <a:lstStyle/>
        <a:p>
          <a:r>
            <a:rPr lang="en-US" dirty="0">
              <a:latin typeface="+mj-lt"/>
            </a:rPr>
            <a:t>Make a new method</a:t>
          </a:r>
        </a:p>
      </dgm:t>
    </dgm:pt>
    <dgm:pt modelId="{D2EF1365-EFFB-4614-9CEE-41B61E82AB18}" type="parTrans" cxnId="{4F4E6607-6E9D-41B0-90D1-B961D0D15D3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5DEEBCF-09B6-4B9F-BE5B-0686BB347E47}" type="sibTrans" cxnId="{4F4E6607-6E9D-41B0-90D1-B961D0D15D3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FE5EDFA-A705-48B4-9E4B-9BBADD9C01A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Pass the </a:t>
          </a:r>
          <a:br>
            <a:rPr lang="en-US" dirty="0">
              <a:solidFill>
                <a:schemeClr val="tx1"/>
              </a:solidFill>
              <a:latin typeface="+mj-lt"/>
            </a:rPr>
          </a:br>
          <a:r>
            <a:rPr lang="en-US" b="1" i="1" dirty="0">
              <a:solidFill>
                <a:schemeClr val="tx1"/>
              </a:solidFill>
              <a:latin typeface="+mj-lt"/>
            </a:rPr>
            <a:t>inside</a:t>
          </a:r>
          <a:r>
            <a:rPr lang="en-US" dirty="0">
              <a:solidFill>
                <a:schemeClr val="tx1"/>
              </a:solidFill>
              <a:latin typeface="+mj-lt"/>
            </a:rPr>
            <a:t> code</a:t>
          </a:r>
        </a:p>
      </dgm:t>
    </dgm:pt>
    <dgm:pt modelId="{F39D0B1C-59A0-4F0E-9F1E-6A7EB6DD78BA}" type="parTrans" cxnId="{016822C3-B553-4F37-B3A2-49E3522901A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33AF8A8-B6BA-439F-A54C-89A57CA1C10E}" type="sibTrans" cxnId="{016822C3-B553-4F37-B3A2-49E3522901A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DECFA8C-540D-4FAC-B5BB-4A2AED7BE39C}">
      <dgm:prSet phldrT="[Text]"/>
      <dgm:spPr/>
      <dgm:t>
        <a:bodyPr/>
        <a:lstStyle/>
        <a:p>
          <a:r>
            <a:rPr lang="en-US" dirty="0">
              <a:latin typeface="+mj-lt"/>
            </a:rPr>
            <a:t>Use it multiple places</a:t>
          </a:r>
        </a:p>
      </dgm:t>
    </dgm:pt>
    <dgm:pt modelId="{9AF7857A-5FB4-451F-9568-C0E1BCE772CC}" type="parTrans" cxnId="{03E4B53C-305F-4ED1-B22E-0616F0C446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48DF194-E4CE-4C63-82A1-DAF20F4BCE1E}" type="sibTrans" cxnId="{03E4B53C-305F-4ED1-B22E-0616F0C446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4BB6AC5-D224-4BE5-BAE2-768D83DD70EB}" type="pres">
      <dgm:prSet presAssocID="{C83C1664-715F-466C-87FD-4902D4430BE8}" presName="Name0" presStyleCnt="0">
        <dgm:presLayoutVars>
          <dgm:dir/>
          <dgm:resizeHandles val="exact"/>
        </dgm:presLayoutVars>
      </dgm:prSet>
      <dgm:spPr/>
    </dgm:pt>
    <dgm:pt modelId="{A4FBD2C0-4CFF-4CA8-B1E6-575B3D588B3A}" type="pres">
      <dgm:prSet presAssocID="{DA77831D-7E72-4C3E-8FE7-4FBA12A52E5B}" presName="node" presStyleLbl="node1" presStyleIdx="0" presStyleCnt="4" custLinFactNeighborX="-10542" custLinFactNeighborY="-72470">
        <dgm:presLayoutVars>
          <dgm:bulletEnabled val="1"/>
        </dgm:presLayoutVars>
      </dgm:prSet>
      <dgm:spPr/>
    </dgm:pt>
    <dgm:pt modelId="{C3649EFD-49C0-48C6-970C-8D32F6A1A274}" type="pres">
      <dgm:prSet presAssocID="{F8DAF96E-CAD8-4B56-8D57-B6F1D3C4C0BB}" presName="sibTrans" presStyleLbl="sibTrans2D1" presStyleIdx="0" presStyleCnt="3"/>
      <dgm:spPr/>
    </dgm:pt>
    <dgm:pt modelId="{A6ED7F34-D417-43A4-A245-0C8BA3781609}" type="pres">
      <dgm:prSet presAssocID="{F8DAF96E-CAD8-4B56-8D57-B6F1D3C4C0BB}" presName="connectorText" presStyleLbl="sibTrans2D1" presStyleIdx="0" presStyleCnt="3"/>
      <dgm:spPr/>
    </dgm:pt>
    <dgm:pt modelId="{E7CBBCC7-4FBF-42FD-93A1-72C5A6AD540A}" type="pres">
      <dgm:prSet presAssocID="{A1637807-C58D-48A9-9A1C-7ACD777BFEAE}" presName="node" presStyleLbl="node1" presStyleIdx="1" presStyleCnt="4" custLinFactNeighborX="-25332" custLinFactNeighborY="74043">
        <dgm:presLayoutVars>
          <dgm:bulletEnabled val="1"/>
        </dgm:presLayoutVars>
      </dgm:prSet>
      <dgm:spPr/>
    </dgm:pt>
    <dgm:pt modelId="{EF962254-878B-4F64-A987-A1613EA34777}" type="pres">
      <dgm:prSet presAssocID="{95DEEBCF-09B6-4B9F-BE5B-0686BB347E47}" presName="sibTrans" presStyleLbl="sibTrans2D1" presStyleIdx="1" presStyleCnt="3"/>
      <dgm:spPr/>
    </dgm:pt>
    <dgm:pt modelId="{96B0FCB8-EEF5-48CF-9193-43C5C915BB90}" type="pres">
      <dgm:prSet presAssocID="{95DEEBCF-09B6-4B9F-BE5B-0686BB347E47}" presName="connectorText" presStyleLbl="sibTrans2D1" presStyleIdx="1" presStyleCnt="3"/>
      <dgm:spPr/>
    </dgm:pt>
    <dgm:pt modelId="{127A32F3-9A6D-436C-8375-951C77619BB6}" type="pres">
      <dgm:prSet presAssocID="{AFE5EDFA-A705-48B4-9E4B-9BBADD9C01A5}" presName="node" presStyleLbl="node1" presStyleIdx="2" presStyleCnt="4" custLinFactNeighborX="-25332" custLinFactNeighborY="74043">
        <dgm:presLayoutVars>
          <dgm:bulletEnabled val="1"/>
        </dgm:presLayoutVars>
      </dgm:prSet>
      <dgm:spPr/>
    </dgm:pt>
    <dgm:pt modelId="{D7648D15-83D5-4F86-95DC-A0F061920ACC}" type="pres">
      <dgm:prSet presAssocID="{833AF8A8-B6BA-439F-A54C-89A57CA1C10E}" presName="sibTrans" presStyleLbl="sibTrans2D1" presStyleIdx="2" presStyleCnt="3"/>
      <dgm:spPr/>
    </dgm:pt>
    <dgm:pt modelId="{A6916F40-6C20-4970-824B-669862F36D32}" type="pres">
      <dgm:prSet presAssocID="{833AF8A8-B6BA-439F-A54C-89A57CA1C10E}" presName="connectorText" presStyleLbl="sibTrans2D1" presStyleIdx="2" presStyleCnt="3"/>
      <dgm:spPr/>
    </dgm:pt>
    <dgm:pt modelId="{6F9A82EF-E122-4620-9FE9-F61031F1DDA9}" type="pres">
      <dgm:prSet presAssocID="{8DECFA8C-540D-4FAC-B5BB-4A2AED7BE39C}" presName="node" presStyleLbl="node1" presStyleIdx="3" presStyleCnt="4" custLinFactNeighborX="-63112" custLinFactNeighborY="-75491">
        <dgm:presLayoutVars>
          <dgm:bulletEnabled val="1"/>
        </dgm:presLayoutVars>
      </dgm:prSet>
      <dgm:spPr/>
    </dgm:pt>
  </dgm:ptLst>
  <dgm:cxnLst>
    <dgm:cxn modelId="{4F4E6607-6E9D-41B0-90D1-B961D0D15D34}" srcId="{C83C1664-715F-466C-87FD-4902D4430BE8}" destId="{A1637807-C58D-48A9-9A1C-7ACD777BFEAE}" srcOrd="1" destOrd="0" parTransId="{D2EF1365-EFFB-4614-9CEE-41B61E82AB18}" sibTransId="{95DEEBCF-09B6-4B9F-BE5B-0686BB347E47}"/>
    <dgm:cxn modelId="{67F90414-3BAD-488B-8E38-DE8F1AD0D7F9}" type="presOf" srcId="{95DEEBCF-09B6-4B9F-BE5B-0686BB347E47}" destId="{EF962254-878B-4F64-A987-A1613EA34777}" srcOrd="0" destOrd="0" presId="urn:microsoft.com/office/officeart/2005/8/layout/process1"/>
    <dgm:cxn modelId="{6BD59D19-B7D5-44C8-A1A5-AB7B3237886C}" type="presOf" srcId="{F8DAF96E-CAD8-4B56-8D57-B6F1D3C4C0BB}" destId="{A6ED7F34-D417-43A4-A245-0C8BA3781609}" srcOrd="1" destOrd="0" presId="urn:microsoft.com/office/officeart/2005/8/layout/process1"/>
    <dgm:cxn modelId="{7AE3E23B-656D-4696-8C70-35849F257980}" type="presOf" srcId="{AFE5EDFA-A705-48B4-9E4B-9BBADD9C01A5}" destId="{127A32F3-9A6D-436C-8375-951C77619BB6}" srcOrd="0" destOrd="0" presId="urn:microsoft.com/office/officeart/2005/8/layout/process1"/>
    <dgm:cxn modelId="{03E4B53C-305F-4ED1-B22E-0616F0C446CD}" srcId="{C83C1664-715F-466C-87FD-4902D4430BE8}" destId="{8DECFA8C-540D-4FAC-B5BB-4A2AED7BE39C}" srcOrd="3" destOrd="0" parTransId="{9AF7857A-5FB4-451F-9568-C0E1BCE772CC}" sibTransId="{648DF194-E4CE-4C63-82A1-DAF20F4BCE1E}"/>
    <dgm:cxn modelId="{81F3666B-0F9E-4D55-8078-02E53269A758}" type="presOf" srcId="{95DEEBCF-09B6-4B9F-BE5B-0686BB347E47}" destId="{96B0FCB8-EEF5-48CF-9193-43C5C915BB90}" srcOrd="1" destOrd="0" presId="urn:microsoft.com/office/officeart/2005/8/layout/process1"/>
    <dgm:cxn modelId="{81F05276-F7AF-41E7-B2D5-F303CA362085}" type="presOf" srcId="{A1637807-C58D-48A9-9A1C-7ACD777BFEAE}" destId="{E7CBBCC7-4FBF-42FD-93A1-72C5A6AD540A}" srcOrd="0" destOrd="0" presId="urn:microsoft.com/office/officeart/2005/8/layout/process1"/>
    <dgm:cxn modelId="{A7299293-744D-479A-83C7-098F9D337E0D}" type="presOf" srcId="{F8DAF96E-CAD8-4B56-8D57-B6F1D3C4C0BB}" destId="{C3649EFD-49C0-48C6-970C-8D32F6A1A274}" srcOrd="0" destOrd="0" presId="urn:microsoft.com/office/officeart/2005/8/layout/process1"/>
    <dgm:cxn modelId="{22C316AF-0CCD-4B3F-9A06-5006AC3ED939}" type="presOf" srcId="{833AF8A8-B6BA-439F-A54C-89A57CA1C10E}" destId="{D7648D15-83D5-4F86-95DC-A0F061920ACC}" srcOrd="0" destOrd="0" presId="urn:microsoft.com/office/officeart/2005/8/layout/process1"/>
    <dgm:cxn modelId="{C2E8BEBA-F2BE-4088-914C-FA4C7EB747F5}" type="presOf" srcId="{DA77831D-7E72-4C3E-8FE7-4FBA12A52E5B}" destId="{A4FBD2C0-4CFF-4CA8-B1E6-575B3D588B3A}" srcOrd="0" destOrd="0" presId="urn:microsoft.com/office/officeart/2005/8/layout/process1"/>
    <dgm:cxn modelId="{016822C3-B553-4F37-B3A2-49E3522901AE}" srcId="{C83C1664-715F-466C-87FD-4902D4430BE8}" destId="{AFE5EDFA-A705-48B4-9E4B-9BBADD9C01A5}" srcOrd="2" destOrd="0" parTransId="{F39D0B1C-59A0-4F0E-9F1E-6A7EB6DD78BA}" sibTransId="{833AF8A8-B6BA-439F-A54C-89A57CA1C10E}"/>
    <dgm:cxn modelId="{297A07D1-8E82-4A44-8BD9-D96DD3C5CFA3}" type="presOf" srcId="{833AF8A8-B6BA-439F-A54C-89A57CA1C10E}" destId="{A6916F40-6C20-4970-824B-669862F36D32}" srcOrd="1" destOrd="0" presId="urn:microsoft.com/office/officeart/2005/8/layout/process1"/>
    <dgm:cxn modelId="{0D83B9DF-9986-4D28-B864-E86BEDC88EA8}" type="presOf" srcId="{8DECFA8C-540D-4FAC-B5BB-4A2AED7BE39C}" destId="{6F9A82EF-E122-4620-9FE9-F61031F1DDA9}" srcOrd="0" destOrd="0" presId="urn:microsoft.com/office/officeart/2005/8/layout/process1"/>
    <dgm:cxn modelId="{C9EC86F4-2DEA-4C2F-A127-540A6AD27749}" type="presOf" srcId="{C83C1664-715F-466C-87FD-4902D4430BE8}" destId="{64BB6AC5-D224-4BE5-BAE2-768D83DD70EB}" srcOrd="0" destOrd="0" presId="urn:microsoft.com/office/officeart/2005/8/layout/process1"/>
    <dgm:cxn modelId="{4C7D63FC-6646-4F7E-ADCC-C5FD0557FD3A}" srcId="{C83C1664-715F-466C-87FD-4902D4430BE8}" destId="{DA77831D-7E72-4C3E-8FE7-4FBA12A52E5B}" srcOrd="0" destOrd="0" parTransId="{F6A6CFBE-3857-45A8-A494-1EE5EA653D8E}" sibTransId="{F8DAF96E-CAD8-4B56-8D57-B6F1D3C4C0BB}"/>
    <dgm:cxn modelId="{5D38EA73-2BCB-4F33-A4D5-CF9F68A0570A}" type="presParOf" srcId="{64BB6AC5-D224-4BE5-BAE2-768D83DD70EB}" destId="{A4FBD2C0-4CFF-4CA8-B1E6-575B3D588B3A}" srcOrd="0" destOrd="0" presId="urn:microsoft.com/office/officeart/2005/8/layout/process1"/>
    <dgm:cxn modelId="{9943DBBC-58D6-4314-A65F-F549543362BE}" type="presParOf" srcId="{64BB6AC5-D224-4BE5-BAE2-768D83DD70EB}" destId="{C3649EFD-49C0-48C6-970C-8D32F6A1A274}" srcOrd="1" destOrd="0" presId="urn:microsoft.com/office/officeart/2005/8/layout/process1"/>
    <dgm:cxn modelId="{02150E34-2B3F-4F4C-A6C6-6C51B7BBFA1D}" type="presParOf" srcId="{C3649EFD-49C0-48C6-970C-8D32F6A1A274}" destId="{A6ED7F34-D417-43A4-A245-0C8BA3781609}" srcOrd="0" destOrd="0" presId="urn:microsoft.com/office/officeart/2005/8/layout/process1"/>
    <dgm:cxn modelId="{74940001-DAA1-44AC-8E24-F7FAEA598209}" type="presParOf" srcId="{64BB6AC5-D224-4BE5-BAE2-768D83DD70EB}" destId="{E7CBBCC7-4FBF-42FD-93A1-72C5A6AD540A}" srcOrd="2" destOrd="0" presId="urn:microsoft.com/office/officeart/2005/8/layout/process1"/>
    <dgm:cxn modelId="{120B93E6-6262-49DF-9CE7-63CCFC600828}" type="presParOf" srcId="{64BB6AC5-D224-4BE5-BAE2-768D83DD70EB}" destId="{EF962254-878B-4F64-A987-A1613EA34777}" srcOrd="3" destOrd="0" presId="urn:microsoft.com/office/officeart/2005/8/layout/process1"/>
    <dgm:cxn modelId="{C1D6BE70-90F9-4E9A-8B54-720B4520A7F9}" type="presParOf" srcId="{EF962254-878B-4F64-A987-A1613EA34777}" destId="{96B0FCB8-EEF5-48CF-9193-43C5C915BB90}" srcOrd="0" destOrd="0" presId="urn:microsoft.com/office/officeart/2005/8/layout/process1"/>
    <dgm:cxn modelId="{C91BF5FE-5160-4B3E-9ACF-C68DD0A187E7}" type="presParOf" srcId="{64BB6AC5-D224-4BE5-BAE2-768D83DD70EB}" destId="{127A32F3-9A6D-436C-8375-951C77619BB6}" srcOrd="4" destOrd="0" presId="urn:microsoft.com/office/officeart/2005/8/layout/process1"/>
    <dgm:cxn modelId="{4401F8BD-4A6F-458F-B986-449CD5EBA74E}" type="presParOf" srcId="{64BB6AC5-D224-4BE5-BAE2-768D83DD70EB}" destId="{D7648D15-83D5-4F86-95DC-A0F061920ACC}" srcOrd="5" destOrd="0" presId="urn:microsoft.com/office/officeart/2005/8/layout/process1"/>
    <dgm:cxn modelId="{2D218F77-9161-4D10-AC80-F5FC9CFBC49B}" type="presParOf" srcId="{D7648D15-83D5-4F86-95DC-A0F061920ACC}" destId="{A6916F40-6C20-4970-824B-669862F36D32}" srcOrd="0" destOrd="0" presId="urn:microsoft.com/office/officeart/2005/8/layout/process1"/>
    <dgm:cxn modelId="{8814A04D-DFCB-4B06-A998-7250D60F4011}" type="presParOf" srcId="{64BB6AC5-D224-4BE5-BAE2-768D83DD70EB}" destId="{6F9A82EF-E122-4620-9FE9-F61031F1DDA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BD2C0-4CFF-4CA8-B1E6-575B3D588B3A}">
      <dsp:nvSpPr>
        <dsp:cNvPr id="0" name=""/>
        <dsp:cNvSpPr/>
      </dsp:nvSpPr>
      <dsp:spPr>
        <a:xfrm>
          <a:off x="8489" y="1059032"/>
          <a:ext cx="2537325" cy="1522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Grab some code</a:t>
          </a:r>
        </a:p>
      </dsp:txBody>
      <dsp:txXfrm>
        <a:off x="53078" y="1103621"/>
        <a:ext cx="2448147" cy="1433217"/>
      </dsp:txXfrm>
    </dsp:sp>
    <dsp:sp modelId="{C3649EFD-49C0-48C6-970C-8D32F6A1A274}">
      <dsp:nvSpPr>
        <dsp:cNvPr id="0" name=""/>
        <dsp:cNvSpPr/>
      </dsp:nvSpPr>
      <dsp:spPr>
        <a:xfrm>
          <a:off x="2799547" y="1505601"/>
          <a:ext cx="537912" cy="629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j-lt"/>
          </a:endParaRPr>
        </a:p>
      </dsp:txBody>
      <dsp:txXfrm>
        <a:off x="2799547" y="1631452"/>
        <a:ext cx="376538" cy="377554"/>
      </dsp:txXfrm>
    </dsp:sp>
    <dsp:sp modelId="{E7CBBCC7-4FBF-42FD-93A1-72C5A6AD540A}">
      <dsp:nvSpPr>
        <dsp:cNvPr id="0" name=""/>
        <dsp:cNvSpPr/>
      </dsp:nvSpPr>
      <dsp:spPr>
        <a:xfrm>
          <a:off x="3560744" y="1059032"/>
          <a:ext cx="2537325" cy="1522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Make a new method</a:t>
          </a:r>
        </a:p>
      </dsp:txBody>
      <dsp:txXfrm>
        <a:off x="3605333" y="1103621"/>
        <a:ext cx="2448147" cy="1433217"/>
      </dsp:txXfrm>
    </dsp:sp>
    <dsp:sp modelId="{EF962254-878B-4F64-A987-A1613EA34777}">
      <dsp:nvSpPr>
        <dsp:cNvPr id="0" name=""/>
        <dsp:cNvSpPr/>
      </dsp:nvSpPr>
      <dsp:spPr>
        <a:xfrm>
          <a:off x="6351802" y="1505601"/>
          <a:ext cx="537912" cy="629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j-lt"/>
          </a:endParaRPr>
        </a:p>
      </dsp:txBody>
      <dsp:txXfrm>
        <a:off x="6351802" y="1631452"/>
        <a:ext cx="376538" cy="377554"/>
      </dsp:txXfrm>
    </dsp:sp>
    <dsp:sp modelId="{F8441A8A-568D-4D9D-AD8C-99456678461C}">
      <dsp:nvSpPr>
        <dsp:cNvPr id="0" name=""/>
        <dsp:cNvSpPr/>
      </dsp:nvSpPr>
      <dsp:spPr>
        <a:xfrm>
          <a:off x="7113000" y="1059032"/>
          <a:ext cx="2537325" cy="1522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+mj-lt"/>
            </a:rPr>
            <a:t>Use it multiple places</a:t>
          </a:r>
        </a:p>
      </dsp:txBody>
      <dsp:txXfrm>
        <a:off x="7157589" y="1103621"/>
        <a:ext cx="2448147" cy="1433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BD2C0-4CFF-4CA8-B1E6-575B3D588B3A}">
      <dsp:nvSpPr>
        <dsp:cNvPr id="0" name=""/>
        <dsp:cNvSpPr/>
      </dsp:nvSpPr>
      <dsp:spPr>
        <a:xfrm>
          <a:off x="0" y="456527"/>
          <a:ext cx="1855831" cy="1113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Grab the outside code</a:t>
          </a:r>
        </a:p>
      </dsp:txBody>
      <dsp:txXfrm>
        <a:off x="32613" y="489140"/>
        <a:ext cx="1790605" cy="1048273"/>
      </dsp:txXfrm>
    </dsp:sp>
    <dsp:sp modelId="{C3649EFD-49C0-48C6-970C-8D32F6A1A274}">
      <dsp:nvSpPr>
        <dsp:cNvPr id="0" name=""/>
        <dsp:cNvSpPr/>
      </dsp:nvSpPr>
      <dsp:spPr>
        <a:xfrm rot="2042850">
          <a:off x="1901453" y="1606633"/>
          <a:ext cx="490281" cy="460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1913288" y="1660030"/>
        <a:ext cx="352207" cy="276148"/>
      </dsp:txXfrm>
    </dsp:sp>
    <dsp:sp modelId="{E7CBBCC7-4FBF-42FD-93A1-72C5A6AD540A}">
      <dsp:nvSpPr>
        <dsp:cNvPr id="0" name=""/>
        <dsp:cNvSpPr/>
      </dsp:nvSpPr>
      <dsp:spPr>
        <a:xfrm>
          <a:off x="2414361" y="2087948"/>
          <a:ext cx="1855831" cy="1113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Make a new method</a:t>
          </a:r>
        </a:p>
      </dsp:txBody>
      <dsp:txXfrm>
        <a:off x="2446974" y="2120561"/>
        <a:ext cx="1790605" cy="1048273"/>
      </dsp:txXfrm>
    </dsp:sp>
    <dsp:sp modelId="{EF962254-878B-4F64-A987-A1613EA34777}">
      <dsp:nvSpPr>
        <dsp:cNvPr id="0" name=""/>
        <dsp:cNvSpPr/>
      </dsp:nvSpPr>
      <dsp:spPr>
        <a:xfrm>
          <a:off x="4455776" y="2414575"/>
          <a:ext cx="393436" cy="460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4455776" y="2506624"/>
        <a:ext cx="275405" cy="276148"/>
      </dsp:txXfrm>
    </dsp:sp>
    <dsp:sp modelId="{127A32F3-9A6D-436C-8375-951C77619BB6}">
      <dsp:nvSpPr>
        <dsp:cNvPr id="0" name=""/>
        <dsp:cNvSpPr/>
      </dsp:nvSpPr>
      <dsp:spPr>
        <a:xfrm>
          <a:off x="5012526" y="2087948"/>
          <a:ext cx="1855831" cy="1113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+mj-lt"/>
            </a:rPr>
            <a:t>Pass the </a:t>
          </a:r>
          <a:br>
            <a:rPr lang="en-US" sz="2100" kern="1200" dirty="0">
              <a:solidFill>
                <a:schemeClr val="tx1"/>
              </a:solidFill>
              <a:latin typeface="+mj-lt"/>
            </a:rPr>
          </a:br>
          <a:r>
            <a:rPr lang="en-US" sz="2100" b="1" i="1" kern="1200" dirty="0">
              <a:solidFill>
                <a:schemeClr val="tx1"/>
              </a:solidFill>
              <a:latin typeface="+mj-lt"/>
            </a:rPr>
            <a:t>inside</a:t>
          </a:r>
          <a:r>
            <a:rPr lang="en-US" sz="2100" kern="1200" dirty="0">
              <a:solidFill>
                <a:schemeClr val="tx1"/>
              </a:solidFill>
              <a:latin typeface="+mj-lt"/>
            </a:rPr>
            <a:t> code</a:t>
          </a:r>
        </a:p>
      </dsp:txBody>
      <dsp:txXfrm>
        <a:off x="5045139" y="2120561"/>
        <a:ext cx="1790605" cy="1048273"/>
      </dsp:txXfrm>
    </dsp:sp>
    <dsp:sp modelId="{D7648D15-83D5-4F86-95DC-A0F061920ACC}">
      <dsp:nvSpPr>
        <dsp:cNvPr id="0" name=""/>
        <dsp:cNvSpPr/>
      </dsp:nvSpPr>
      <dsp:spPr>
        <a:xfrm rot="19458376">
          <a:off x="6860299" y="1573771"/>
          <a:ext cx="501030" cy="460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873268" y="1706100"/>
        <a:ext cx="362956" cy="276148"/>
      </dsp:txXfrm>
    </dsp:sp>
    <dsp:sp modelId="{6F9A82EF-E122-4620-9FE9-F61031F1DDA9}">
      <dsp:nvSpPr>
        <dsp:cNvPr id="0" name=""/>
        <dsp:cNvSpPr/>
      </dsp:nvSpPr>
      <dsp:spPr>
        <a:xfrm>
          <a:off x="7330237" y="422888"/>
          <a:ext cx="1855831" cy="1113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Use it multiple places</a:t>
          </a:r>
        </a:p>
      </dsp:txBody>
      <dsp:txXfrm>
        <a:off x="7362850" y="455501"/>
        <a:ext cx="1790605" cy="104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0F90-F43C-47AE-BA20-2A54184D3D3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9C3A5-C265-4244-89B8-1D2B07B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en-US" baseline="0" dirty="0"/>
              <a:t> Core Large is 85K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1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7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3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9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4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65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75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04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47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6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22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4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7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2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5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8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6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7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8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94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9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4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5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7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6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8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2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50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7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1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09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6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2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44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52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71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2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10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0E2C-E6FA-4BCE-B96A-81824A17873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1049-E390-403B-969A-612D3A84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387D-0FE1-4378-84B2-4B80E1D7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43E1-02CA-4A20-BE40-5C6A3E62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91E9-078C-44D1-9443-1BF6A1F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59BF-A8CE-4D85-AD9B-BE286AF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3D61-1A21-4608-A5D0-C6FCE507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F4F34-16ED-450F-ACA3-5E41A3A9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228A-2966-4638-94E7-0B5337AE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819C-A2F9-4547-A990-44127E10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C800-D183-4541-B225-68456BC8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4B6B7-3A64-4C0C-8B94-EE5E46D8A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3E28-1538-4BA8-B522-0049F882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A3BF-8D66-4C19-AA0E-781C1F4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80F4-DBBE-445C-B974-8F2940E6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B4C2-18F2-4E5A-B751-EC9FB257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64089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4522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32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18CF-88B5-4DA4-86BE-BBEAF93B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A836-874F-4CE2-9782-7250B721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618F-BF6B-4971-9BBB-FCB83777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1694-396B-4327-8858-F9FFF03A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F3E-CBCB-4CD9-B8B1-8EF96A65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C8C1-3F7A-41C0-BA00-CDC557C2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8496E-BD24-4249-9C3F-6D9AE7F9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E425-4B91-432C-8C65-22240514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72F9-8708-4364-9BD1-4293AAE6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3122-83F3-4564-98C3-9589033F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FD11-67D2-4E67-A293-6DE61273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C4BF-ACBA-4519-9025-EAC96E6A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A8A-3A18-4A67-880C-7630477E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1EF07-F94D-415C-80D7-46F44A67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8A219-B781-4C59-B627-3594B445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56B-48F8-466E-B6CA-AB93E325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9BF8-D4D8-46C9-AFA0-31F3B5E8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F1B85-27E0-4708-8682-EF06E2FB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391C-AC04-47D1-AD40-32B88534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84693-059B-4C9C-AF3C-D040E087E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EDBA7-3CF3-44C5-BB9A-DE78B5A90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09E9-6E0D-4C96-ACA3-38FA60D1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3239E-5CEB-4B95-851C-0F16055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73409-2DA0-41A9-9BDA-6B1C35A4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11CC-70D2-4D23-9F0D-5437CD6E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D2EF8-164B-4D59-8E46-805460AC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ACF4B-6414-4CFA-A980-0E1DDB07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5074F-EA02-4099-AA36-7005EA4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B7C12-D66B-4525-82D4-B04F26CB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46A89-0827-4D1A-8296-DE691C0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2FEE-421B-462E-848D-22696F8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02D-A5FE-40E5-BBA1-9B67B546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0022-82DC-4904-B9B1-0FDF1819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C7B18-3F72-446F-9FC9-375E872F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B551-0614-407D-B542-ABD56429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B46B2-FA45-4F4B-8D0D-BABFE3D9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01E3D-2BA6-4295-9C1A-BDF8888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5B5-893B-4C8D-B28C-B9D5D7A0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00F0F-09CE-42EC-A739-D417F2352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5158-D59A-4AEE-837E-55C6A584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E7565-A615-4158-9370-7B401CC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F229-3148-44E4-86D9-9DF74C4E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81D0-ADD8-44E6-8B16-97D1CA76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34267-1B3E-40C9-8AB9-A33D560E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D103-F61C-4409-B4CE-A189866DF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A22B-5C5D-4FFA-A1D8-7786B821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9441-8660-4E52-B466-D4215CEFCBD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8330-8DF7-4C7C-AF36-A6B64FF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5816-485A-4853-9911-EFCE4E2D3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71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120.png"/><Relationship Id="rId9" Type="http://schemas.openxmlformats.org/officeDocument/2006/relationships/image" Target="../media/image8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8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5D01-834E-40D7-A651-9752C961C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Become a better C# programmer</a:t>
            </a:r>
            <a:br>
              <a:rPr lang="en-US" dirty="0"/>
            </a:br>
            <a:r>
              <a:rPr lang="en-US" sz="4800" dirty="0"/>
              <a:t>2019 Edition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DBA3-1902-4C7A-B4BC-0E1E56045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dirty="0"/>
              <a:t>.NET Team</a:t>
            </a:r>
          </a:p>
          <a:p>
            <a:r>
              <a:rPr lang="en-US" dirty="0"/>
              <a:t>@</a:t>
            </a:r>
            <a:r>
              <a:rPr lang="en-US" dirty="0" err="1"/>
              <a:t>kathleendollard</a:t>
            </a:r>
            <a:endParaRPr lang="en-US" dirty="0"/>
          </a:p>
          <a:p>
            <a:r>
              <a:rPr lang="en-US" dirty="0"/>
              <a:t>kdollard@microsoft.com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0079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2457501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2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4" decel="50000" autoRev="1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9878049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0" y="1371600"/>
            <a:ext cx="5486400" cy="4267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NOTE: </a:t>
            </a:r>
          </a:p>
          <a:p>
            <a:pPr marL="457200" lvl="1" indent="0">
              <a:buNone/>
            </a:pPr>
            <a:r>
              <a:rPr lang="en-US" dirty="0"/>
              <a:t>Prior to .NET 4.5, </a:t>
            </a:r>
            <a:br>
              <a:rPr lang="en-US" dirty="0"/>
            </a:br>
            <a:r>
              <a:rPr lang="en-US" dirty="0"/>
              <a:t>the large object heap had compaction issues</a:t>
            </a:r>
          </a:p>
          <a:p>
            <a:r>
              <a:rPr lang="en-US" dirty="0"/>
              <a:t>Threshold: 85K </a:t>
            </a:r>
          </a:p>
          <a:p>
            <a:r>
              <a:rPr lang="en-US" dirty="0"/>
              <a:t>Large is always gen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544389" y="3856188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406669" y="3961332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54647" y="4066476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997126" y="34591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149526" y="36115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301926" y="37639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56893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24268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884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51607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30120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695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300424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gnetic Disk 19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4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Starts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35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1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22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2779D-7695-4326-B5D1-4703DF9F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E151-0B40-40F3-A6B8-2C9752A18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9" name="12-Point Star 8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12-Point Star 9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7593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2-Point Star 11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75933" y="2523892"/>
            <a:ext cx="1315844" cy="3297045"/>
            <a:chOff x="1931949" y="1892919"/>
            <a:chExt cx="986883" cy="2472784"/>
          </a:xfrm>
        </p:grpSpPr>
        <p:sp>
          <p:nvSpPr>
            <p:cNvPr id="3" name="Rectangle 2"/>
            <p:cNvSpPr/>
            <p:nvPr/>
          </p:nvSpPr>
          <p:spPr bwMode="auto">
            <a:xfrm>
              <a:off x="1931949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0</a:t>
              </a:r>
            </a:p>
          </p:txBody>
        </p:sp>
        <p:sp>
          <p:nvSpPr>
            <p:cNvPr id="15" name="12-Point Star 14"/>
            <p:cNvSpPr/>
            <p:nvPr/>
          </p:nvSpPr>
          <p:spPr bwMode="auto">
            <a:xfrm>
              <a:off x="2029977" y="2650278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0442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48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23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03542" y="2523892"/>
            <a:ext cx="1315844" cy="3297045"/>
            <a:chOff x="3827656" y="1892919"/>
            <a:chExt cx="986883" cy="2472784"/>
          </a:xfrm>
        </p:grpSpPr>
        <p:sp>
          <p:nvSpPr>
            <p:cNvPr id="8" name="Rectangle 7"/>
            <p:cNvSpPr/>
            <p:nvPr/>
          </p:nvSpPr>
          <p:spPr bwMode="auto">
            <a:xfrm>
              <a:off x="3827656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1</a:t>
              </a:r>
            </a:p>
          </p:txBody>
        </p:sp>
        <p:sp>
          <p:nvSpPr>
            <p:cNvPr id="9" name="12-Point Star 8"/>
            <p:cNvSpPr/>
            <p:nvPr/>
          </p:nvSpPr>
          <p:spPr bwMode="auto">
            <a:xfrm>
              <a:off x="4301538" y="3310539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38348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2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7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0.07578 -0.06968 C 0.0931 -0.08426 0.10299 -0.10602 0.10299 -0.12917 C 0.10299 -0.15509 0.0931 -0.17616 0.07578 -0.19051 L -0.00091 -0.26111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6" name="Left Brace 5"/>
          <p:cNvSpPr/>
          <p:nvPr/>
        </p:nvSpPr>
        <p:spPr bwMode="auto">
          <a:xfrm rot="5400000" flipV="1">
            <a:off x="4176134" y="75003"/>
            <a:ext cx="643052" cy="3843455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5400000" flipV="1">
            <a:off x="7967547" y="1338809"/>
            <a:ext cx="643051" cy="1315844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50853" y="1177119"/>
            <a:ext cx="22358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Recent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268310" y="1165964"/>
            <a:ext cx="2183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Not recent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12-Point Star 13"/>
          <p:cNvSpPr/>
          <p:nvPr/>
        </p:nvSpPr>
        <p:spPr bwMode="auto">
          <a:xfrm>
            <a:off x="8005645" y="3190510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36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40469" y="2204738"/>
            <a:ext cx="1892823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65483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Type System Provide?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32232" y="2739988"/>
            <a:ext cx="97275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It is either expensive to create or it is expensive to destroy objects.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In .NET, cheap to create, not so cheap to destroy</a:t>
            </a:r>
          </a:p>
        </p:txBody>
      </p:sp>
    </p:spTree>
    <p:extLst>
      <p:ext uri="{BB962C8B-B14F-4D97-AF65-F5344CB8AC3E}">
        <p14:creationId xmlns:p14="http://schemas.microsoft.com/office/powerpoint/2010/main" val="8256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40469" y="2204738"/>
            <a:ext cx="1892823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327541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307419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61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40470" y="2204740"/>
            <a:ext cx="1892823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5" y="3338005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3" y="3657153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2903784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animBg="1"/>
      <p:bldP spid="19" grpId="0" animBg="1"/>
      <p:bldP spid="24" grpId="0" animBg="1"/>
      <p:bldP spid="25" grpId="0" animBg="1"/>
      <p:bldP spid="11" grpId="0" animBg="1"/>
      <p:bldP spid="20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3722857372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37602" y="4398143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39759" y="4910787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7727" y="425087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24851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3440470" y="2204740"/>
            <a:ext cx="1892823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27" name="Curved Up Arrow 26"/>
          <p:cNvSpPr/>
          <p:nvPr/>
        </p:nvSpPr>
        <p:spPr bwMode="auto">
          <a:xfrm rot="5400000" flipV="1">
            <a:off x="6639377" y="3338007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361953" y="3657153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554154" y="4807213"/>
            <a:ext cx="25418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srgbClr val="002060"/>
                </a:solidFill>
                <a:latin typeface="Tekton Pro" pitchFamily="34" charset="0"/>
              </a:rPr>
              <a:t>Fast!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361953" y="3998108"/>
            <a:ext cx="25418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srgbClr val="002060"/>
                </a:solidFill>
                <a:latin typeface="Tekton Pro" pitchFamily="34" charset="0"/>
              </a:rPr>
              <a:t>Slow!</a:t>
            </a:r>
          </a:p>
        </p:txBody>
      </p:sp>
    </p:spTree>
    <p:extLst>
      <p:ext uri="{BB962C8B-B14F-4D97-AF65-F5344CB8AC3E}">
        <p14:creationId xmlns:p14="http://schemas.microsoft.com/office/powerpoint/2010/main" val="700446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Three Generations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328983" y="1375509"/>
            <a:ext cx="7816" cy="19909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 flipH="1">
            <a:off x="2321167" y="3366478"/>
            <a:ext cx="7816" cy="19909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438769" y="1500554"/>
            <a:ext cx="7816" cy="1367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3993661" y="1906955"/>
            <a:ext cx="7817" cy="2594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4548552" y="2979634"/>
            <a:ext cx="0" cy="5861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1133230" y="1939157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33230" y="4009221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548916" y="1335464"/>
            <a:ext cx="3" cy="19372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5548916" y="4667689"/>
            <a:ext cx="0" cy="13482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87258" y="238768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87260" y="498229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548920" y="3276634"/>
            <a:ext cx="7816" cy="13910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5887261" y="343876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1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042033" y="2012351"/>
            <a:ext cx="3321743" cy="173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Objects must have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lived at least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The time length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of Gen 1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66800" y="3359589"/>
            <a:ext cx="3760875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452536" y="3248202"/>
            <a:ext cx="1096379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781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3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Triggers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828801" y="1607575"/>
            <a:ext cx="3333135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prstClr val="white"/>
                </a:solidFill>
                <a:latin typeface="Tekton Pro" pitchFamily="34" charset="0"/>
              </a:rPr>
              <a:t>Memory pressure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72898" y="2971800"/>
            <a:ext cx="3446207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Tekton Pro" pitchFamily="34" charset="0"/>
              </a:rPr>
              <a:t>Heap size threshold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17774" y="4336027"/>
            <a:ext cx="3446207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prstClr val="white"/>
                </a:solidFill>
                <a:latin typeface="Tekton Pro" pitchFamily="34" charset="0"/>
              </a:rPr>
              <a:t>You call Collect</a:t>
            </a:r>
          </a:p>
        </p:txBody>
      </p:sp>
    </p:spTree>
    <p:extLst>
      <p:ext uri="{BB962C8B-B14F-4D97-AF65-F5344CB8AC3E}">
        <p14:creationId xmlns:p14="http://schemas.microsoft.com/office/powerpoint/2010/main" val="2856669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You Effect GC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Allocations </a:t>
            </a:r>
          </a:p>
          <a:p>
            <a:r>
              <a:rPr lang="en-US" dirty="0"/>
              <a:t>GC settings</a:t>
            </a:r>
          </a:p>
          <a:p>
            <a:r>
              <a:rPr lang="en-US" dirty="0"/>
              <a:t>Explicitly calling Collect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EDB9821D-A181-4FBE-A5F8-59642A2A0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4290" y="2610465"/>
            <a:ext cx="914400" cy="914400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240E8122-8609-4FD8-9CE4-0CAFA7334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3536" y="2091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8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347438" y="4719939"/>
            <a:ext cx="1863052" cy="374576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5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3386 -0.0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0452 -0.101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23108 -0.209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37525" y="3237623"/>
            <a:ext cx="1863052" cy="38492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253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Type System Provide?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Allows definition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Storage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Miscellaneous like maximum and minimum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Members (methods, fields, events, and so on)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Base type it inherits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Location for allocation (value/reference)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b="0" dirty="0"/>
              <a:t>perations permitted.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Type safety – strict rules for type casting and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Manages memory so you don’t have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Allocates objects on managed heap(s) efficiently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Reclaims objects that are no longer being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Provides memory safety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b="0" dirty="0"/>
              <a:t>bjects can’t use contents of other objects in unplanned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3C29EC-E0FB-489C-8F96-C3B6ED23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1833-0D13-4897-8141-DAD36EEB4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objects</a:t>
            </a:r>
          </a:p>
          <a:p>
            <a:pPr lvl="1"/>
            <a:r>
              <a:rPr lang="en-US" dirty="0"/>
              <a:t>Three generations of GC</a:t>
            </a:r>
          </a:p>
          <a:p>
            <a:pPr lvl="1"/>
            <a:r>
              <a:rPr lang="en-US" dirty="0"/>
              <a:t>Live briefly or forever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AA9A5-51AE-48BE-A208-8FE3A5B4E7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objects</a:t>
            </a:r>
          </a:p>
          <a:p>
            <a:pPr lvl="1"/>
            <a:r>
              <a:rPr lang="en-US" dirty="0"/>
              <a:t>Gen 2 only </a:t>
            </a:r>
          </a:p>
          <a:p>
            <a:pPr lvl="1"/>
            <a:r>
              <a:rPr lang="en-US" dirty="0"/>
              <a:t>If perf issues proven, consider pooling</a:t>
            </a:r>
          </a:p>
        </p:txBody>
      </p:sp>
    </p:spTree>
    <p:extLst>
      <p:ext uri="{BB962C8B-B14F-4D97-AF65-F5344CB8AC3E}">
        <p14:creationId xmlns:p14="http://schemas.microsoft.com/office/powerpoint/2010/main" val="1966909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Settings</a:t>
            </a:r>
            <a:br>
              <a:rPr lang="en-US" dirty="0"/>
            </a:br>
            <a:r>
              <a:rPr lang="en-US" sz="3600" dirty="0"/>
              <a:t>Defaults for app type generally good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or Server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</a:t>
            </a:r>
            <a:endParaRPr lang="en-US" dirty="0"/>
          </a:p>
          <a:p>
            <a:pPr lvl="1"/>
            <a:r>
              <a:rPr lang="en-US" dirty="0"/>
              <a:t>Server: maximize throughput</a:t>
            </a:r>
          </a:p>
          <a:p>
            <a:pPr lvl="2"/>
            <a:r>
              <a:rPr lang="en-US" dirty="0"/>
              <a:t>Small and large object heap, and GC thread for each working thread</a:t>
            </a:r>
          </a:p>
          <a:p>
            <a:pPr lvl="1"/>
            <a:r>
              <a:rPr lang="en-US" dirty="0"/>
              <a:t>Workstation: minimize latency</a:t>
            </a:r>
          </a:p>
          <a:p>
            <a:r>
              <a:rPr lang="en-US" dirty="0"/>
              <a:t>Concurrent or non-concurrent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	</a:t>
            </a:r>
          </a:p>
          <a:p>
            <a:pPr lvl="1"/>
            <a:r>
              <a:rPr lang="en-US" dirty="0"/>
              <a:t>Concurrent/background default is good</a:t>
            </a:r>
            <a:endParaRPr lang="en-US" b="0" dirty="0"/>
          </a:p>
          <a:p>
            <a:r>
              <a:rPr lang="en-US" dirty="0" err="1"/>
              <a:t>gcTrimCommitOnLowMemory</a:t>
            </a:r>
            <a:r>
              <a:rPr lang="en-US" dirty="0"/>
              <a:t>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</a:t>
            </a:r>
          </a:p>
          <a:p>
            <a:pPr lvl="1"/>
            <a:r>
              <a:rPr lang="en-US" u="sng" dirty="0"/>
              <a:t>Only</a:t>
            </a:r>
            <a:r>
              <a:rPr lang="en-US" dirty="0"/>
              <a:t> for web hosting	 of several small web sites</a:t>
            </a:r>
            <a:endParaRPr lang="en-US" b="0" u="sng" dirty="0"/>
          </a:p>
          <a:p>
            <a:r>
              <a:rPr lang="en-US" dirty="0" err="1"/>
              <a:t>LowLatency</a:t>
            </a:r>
            <a:r>
              <a:rPr lang="en-US" dirty="0"/>
              <a:t> and </a:t>
            </a:r>
            <a:r>
              <a:rPr lang="en-US" dirty="0" err="1"/>
              <a:t>SustainedLowLatency</a:t>
            </a:r>
            <a:r>
              <a:rPr lang="en-US" dirty="0"/>
              <a:t> </a:t>
            </a:r>
            <a:r>
              <a:rPr lang="en-US" b="0" dirty="0"/>
              <a:t>(</a:t>
            </a:r>
            <a:r>
              <a:rPr lang="en-US" b="0" dirty="0" err="1"/>
              <a:t>GCSettings</a:t>
            </a:r>
            <a:r>
              <a:rPr lang="en-US" b="0" dirty="0"/>
              <a:t>)</a:t>
            </a:r>
          </a:p>
          <a:p>
            <a:pPr lvl="1"/>
            <a:r>
              <a:rPr lang="en-US" dirty="0"/>
              <a:t>Almost never use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67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6B15-7A49-4F95-9A31-B1D33A79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 Constraints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04B00D-3E0E-47B8-8B6F-7C13635C2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38216"/>
              </p:ext>
            </p:extLst>
          </p:nvPr>
        </p:nvGraphicFramePr>
        <p:xfrm>
          <a:off x="838200" y="1690688"/>
          <a:ext cx="10515600" cy="44133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990877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struct</a:t>
                      </a: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4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E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0E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0E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690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class</a:t>
                      </a: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50E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0E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65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where T : </a:t>
                      </a:r>
                      <a:r>
                        <a:rPr lang="en-US" sz="3200" dirty="0" err="1">
                          <a:effectLst/>
                        </a:rPr>
                        <a:t>notnull</a:t>
                      </a:r>
                      <a:endParaRPr lang="en-US" sz="3200" dirty="0">
                        <a:effectLst/>
                      </a:endParaRP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4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0E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60E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155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unmanaged</a:t>
                      </a: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F0E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0E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0E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2715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new()</a:t>
                      </a: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60E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0E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E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836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</a:t>
                      </a:r>
                      <a:r>
                        <a:rPr lang="en-US" sz="3200" i="1">
                          <a:effectLst/>
                        </a:rPr>
                        <a:t>&lt;base class name&gt;</a:t>
                      </a:r>
                      <a:endParaRPr lang="en-US" sz="3200">
                        <a:effectLst/>
                      </a:endParaRP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B0EE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E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10EF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804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where T : </a:t>
                      </a:r>
                      <a:r>
                        <a:rPr lang="en-US" sz="3200" i="1">
                          <a:effectLst/>
                        </a:rPr>
                        <a:t>&lt;interface name&gt;</a:t>
                      </a:r>
                      <a:endParaRPr lang="en-US" sz="3200">
                        <a:effectLst/>
                      </a:endParaRP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E0EE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10EF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60E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405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where T : U</a:t>
                      </a:r>
                    </a:p>
                  </a:txBody>
                  <a:tcPr marL="42660" marR="42660" marT="31995" marB="31995">
                    <a:lnL w="12700" cap="flat" cmpd="sng" algn="ctr">
                      <a:solidFill>
                        <a:srgbClr val="A0EC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F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0E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3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27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26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0400"/>
            <a:ext cx="1097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6400" dirty="0">
                <a:solidFill>
                  <a:schemeClr val="tx1"/>
                </a:solidFill>
              </a:rPr>
              <a:t>f</a:t>
            </a:r>
            <a:br>
              <a:rPr lang="en-US" sz="6400" dirty="0">
                <a:solidFill>
                  <a:schemeClr val="tx1"/>
                </a:solidFill>
              </a:rPr>
            </a:br>
            <a:r>
              <a:rPr lang="en-US" sz="6400" dirty="0">
                <a:solidFill>
                  <a:schemeClr val="tx1"/>
                </a:solidFill>
              </a:rPr>
              <a:t>Delegate</a:t>
            </a:r>
            <a:br>
              <a:rPr lang="en-US" sz="6400" dirty="0">
                <a:solidFill>
                  <a:schemeClr val="tx1"/>
                </a:solidFill>
              </a:rPr>
            </a:br>
            <a:r>
              <a:rPr lang="en-US" sz="6400" dirty="0">
                <a:solidFill>
                  <a:schemeClr val="tx1"/>
                </a:solidFill>
              </a:rPr>
              <a:t>Lambda</a:t>
            </a:r>
            <a:br>
              <a:rPr lang="en-US" sz="6400" dirty="0">
                <a:solidFill>
                  <a:schemeClr val="tx1"/>
                </a:solidFill>
              </a:rPr>
            </a:br>
            <a:r>
              <a:rPr lang="en-US" sz="6400" dirty="0" err="1">
                <a:solidFill>
                  <a:schemeClr val="tx1"/>
                </a:solidFill>
              </a:rPr>
              <a:t>func</a:t>
            </a:r>
            <a:endParaRPr lang="en-US" sz="6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4734"/>
            <a:ext cx="10515600" cy="2172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Are the same in today’s context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54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first-class citizens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591717"/>
            <a:ext cx="9334500" cy="4603528"/>
          </a:xfrm>
        </p:spPr>
        <p:txBody>
          <a:bodyPr>
            <a:normAutofit/>
          </a:bodyPr>
          <a:lstStyle/>
          <a:p>
            <a:r>
              <a:rPr lang="en-US" dirty="0"/>
              <a:t>Define functions (like data)</a:t>
            </a:r>
          </a:p>
          <a:p>
            <a:r>
              <a:rPr lang="en-US" dirty="0"/>
              <a:t>Pass functions around (like data)</a:t>
            </a:r>
          </a:p>
          <a:p>
            <a:r>
              <a:rPr lang="en-US" dirty="0"/>
              <a:t>Support higher order functions</a:t>
            </a:r>
          </a:p>
          <a:p>
            <a:pPr lvl="1"/>
            <a:r>
              <a:rPr lang="en-US" dirty="0"/>
              <a:t>Functions with delegate parameters or return delegates</a:t>
            </a:r>
          </a:p>
          <a:p>
            <a:r>
              <a:rPr lang="en-US" dirty="0"/>
              <a:t>In C# (and Visual Basic) this means Delegates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– functions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825625"/>
            <a:ext cx="9334500" cy="4351338"/>
          </a:xfrm>
        </p:spPr>
        <p:txBody>
          <a:bodyPr>
            <a:normAutofit/>
          </a:bodyPr>
          <a:lstStyle/>
          <a:p>
            <a:r>
              <a:rPr lang="en-US" dirty="0"/>
              <a:t>Generic delegate types (Action, Func)</a:t>
            </a:r>
          </a:p>
          <a:p>
            <a:r>
              <a:rPr lang="en-US" dirty="0"/>
              <a:t>Type safe function pointers</a:t>
            </a:r>
          </a:p>
          <a:p>
            <a:pPr lvl="1"/>
            <a:r>
              <a:rPr lang="en-US" dirty="0" err="1"/>
              <a:t>System.Delegate</a:t>
            </a:r>
            <a:r>
              <a:rPr lang="en-US" dirty="0"/>
              <a:t> and inherited types </a:t>
            </a:r>
          </a:p>
          <a:p>
            <a:pPr lvl="2"/>
            <a:r>
              <a:rPr lang="en-US" dirty="0"/>
              <a:t>“Named” in docs</a:t>
            </a:r>
          </a:p>
          <a:p>
            <a:pPr lvl="1"/>
            <a:r>
              <a:rPr lang="en-US" dirty="0"/>
              <a:t>Anonymous methods</a:t>
            </a:r>
          </a:p>
          <a:p>
            <a:pPr lvl="2"/>
            <a:r>
              <a:rPr lang="en-US" dirty="0"/>
              <a:t>delegate()</a:t>
            </a:r>
          </a:p>
          <a:p>
            <a:pPr lvl="1"/>
            <a:r>
              <a:rPr lang="en-US" dirty="0"/>
              <a:t>Reference to a method (name without </a:t>
            </a:r>
            <a:r>
              <a:rPr lang="en-US" dirty="0" err="1"/>
              <a:t>parens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Can be a local method</a:t>
            </a:r>
          </a:p>
          <a:p>
            <a:pPr lvl="1"/>
            <a:r>
              <a:rPr lang="en-US" dirty="0"/>
              <a:t>Lambdas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– functions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825625"/>
            <a:ext cx="9334500" cy="4351338"/>
          </a:xfrm>
        </p:spPr>
        <p:txBody>
          <a:bodyPr>
            <a:normAutofit/>
          </a:bodyPr>
          <a:lstStyle/>
          <a:p>
            <a:r>
              <a:rPr lang="en-US" dirty="0"/>
              <a:t>Generic delegate types (Action, Func)</a:t>
            </a:r>
          </a:p>
          <a:p>
            <a:r>
              <a:rPr lang="en-US" dirty="0"/>
              <a:t>Type safe function pointers</a:t>
            </a:r>
          </a:p>
          <a:p>
            <a:pPr lvl="1"/>
            <a:r>
              <a:rPr lang="en-US" strike="sngStrike" dirty="0" err="1"/>
              <a:t>System.Delegate</a:t>
            </a:r>
            <a:r>
              <a:rPr lang="en-US" strike="sngStrike" dirty="0"/>
              <a:t> and inherited types </a:t>
            </a:r>
          </a:p>
          <a:p>
            <a:pPr lvl="2"/>
            <a:r>
              <a:rPr lang="en-US" strike="sngStrike" dirty="0"/>
              <a:t>“Named” in docs</a:t>
            </a:r>
          </a:p>
          <a:p>
            <a:pPr lvl="1"/>
            <a:r>
              <a:rPr lang="en-US" strike="sngStrike" dirty="0"/>
              <a:t>Anonymous methods</a:t>
            </a:r>
          </a:p>
          <a:p>
            <a:pPr lvl="2"/>
            <a:r>
              <a:rPr lang="en-US" strike="sngStrike" dirty="0"/>
              <a:t>delegate()</a:t>
            </a:r>
          </a:p>
          <a:p>
            <a:pPr lvl="1"/>
            <a:r>
              <a:rPr lang="en-US" dirty="0"/>
              <a:t>Reference to a method (name without </a:t>
            </a:r>
            <a:r>
              <a:rPr lang="en-US" dirty="0" err="1"/>
              <a:t>parens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Can be a local method</a:t>
            </a:r>
          </a:p>
          <a:p>
            <a:pPr lvl="1"/>
            <a:r>
              <a:rPr lang="en-US" dirty="0"/>
              <a:t>Lambdas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6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83418"/>
            <a:ext cx="10515600" cy="5491163"/>
          </a:xfrm>
        </p:spPr>
        <p:txBody>
          <a:bodyPr>
            <a:normAutofit/>
          </a:bodyPr>
          <a:lstStyle/>
          <a:p>
            <a:r>
              <a:rPr lang="en-US" sz="3000" dirty="0"/>
              <a:t>Delegates are code fragments that can be stored to execute later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Func&lt;T&gt;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Func&lt;T&lt;T1&lt;T2&gt;&gt;&gt;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Func&lt;T1, T2&gt;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T&lt;T1&lt;T2&gt;&gt;&gt;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Func&lt;int, Task&lt;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&lt;List&lt;Student&gt;&gt;&gt;&gt;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Func&lt;int, int&gt; f1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+ 2;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Func&lt;int&gt; f2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=&gt; 42;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Func&lt;int, int, int&gt; f3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(x, y) =&gt; x +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...Where&lt;T&gt;(Func&lt;T, bool&gt; predicate)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x);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16B91-D87D-4341-A151-0CAB33D83325}"/>
              </a:ext>
            </a:extLst>
          </p:cNvPr>
          <p:cNvSpPr/>
          <p:nvPr/>
        </p:nvSpPr>
        <p:spPr>
          <a:xfrm>
            <a:off x="7136295" y="3564145"/>
            <a:ext cx="404192" cy="377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A06C8-6AB7-4626-A4B1-130213C8D68A}"/>
              </a:ext>
            </a:extLst>
          </p:cNvPr>
          <p:cNvSpPr/>
          <p:nvPr/>
        </p:nvSpPr>
        <p:spPr>
          <a:xfrm>
            <a:off x="2001078" y="3173896"/>
            <a:ext cx="404192" cy="377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2288"/>
          </a:xfrm>
        </p:spPr>
        <p:txBody>
          <a:bodyPr>
            <a:normAutofit/>
          </a:bodyPr>
          <a:lstStyle/>
          <a:p>
            <a:r>
              <a:rPr lang="en-US" dirty="0"/>
              <a:t>Select, Where, </a:t>
            </a:r>
            <a:r>
              <a:rPr lang="en-US" dirty="0" err="1"/>
              <a:t>OrderBy</a:t>
            </a:r>
            <a:r>
              <a:rPr lang="en-US" dirty="0"/>
              <a:t> etc. are higher order functions</a:t>
            </a:r>
          </a:p>
          <a:p>
            <a:r>
              <a:rPr lang="en-US" dirty="0"/>
              <a:t>They are pure because they return a new list</a:t>
            </a:r>
          </a:p>
          <a:p>
            <a:r>
              <a:rPr lang="en-US" dirty="0"/>
              <a:t>Lambdas are not free, especially with closures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x = 42;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x);</a:t>
            </a:r>
          </a:p>
          <a:p>
            <a:pPr lvl="1"/>
            <a:r>
              <a:rPr lang="en-US" dirty="0"/>
              <a:t>In memory loops are faster in high performance code (like .NET framework)</a:t>
            </a:r>
          </a:p>
          <a:p>
            <a:pPr lvl="1"/>
            <a:r>
              <a:rPr lang="en-US" dirty="0"/>
              <a:t>For your code, they are almost certainly close enough to free</a:t>
            </a:r>
          </a:p>
          <a:p>
            <a:r>
              <a:rPr lang="en-US" dirty="0"/>
              <a:t>Expression trees contain code definition</a:t>
            </a:r>
          </a:p>
          <a:p>
            <a:pPr lvl="1"/>
            <a:r>
              <a:rPr lang="en-US" dirty="0"/>
              <a:t>Can be understood in different languages</a:t>
            </a:r>
          </a:p>
          <a:p>
            <a:pPr lvl="1"/>
            <a:r>
              <a:rPr lang="en-US" dirty="0"/>
              <a:t>Like TSQL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F2A-BFF1-4E1E-9D18-E28A66CD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convert delegate types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E9CB-C864-4E85-91B3-BA365E89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3" y="1560580"/>
            <a:ext cx="11340549" cy="4482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VoidType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 action)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=&gt; () =&gt; { action();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Func&lt;T,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VoidType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Action&lt;T&gt; action)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=&gt; x =&gt; { action(x);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Func&lt;T1, T2,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VoidType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Action&lt;T1, T2&gt; action)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=&gt; (T1 x, T2 y) =&gt; { action(x, y);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VoidData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kinds of memory management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97128" y="2018995"/>
            <a:ext cx="2418893" cy="159959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None</a:t>
            </a:r>
            <a:br>
              <a:rPr lang="en-US" sz="2667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(C++)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33064" y="3618588"/>
            <a:ext cx="3376371" cy="194259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Traced GC</a:t>
            </a:r>
            <a:b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</a:b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(C#/VB.NET)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68844" y="1872691"/>
            <a:ext cx="2386381" cy="157683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Ref counted</a:t>
            </a:r>
            <a:br>
              <a:rPr lang="en-US" sz="2667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(VB6)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679334" y="4102203"/>
            <a:ext cx="2425396" cy="1213509"/>
          </a:xfrm>
          <a:prstGeom prst="left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06283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C511-F436-4E99-B95E-00901A13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 signatures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B1247-B662-4F66-B14A-B10EDC9B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6" t="27047" r="5191" b="64242"/>
          <a:stretch/>
        </p:blipFill>
        <p:spPr>
          <a:xfrm>
            <a:off x="122583" y="2103437"/>
            <a:ext cx="11046895" cy="7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4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BCC-DB1D-4C33-BC5B-6E09026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functional programming in C# &lt;=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8E92-AD6B-4CFF-ADF7-3F0B513F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Reuse algorithms with different varied details (1</a:t>
            </a:r>
            <a:r>
              <a:rPr lang="en-US" baseline="30000" dirty="0"/>
              <a:t>st</a:t>
            </a:r>
            <a:r>
              <a:rPr lang="en-US" dirty="0"/>
              <a:t> class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test (purity)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reason about (pattern matching)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0" y="4464911"/>
            <a:ext cx="5181600" cy="1393820"/>
          </a:xfrm>
        </p:spPr>
        <p:txBody>
          <a:bodyPr>
            <a:normAutofit/>
          </a:bodyPr>
          <a:lstStyle/>
          <a:p>
            <a:r>
              <a:rPr lang="en-US" dirty="0"/>
              <a:t>Pattern Matching (Tolls)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2831592"/>
            <a:ext cx="10363200" cy="762000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255083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BCC-DB1D-4C33-BC5B-6E09026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functional programming in C# &lt;=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8E92-AD6B-4CFF-ADF7-3F0B513F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Reuse algorithms with different varied details (1</a:t>
            </a:r>
            <a:r>
              <a:rPr lang="en-US" baseline="30000" dirty="0"/>
              <a:t>st</a:t>
            </a:r>
            <a:r>
              <a:rPr lang="en-US" dirty="0"/>
              <a:t> class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test (purity)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reason about (pattern matching)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60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BCC-DB1D-4C33-BC5B-6E09026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functional programming in C# &lt;=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8E92-AD6B-4CFF-ADF7-3F0B513F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Reuse algorithms with different varied details (1</a:t>
            </a:r>
            <a:r>
              <a:rPr lang="en-US" baseline="30000" dirty="0"/>
              <a:t>st</a:t>
            </a:r>
            <a:r>
              <a:rPr lang="en-US" dirty="0"/>
              <a:t> class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test (purity)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Easier to reason about (pattern matching)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Consistent behavior (outside in refactoring)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2C98-245B-4912-B71C-F67DCDA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Functional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62FF-D1E8-40A5-8C3B-74EE1B87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9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(normal)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out refactoring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36703" y="2181065"/>
          <a:ext cx="9658815" cy="36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89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FBD2C0-4CFF-4CA8-B1E6-575B3D588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4FBD2C0-4CFF-4CA8-B1E6-575B3D588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649EFD-49C0-48C6-970C-8D32F6A1A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3649EFD-49C0-48C6-970C-8D32F6A1A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CBBCC7-4FBF-42FD-93A1-72C5A6AD5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CBBCC7-4FBF-42FD-93A1-72C5A6AD5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962254-878B-4F64-A987-A1613EA34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F962254-878B-4F64-A987-A1613EA347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441A8A-568D-4D9D-AD8C-994566784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8441A8A-568D-4D9D-AD8C-994566784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3432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6029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3432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7616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57333" y="2256264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01523" y="4149932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1522" y="4341361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01523" y="4523206"/>
            <a:ext cx="1974695" cy="772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57332" y="2993286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57333" y="3169225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1187" y="3956103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31186" y="4722921"/>
            <a:ext cx="394823" cy="55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54911" y="2659781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45495 -0.23889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-1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-0.4517 -0.2384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91" y="-1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45495 -0.23819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0" y="4464911"/>
            <a:ext cx="5181600" cy="932280"/>
          </a:xfrm>
        </p:spPr>
        <p:txBody>
          <a:bodyPr/>
          <a:lstStyle/>
          <a:p>
            <a:r>
              <a:rPr lang="en-US" dirty="0"/>
              <a:t>Inside out refactoring (normal)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2831592"/>
            <a:ext cx="10363200" cy="762000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3834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3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800" b="1" i="1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dirty="0">
                  <a:solidFill>
                    <a:srgbClr val="9BBB59">
                      <a:lumMod val="7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879167" y="3870502"/>
            <a:ext cx="37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Roots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Stack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Static data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2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3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in refactoring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36703" y="2181065"/>
          <a:ext cx="9658815" cy="36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4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FBD2C0-4CFF-4CA8-B1E6-575B3D588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4FBD2C0-4CFF-4CA8-B1E6-575B3D588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649EFD-49C0-48C6-970C-8D32F6A1A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3649EFD-49C0-48C6-970C-8D32F6A1A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CBBCC7-4FBF-42FD-93A1-72C5A6AD5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CBBCC7-4FBF-42FD-93A1-72C5A6AD5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962254-878B-4F64-A987-A1613EA34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F962254-878B-4F64-A987-A1613EA347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7A32F3-9A6D-436C-8375-951C77619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127A32F3-9A6D-436C-8375-951C77619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648D15-83D5-4F86-95DC-A0F061920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D7648D15-83D5-4F86-95DC-A0F061920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9A82EF-E122-4620-9FE9-F61031F1D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F9A82EF-E122-4620-9FE9-F61031F1D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3432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6029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29559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7616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1" y="3722547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096000" y="4459570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1" y="4635508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40191" y="2285417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40190" y="2478433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40191" y="2658691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0" y="2114624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1" y="2826157"/>
            <a:ext cx="380215" cy="37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7295686" y="1822949"/>
            <a:ext cx="108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=&gt;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460737" y="4095824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43125 -0.20324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1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3138 -0.20254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-10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43151 -0.20232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29559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7616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1" y="3722547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096000" y="4459570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1" y="4635508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40191" y="2285417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40190" y="2478433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40191" y="2658691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0" y="2114624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1" y="2826157"/>
            <a:ext cx="380215" cy="37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7295686" y="1822949"/>
            <a:ext cx="108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=&gt;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460737" y="4095824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43125 -0.20324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10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3138 -0.20254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-10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43151 -0.20232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45078 0.03264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9" y="162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44792 0.03287 " pathEditMode="relative" rAng="0" ptsTypes="AA">
                                      <p:cBhvr>
                                        <p:cTn id="43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164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44948 0.03218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74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Refactoring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1" y="2329559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299" y="2514600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298" y="2707616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299" y="2887874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38200" y="3071345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1" y="3247283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1" y="3722547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096000" y="4459570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1" y="4635508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40191" y="2285417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40190" y="2478433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40191" y="2658691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0" y="2114624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1" y="2826157"/>
            <a:ext cx="380215" cy="37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7295686" y="1822949"/>
            <a:ext cx="108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=&gt;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460737" y="4095824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49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08054" y="4464911"/>
            <a:ext cx="4469546" cy="932280"/>
          </a:xfrm>
        </p:spPr>
        <p:txBody>
          <a:bodyPr/>
          <a:lstStyle/>
          <a:p>
            <a:r>
              <a:rPr lang="en-US" dirty="0"/>
              <a:t>Outside in refactoring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2831592"/>
            <a:ext cx="10363200" cy="762000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230271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51"/>
            <a:ext cx="10515600" cy="2881349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Questions?</a:t>
            </a:r>
            <a:br>
              <a:rPr lang="en-US" dirty="0"/>
            </a:br>
            <a:r>
              <a:rPr lang="en-US" dirty="0"/>
              <a:t>Functional Techniques for C#</a:t>
            </a:r>
            <a:br>
              <a:rPr lang="en-US" dirty="0"/>
            </a:br>
            <a:r>
              <a:rPr lang="en-US" sz="2400" dirty="0"/>
              <a:t>@</a:t>
            </a:r>
            <a:r>
              <a:rPr lang="en-US" sz="2400" dirty="0" err="1"/>
              <a:t>kathleendollard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kdollard@microsoft.com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CC5F-26A1-4EFA-8E3D-C8C40945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8244"/>
            <a:ext cx="10515600" cy="3302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References</a:t>
            </a:r>
          </a:p>
          <a:p>
            <a:r>
              <a:rPr lang="en-US" dirty="0"/>
              <a:t>Functional Programming in C#: How to write better C# code</a:t>
            </a:r>
          </a:p>
          <a:p>
            <a:pPr lvl="1"/>
            <a:r>
              <a:rPr lang="en-US" dirty="0"/>
              <a:t>Enrico </a:t>
            </a:r>
            <a:r>
              <a:rPr lang="en-US" dirty="0" err="1"/>
              <a:t>Buonanna</a:t>
            </a:r>
            <a:r>
              <a:rPr lang="en-US" dirty="0"/>
              <a:t>, Manning, 2017</a:t>
            </a:r>
          </a:p>
          <a:p>
            <a:r>
              <a:rPr lang="en-US" dirty="0"/>
              <a:t>Pluralsight : </a:t>
            </a:r>
            <a:r>
              <a:rPr lang="en-US" i="1" dirty="0"/>
              <a:t>Applying Functional Principles in C#, </a:t>
            </a:r>
            <a:r>
              <a:rPr lang="en-US" dirty="0"/>
              <a:t>Vladimir </a:t>
            </a:r>
            <a:r>
              <a:rPr lang="en-US" dirty="0" err="1"/>
              <a:t>Khorikov</a:t>
            </a:r>
            <a:endParaRPr lang="en-US" dirty="0"/>
          </a:p>
          <a:p>
            <a:r>
              <a:rPr lang="en-US" dirty="0"/>
              <a:t>Pluralsight : </a:t>
            </a:r>
            <a:r>
              <a:rPr lang="en-US" i="1" dirty="0"/>
              <a:t>Functional Programming with C#, </a:t>
            </a:r>
            <a:r>
              <a:rPr lang="en-US" dirty="0"/>
              <a:t>Dave Fancher</a:t>
            </a:r>
          </a:p>
        </p:txBody>
      </p:sp>
    </p:spTree>
    <p:extLst>
      <p:ext uri="{BB962C8B-B14F-4D97-AF65-F5344CB8AC3E}">
        <p14:creationId xmlns:p14="http://schemas.microsoft.com/office/powerpoint/2010/main" val="3918597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0400"/>
            <a:ext cx="1097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6400" dirty="0">
                <a:solidFill>
                  <a:schemeClr val="tx1"/>
                </a:solidFill>
              </a:rPr>
              <a:t>Generics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D3FD6-F5DC-4002-8C6B-0C29632C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0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BA59-3C0F-45D0-B6CF-C2C990E8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2701"/>
          </a:xfrm>
        </p:spPr>
        <p:txBody>
          <a:bodyPr/>
          <a:lstStyle/>
          <a:p>
            <a:r>
              <a:rPr lang="en-US" dirty="0"/>
              <a:t>Generic inheritance hierarchies  </a:t>
            </a:r>
            <a:br>
              <a:rPr lang="en-US" dirty="0"/>
            </a:br>
            <a:r>
              <a:rPr lang="en-US" dirty="0"/>
              <a:t>from a </a:t>
            </a:r>
            <a:r>
              <a:rPr lang="en-US" i="1" dirty="0"/>
              <a:t>partial application </a:t>
            </a:r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CF2E-3741-4273-9CF0-73E27FB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16" y="2246243"/>
            <a:ext cx="9876183" cy="3930720"/>
          </a:xfrm>
        </p:spPr>
        <p:txBody>
          <a:bodyPr/>
          <a:lstStyle/>
          <a:p>
            <a:r>
              <a:rPr lang="en-US" dirty="0"/>
              <a:t>Base class has no generic type</a:t>
            </a:r>
          </a:p>
          <a:p>
            <a:r>
              <a:rPr lang="en-US" dirty="0"/>
              <a:t>Leaf class has all types</a:t>
            </a:r>
          </a:p>
          <a:p>
            <a:r>
              <a:rPr lang="en-US" dirty="0"/>
              <a:t>Each intervening class has a purpose and adds generic types</a:t>
            </a:r>
          </a:p>
        </p:txBody>
      </p:sp>
    </p:spTree>
    <p:extLst>
      <p:ext uri="{BB962C8B-B14F-4D97-AF65-F5344CB8AC3E}">
        <p14:creationId xmlns:p14="http://schemas.microsoft.com/office/powerpoint/2010/main" val="39020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6082" y="4743569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CourseRepository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6084" y="3850940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BaseEFRepository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16083" y="2958311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BaseMappedRepository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6084" y="2065682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BaseRepository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6255026" y="2645347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H="1" flipV="1">
            <a:off x="6255026" y="3537976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6255025" y="4430605"/>
            <a:ext cx="2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715888" y="2170848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TDomain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16082" y="1173053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BaseRepository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255024" y="1752718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9303027" y="1325544"/>
            <a:ext cx="2023672" cy="674557"/>
          </a:xfrm>
          <a:prstGeom prst="wedgeRectCallout">
            <a:avLst>
              <a:gd name="adj1" fmla="val -37870"/>
              <a:gd name="adj2" fmla="val 8116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Opinionated in single struct key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7715888" y="3063477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&lt;...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715887" y="3951755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&lt;...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TDbContext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223329" y="802247"/>
            <a:ext cx="3087973" cy="778129"/>
          </a:xfrm>
          <a:prstGeom prst="wedgeRectCallout">
            <a:avLst>
              <a:gd name="adj1" fmla="val 68487"/>
              <a:gd name="adj2" fmla="val 1376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Get, </a:t>
            </a:r>
            <a:r>
              <a:rPr lang="en-US" dirty="0" err="1"/>
              <a:t>GetAll</a:t>
            </a:r>
            <a:r>
              <a:rPr lang="en-US" dirty="0"/>
              <a:t>, Create, Update, Delete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1223329" y="2250347"/>
            <a:ext cx="3087973" cy="997796"/>
          </a:xfrm>
          <a:prstGeom prst="wedgeRectCallout">
            <a:avLst>
              <a:gd name="adj1" fmla="val 69215"/>
              <a:gd name="adj2" fmla="val 359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GetWhere</a:t>
            </a:r>
            <a:r>
              <a:rPr lang="en-US" dirty="0"/>
              <a:t>, </a:t>
            </a:r>
            <a:r>
              <a:rPr lang="en-US" dirty="0" err="1"/>
              <a:t>GetAllWhere</a:t>
            </a:r>
            <a:endParaRPr lang="en-US" dirty="0"/>
          </a:p>
          <a:p>
            <a:pPr algn="ctr"/>
            <a:r>
              <a:rPr lang="en-US" dirty="0"/>
              <a:t>Func properties Map…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1223328" y="3608462"/>
            <a:ext cx="3087973" cy="997796"/>
          </a:xfrm>
          <a:prstGeom prst="wedgeRectCallout">
            <a:avLst>
              <a:gd name="adj1" fmla="val 69215"/>
              <a:gd name="adj2" fmla="val -113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of all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/>
              <a:t>mapping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1223328" y="4966577"/>
            <a:ext cx="3087973" cy="997796"/>
          </a:xfrm>
          <a:prstGeom prst="wedgeRectCallout">
            <a:avLst>
              <a:gd name="adj1" fmla="val 68001"/>
              <a:gd name="adj2" fmla="val -436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mapping and key definitions</a:t>
            </a:r>
          </a:p>
        </p:txBody>
      </p:sp>
    </p:spTree>
    <p:extLst>
      <p:ext uri="{BB962C8B-B14F-4D97-AF65-F5344CB8AC3E}">
        <p14:creationId xmlns:p14="http://schemas.microsoft.com/office/powerpoint/2010/main" val="19530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3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4350709" y="3242194"/>
                <a:ext cx="906049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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031" y="2431645"/>
                <a:ext cx="679537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10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49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6" grpId="1"/>
      <p:bldP spid="9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6082" y="4743569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CourseRepository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6084" y="3850940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BaseEFRepository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16083" y="2958311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BaseMappedRepository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6084" y="2065682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BaseRepository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6255026" y="2645347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H="1" flipV="1">
            <a:off x="6255026" y="3537976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6255025" y="4430605"/>
            <a:ext cx="2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715888" y="2170848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TDomain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16082" y="1173053"/>
            <a:ext cx="2677885" cy="57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BaseRepository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255024" y="1752718"/>
            <a:ext cx="1" cy="312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9303027" y="1325544"/>
            <a:ext cx="2023672" cy="674557"/>
          </a:xfrm>
          <a:prstGeom prst="wedgeRectCallout">
            <a:avLst>
              <a:gd name="adj1" fmla="val -37870"/>
              <a:gd name="adj2" fmla="val 8116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Opinionated in single struct key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7715888" y="3063477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&lt;...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715887" y="3951755"/>
            <a:ext cx="24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&lt;...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TDbContext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223329" y="802247"/>
            <a:ext cx="3087973" cy="778129"/>
          </a:xfrm>
          <a:prstGeom prst="wedgeRectCallout">
            <a:avLst>
              <a:gd name="adj1" fmla="val 68487"/>
              <a:gd name="adj2" fmla="val 1376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Get, </a:t>
            </a:r>
            <a:r>
              <a:rPr lang="en-US" dirty="0" err="1"/>
              <a:t>GetAll</a:t>
            </a:r>
            <a:r>
              <a:rPr lang="en-US" dirty="0"/>
              <a:t>, Create, Update, Delete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1223329" y="2250347"/>
            <a:ext cx="3087973" cy="997796"/>
          </a:xfrm>
          <a:prstGeom prst="wedgeRectCallout">
            <a:avLst>
              <a:gd name="adj1" fmla="val 69215"/>
              <a:gd name="adj2" fmla="val 359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GetWhere</a:t>
            </a:r>
            <a:r>
              <a:rPr lang="en-US" dirty="0"/>
              <a:t>, </a:t>
            </a:r>
            <a:r>
              <a:rPr lang="en-US" dirty="0" err="1"/>
              <a:t>GetAllWhere</a:t>
            </a:r>
            <a:endParaRPr lang="en-US" dirty="0"/>
          </a:p>
          <a:p>
            <a:pPr algn="ctr"/>
            <a:r>
              <a:rPr lang="en-US" dirty="0"/>
              <a:t>Func properties Map…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1223328" y="3608462"/>
            <a:ext cx="3087973" cy="997796"/>
          </a:xfrm>
          <a:prstGeom prst="wedgeRectCallout">
            <a:avLst>
              <a:gd name="adj1" fmla="val 69215"/>
              <a:gd name="adj2" fmla="val -113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of all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/>
              <a:t>mapping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1223328" y="4966577"/>
            <a:ext cx="3087973" cy="997796"/>
          </a:xfrm>
          <a:prstGeom prst="wedgeRectCallout">
            <a:avLst>
              <a:gd name="adj1" fmla="val 68001"/>
              <a:gd name="adj2" fmla="val -436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mapping and key definitions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59AEA-7922-4BB8-9173-B281A00DEE46}"/>
              </a:ext>
            </a:extLst>
          </p:cNvPr>
          <p:cNvSpPr txBox="1"/>
          <p:nvPr/>
        </p:nvSpPr>
        <p:spPr>
          <a:xfrm>
            <a:off x="9581019" y="2986533"/>
            <a:ext cx="2389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orte" panose="03060902040502070203" pitchFamily="66" charset="0"/>
              </a:rPr>
              <a:t>Can do JSON!</a:t>
            </a:r>
          </a:p>
        </p:txBody>
      </p:sp>
    </p:spTree>
    <p:extLst>
      <p:ext uri="{BB962C8B-B14F-4D97-AF65-F5344CB8AC3E}">
        <p14:creationId xmlns:p14="http://schemas.microsoft.com/office/powerpoint/2010/main" val="18722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08054" y="4464911"/>
            <a:ext cx="4469546" cy="932280"/>
          </a:xfrm>
        </p:spPr>
        <p:txBody>
          <a:bodyPr/>
          <a:lstStyle/>
          <a:p>
            <a:r>
              <a:rPr lang="en-US" dirty="0"/>
              <a:t>Functions in Generic Hierarchy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2831592"/>
            <a:ext cx="10363200" cy="762000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363967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6583EC-E14E-42DF-BCE5-8BDD1992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6938D-7BEF-4173-B16A-129AEBF6A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9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38AE-583D-4C14-B95D-BBB26DE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(*)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5924-7B79-47B7-BE0D-5FED95C7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Find and Replace</a:t>
            </a:r>
          </a:p>
          <a:p>
            <a:r>
              <a:rPr lang="en-US" dirty="0"/>
              <a:t>“Big Find” special features (file selection)</a:t>
            </a:r>
          </a:p>
          <a:p>
            <a:r>
              <a:rPr lang="en-US" dirty="0"/>
              <a:t>Avoiding Immediate Window</a:t>
            </a:r>
          </a:p>
          <a:p>
            <a:r>
              <a:rPr lang="en-US" dirty="0"/>
              <a:t>Collapse all folders</a:t>
            </a:r>
          </a:p>
          <a:p>
            <a:r>
              <a:rPr lang="en-US" dirty="0"/>
              <a:t>Team Explorer</a:t>
            </a:r>
          </a:p>
          <a:p>
            <a:r>
              <a:rPr lang="en-US" dirty="0"/>
              <a:t>Pinned tabs and separate row</a:t>
            </a:r>
          </a:p>
          <a:p>
            <a:r>
              <a:rPr lang="en-US" dirty="0"/>
              <a:t>Task List</a:t>
            </a:r>
          </a:p>
          <a:p>
            <a:r>
              <a:rPr lang="en-US" dirty="0" err="1"/>
              <a:t>Tracepoints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47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73F-137C-4EC6-BBCB-BAF55480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1165" cy="4226753"/>
          </a:xfrm>
        </p:spPr>
        <p:txBody>
          <a:bodyPr>
            <a:normAutofit/>
          </a:bodyPr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43C8-8F12-4B7F-ACB6-1EE15AA3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808" y="457200"/>
            <a:ext cx="7566991" cy="5719763"/>
          </a:xfrm>
        </p:spPr>
        <p:txBody>
          <a:bodyPr>
            <a:normAutofit/>
          </a:bodyPr>
          <a:lstStyle/>
          <a:p>
            <a:r>
              <a:rPr lang="en-US" dirty="0" err="1"/>
              <a:t>Intellicode</a:t>
            </a:r>
            <a:endParaRPr lang="en-US" dirty="0"/>
          </a:p>
          <a:p>
            <a:r>
              <a:rPr lang="en-US" dirty="0"/>
              <a:t>Regex support</a:t>
            </a:r>
          </a:p>
          <a:p>
            <a:r>
              <a:rPr lang="en-US" dirty="0"/>
              <a:t>Create editor config from settings</a:t>
            </a:r>
          </a:p>
          <a:p>
            <a:r>
              <a:rPr lang="en-US" dirty="0"/>
              <a:t>Theme color and extra colors</a:t>
            </a:r>
          </a:p>
          <a:p>
            <a:r>
              <a:rPr lang="en-US" dirty="0"/>
              <a:t>Test Explorer</a:t>
            </a:r>
          </a:p>
          <a:p>
            <a:r>
              <a:rPr lang="en-US" dirty="0"/>
              <a:t>Code Lens in Community (and extensible)</a:t>
            </a:r>
          </a:p>
          <a:p>
            <a:r>
              <a:rPr lang="en-US" dirty="0"/>
              <a:t>Solution Filters</a:t>
            </a:r>
          </a:p>
          <a:p>
            <a:r>
              <a:rPr lang="en-US" dirty="0"/>
              <a:t>Clipboard ring (previously silently available)</a:t>
            </a:r>
          </a:p>
          <a:p>
            <a:r>
              <a:rPr lang="en-US" dirty="0"/>
              <a:t>Git stash support</a:t>
            </a:r>
          </a:p>
          <a:p>
            <a:r>
              <a:rPr lang="en-US" dirty="0"/>
              <a:t>Document Health Indicator</a:t>
            </a:r>
          </a:p>
          <a:p>
            <a:r>
              <a:rPr lang="en-US" dirty="0"/>
              <a:t>Test Explorer improvements and run in </a:t>
            </a:r>
            <a:r>
              <a:rPr lang="en-US" dirty="0" err="1"/>
              <a:t>Sln</a:t>
            </a:r>
            <a:r>
              <a:rPr lang="en-US" dirty="0"/>
              <a:t> Exp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25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73F-137C-4EC6-BBCB-BAF55480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1165" cy="4226753"/>
          </a:xfrm>
        </p:spPr>
        <p:txBody>
          <a:bodyPr>
            <a:normAutofit/>
          </a:bodyPr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43C8-8F12-4B7F-ACB6-1EE15AA3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808" y="457200"/>
            <a:ext cx="7566991" cy="5719763"/>
          </a:xfrm>
        </p:spPr>
        <p:txBody>
          <a:bodyPr>
            <a:normAutofit/>
          </a:bodyPr>
          <a:lstStyle/>
          <a:p>
            <a:r>
              <a:rPr lang="en-US" dirty="0"/>
              <a:t>Find in most windows (with F3)</a:t>
            </a:r>
          </a:p>
          <a:p>
            <a:r>
              <a:rPr lang="en-US" dirty="0"/>
              <a:t>Find in Watch supports depth</a:t>
            </a:r>
          </a:p>
          <a:p>
            <a:r>
              <a:rPr lang="en-US" dirty="0"/>
              <a:t>Data breakpoints</a:t>
            </a:r>
          </a:p>
          <a:p>
            <a:r>
              <a:rPr lang="en-US" dirty="0"/>
              <a:t>, for Watch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1A80-0602-4FB5-BA06-4A8F720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New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FF63-E6FA-4BE4-9297-0CF53AA0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members to interface or base class</a:t>
            </a:r>
          </a:p>
          <a:p>
            <a:r>
              <a:rPr lang="en-US" dirty="0"/>
              <a:t>Adjust namespaces to match folder structure</a:t>
            </a:r>
          </a:p>
          <a:p>
            <a:r>
              <a:rPr lang="en-US" dirty="0"/>
              <a:t>Convert foreach-loops to </a:t>
            </a:r>
            <a:r>
              <a:rPr lang="en-US" dirty="0" err="1"/>
              <a:t>Linq</a:t>
            </a:r>
            <a:r>
              <a:rPr lang="en-US" dirty="0"/>
              <a:t> queries, and more.</a:t>
            </a:r>
          </a:p>
        </p:txBody>
      </p:sp>
    </p:spTree>
    <p:extLst>
      <p:ext uri="{BB962C8B-B14F-4D97-AF65-F5344CB8AC3E}">
        <p14:creationId xmlns:p14="http://schemas.microsoft.com/office/powerpoint/2010/main" val="1930392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4033-1146-4808-A28C-478AEAC6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try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0CDF-B487-4136-BE84-D7315714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PerfTips</a:t>
            </a:r>
            <a:r>
              <a:rPr lang="en-US" dirty="0"/>
              <a:t> font to text font and magenta</a:t>
            </a:r>
          </a:p>
          <a:p>
            <a:r>
              <a:rPr lang="en-US" dirty="0"/>
              <a:t>Solution Explorer location?</a:t>
            </a:r>
          </a:p>
          <a:p>
            <a:r>
              <a:rPr lang="en-US" dirty="0"/>
              <a:t>Test Explorer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98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9B2CE-B11E-AD46-ABD0-2EA42A4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Visual Studio 2019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998D-C44F-684B-B76B-F3CEA1D781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5084469"/>
          </a:xfrm>
        </p:spPr>
        <p:txBody>
          <a:bodyPr/>
          <a:lstStyle/>
          <a:p>
            <a:r>
              <a:rPr lang="en-US" dirty="0"/>
              <a:t>Layout and color</a:t>
            </a:r>
          </a:p>
          <a:p>
            <a:r>
              <a:rPr lang="en-US" dirty="0"/>
              <a:t>Start page</a:t>
            </a:r>
          </a:p>
          <a:p>
            <a:r>
              <a:rPr lang="en-US" dirty="0" err="1"/>
              <a:t>IntelliCode</a:t>
            </a:r>
            <a:endParaRPr lang="en-US" dirty="0"/>
          </a:p>
          <a:p>
            <a:r>
              <a:rPr lang="en-US" dirty="0"/>
              <a:t>Code Cleanup/health indicator</a:t>
            </a:r>
          </a:p>
          <a:p>
            <a:r>
              <a:rPr lang="en-US" dirty="0" err="1"/>
              <a:t>Ctl</a:t>
            </a:r>
            <a:r>
              <a:rPr lang="en-US" dirty="0"/>
              <a:t> Q | </a:t>
            </a:r>
            <a:r>
              <a:rPr lang="en-US" dirty="0" err="1"/>
              <a:t>Ctl</a:t>
            </a:r>
            <a:r>
              <a:rPr lang="en-US" dirty="0"/>
              <a:t> , | </a:t>
            </a:r>
            <a:r>
              <a:rPr lang="en-US" dirty="0" err="1"/>
              <a:t>Ctl</a:t>
            </a:r>
            <a:r>
              <a:rPr lang="en-US" dirty="0"/>
              <a:t> .</a:t>
            </a:r>
          </a:p>
          <a:p>
            <a:r>
              <a:rPr lang="en-US" dirty="0"/>
              <a:t>Watch/Local search</a:t>
            </a:r>
          </a:p>
          <a:p>
            <a:r>
              <a:rPr lang="en-US" dirty="0"/>
              <a:t>Get features (Tool menu, top)</a:t>
            </a:r>
          </a:p>
          <a:p>
            <a:r>
              <a:rPr lang="en-US" dirty="0" err="1"/>
              <a:t>Ctl</a:t>
            </a:r>
            <a:r>
              <a:rPr lang="en-US" dirty="0"/>
              <a:t> Shift V</a:t>
            </a:r>
          </a:p>
          <a:p>
            <a:r>
              <a:rPr lang="en-US" dirty="0"/>
              <a:t>Solution filters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26744-3332-874C-BA5B-0AAF4862B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3016210"/>
          </a:xfrm>
        </p:spPr>
        <p:txBody>
          <a:bodyPr>
            <a:normAutofit fontScale="92500"/>
          </a:bodyPr>
          <a:lstStyle/>
          <a:p>
            <a:r>
              <a:rPr lang="en-US" dirty="0"/>
              <a:t>DevOps support (PR support,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Git stash</a:t>
            </a:r>
          </a:p>
          <a:p>
            <a:r>
              <a:rPr lang="en-US" dirty="0"/>
              <a:t>Per monitor rendering</a:t>
            </a:r>
          </a:p>
          <a:p>
            <a:r>
              <a:rPr lang="en-US" dirty="0"/>
              <a:t>Live Share in box</a:t>
            </a:r>
          </a:p>
          <a:p>
            <a:r>
              <a:rPr lang="en-US" dirty="0"/>
              <a:t>CodeLens in Community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608525916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539B-2362-6241-B0D7-F2FA609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E792-E0F2-EE4F-A28A-54D1D7C3C37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0503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Raise base/interface</a:t>
            </a:r>
          </a:p>
          <a:p>
            <a:r>
              <a:rPr lang="en-US" dirty="0"/>
              <a:t>Align namespace (not VB)</a:t>
            </a:r>
          </a:p>
          <a:p>
            <a:r>
              <a:rPr lang="en-US" dirty="0"/>
              <a:t>Add braces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Wrap arguments</a:t>
            </a:r>
          </a:p>
          <a:p>
            <a:r>
              <a:rPr lang="en-US" dirty="0"/>
              <a:t>Add null check</a:t>
            </a:r>
          </a:p>
          <a:p>
            <a:r>
              <a:rPr lang="en-US" dirty="0"/>
              <a:t>Convert to LINQ</a:t>
            </a:r>
          </a:p>
          <a:p>
            <a:r>
              <a:rPr lang="en-US" dirty="0"/>
              <a:t>Plus all those in 7.3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533C2-1FCB-8940-A1EA-BEECFB6CA5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4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91778" y="1371601"/>
            <a:ext cx="1494263" cy="371335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820831" y="1371601"/>
            <a:ext cx="1494263" cy="371335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4438186" y="4137103"/>
            <a:ext cx="401444" cy="345688"/>
          </a:xfrm>
          <a:prstGeom prst="triangle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2-Point Star 5"/>
          <p:cNvSpPr/>
          <p:nvPr/>
        </p:nvSpPr>
        <p:spPr bwMode="auto">
          <a:xfrm>
            <a:off x="7272454" y="4109226"/>
            <a:ext cx="566855" cy="401444"/>
          </a:xfrm>
          <a:prstGeom prst="star12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7"/>
          </p:cNvCxnSpPr>
          <p:nvPr/>
        </p:nvCxnSpPr>
        <p:spPr bwMode="auto">
          <a:xfrm>
            <a:off x="4811753" y="4309947"/>
            <a:ext cx="2460703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5-Point Star 11"/>
          <p:cNvSpPr/>
          <p:nvPr/>
        </p:nvSpPr>
        <p:spPr bwMode="auto">
          <a:xfrm>
            <a:off x="4337823" y="2771079"/>
            <a:ext cx="540835" cy="512955"/>
          </a:xfrm>
          <a:prstGeom prst="star5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63372" y="2771079"/>
            <a:ext cx="22958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Value types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15656" y="3771339"/>
            <a:ext cx="21435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Pointers to</a:t>
            </a:r>
            <a:b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487493" y="3637994"/>
            <a:ext cx="30949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 of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99081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/>
      <p:bldP spid="14" grpId="0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8D91C8-ACBF-4052-8A46-26330B32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789EF7-9962-4688-9141-FC64B696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dirty="0"/>
              <a:t>.NET Team</a:t>
            </a:r>
          </a:p>
          <a:p>
            <a:r>
              <a:rPr lang="en-US" dirty="0"/>
              <a:t>@</a:t>
            </a:r>
            <a:r>
              <a:rPr lang="en-US" dirty="0" err="1"/>
              <a:t>kathleendollard</a:t>
            </a:r>
            <a:endParaRPr lang="en-US" dirty="0"/>
          </a:p>
          <a:p>
            <a:r>
              <a:rPr lang="en-US" dirty="0"/>
              <a:t>kdollard@microsoft.com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2467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109587" y="4204489"/>
            <a:ext cx="1578392" cy="95166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0" y="1371600"/>
            <a:ext cx="5486400" cy="4267200"/>
          </a:xfrm>
        </p:spPr>
        <p:txBody>
          <a:bodyPr/>
          <a:lstStyle/>
          <a:p>
            <a:r>
              <a:rPr lang="en-US" dirty="0"/>
              <a:t>How do objects wind up on the heap?</a:t>
            </a:r>
          </a:p>
          <a:p>
            <a:pPr lvl="1"/>
            <a:r>
              <a:rPr lang="en-US" dirty="0"/>
              <a:t>new()</a:t>
            </a:r>
          </a:p>
          <a:p>
            <a:pPr lvl="1"/>
            <a:r>
              <a:rPr lang="en-US" dirty="0"/>
              <a:t>Boxing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246906" y="3505200"/>
            <a:ext cx="1300599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type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248486" y="4419894"/>
            <a:ext cx="1300599" cy="520861"/>
          </a:xfrm>
          <a:prstGeom prst="ellipse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</a:t>
            </a:r>
          </a:p>
        </p:txBody>
      </p:sp>
    </p:spTree>
    <p:extLst>
      <p:ext uri="{BB962C8B-B14F-4D97-AF65-F5344CB8AC3E}">
        <p14:creationId xmlns:p14="http://schemas.microsoft.com/office/powerpoint/2010/main" val="174586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1902</Words>
  <Application>Microsoft Office PowerPoint</Application>
  <PresentationFormat>Widescreen</PresentationFormat>
  <Paragraphs>506</Paragraphs>
  <Slides>80</Slides>
  <Notes>60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Consolas</vt:lpstr>
      <vt:lpstr>Courier New</vt:lpstr>
      <vt:lpstr>Forte</vt:lpstr>
      <vt:lpstr>Tekton Pro</vt:lpstr>
      <vt:lpstr>Wingdings</vt:lpstr>
      <vt:lpstr>Office Theme</vt:lpstr>
      <vt:lpstr>Become a better C# programmer 2019 Edition</vt:lpstr>
      <vt:lpstr>Puzzles!</vt:lpstr>
      <vt:lpstr>What Does the Type System Provide?</vt:lpstr>
      <vt:lpstr>What Does the Type System Provide?</vt:lpstr>
      <vt:lpstr>A few kinds of memory management</vt:lpstr>
      <vt:lpstr>Tracing Garbage Collection</vt:lpstr>
      <vt:lpstr>Tracing Garbage Collection</vt:lpstr>
      <vt:lpstr>Memory Management</vt:lpstr>
      <vt:lpstr>Heap</vt:lpstr>
      <vt:lpstr>Heap</vt:lpstr>
      <vt:lpstr>Heaps</vt:lpstr>
      <vt:lpstr>Heaps</vt:lpstr>
      <vt:lpstr>Allocation</vt:lpstr>
      <vt:lpstr>Pointers Removed as App Runs</vt:lpstr>
      <vt:lpstr>Pointers Removed as App Runs</vt:lpstr>
      <vt:lpstr>Garbage Collection Starts</vt:lpstr>
      <vt:lpstr>PowerPoint Presentation</vt:lpstr>
      <vt:lpstr>PowerPoint Presentation</vt:lpstr>
      <vt:lpstr>PowerPoint Presentation</vt:lpstr>
      <vt:lpstr>Gen 0 GC</vt:lpstr>
      <vt:lpstr>Gen 0 GC</vt:lpstr>
      <vt:lpstr>PowerPoint Presentation</vt:lpstr>
      <vt:lpstr>PowerPoint Presentation</vt:lpstr>
      <vt:lpstr>Gen 1 GC</vt:lpstr>
      <vt:lpstr>Gen 1 GC</vt:lpstr>
      <vt:lpstr>Gen 2 GC</vt:lpstr>
      <vt:lpstr>PowerPoint Presentation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Why Three Generations</vt:lpstr>
      <vt:lpstr>GC Triggers</vt:lpstr>
      <vt:lpstr>Ways You Effect GC</vt:lpstr>
      <vt:lpstr>Large Object Heap</vt:lpstr>
      <vt:lpstr>Large Object Heap</vt:lpstr>
      <vt:lpstr>Tips</vt:lpstr>
      <vt:lpstr>GC Settings Defaults for app type generally good</vt:lpstr>
      <vt:lpstr>Generic Type Constraints</vt:lpstr>
      <vt:lpstr>f Delegate Lambda func</vt:lpstr>
      <vt:lpstr>Functions as first-class citizens</vt:lpstr>
      <vt:lpstr>Delegates – functions as data</vt:lpstr>
      <vt:lpstr>Delegates – functions as data</vt:lpstr>
      <vt:lpstr>PowerPoint Presentation</vt:lpstr>
      <vt:lpstr>LINQ</vt:lpstr>
      <vt:lpstr>Can convert delegate types to each other</vt:lpstr>
      <vt:lpstr>Complex type signatures </vt:lpstr>
      <vt:lpstr>Benefits of functional programming in C# &lt;= 7</vt:lpstr>
      <vt:lpstr>Demo!</vt:lpstr>
      <vt:lpstr>Benefits of functional programming in C# &lt;= 7</vt:lpstr>
      <vt:lpstr>Benefits of functional programming in C# &lt;= 7</vt:lpstr>
      <vt:lpstr>Refactoring to Functional</vt:lpstr>
      <vt:lpstr>Imperative (normal) Refactoring</vt:lpstr>
      <vt:lpstr>Imperative Refactoring</vt:lpstr>
      <vt:lpstr>Imperative Refactoring</vt:lpstr>
      <vt:lpstr>Demo!</vt:lpstr>
      <vt:lpstr>Functional Refactoring</vt:lpstr>
      <vt:lpstr>Functional Refactoring</vt:lpstr>
      <vt:lpstr>Imperative Refactoring</vt:lpstr>
      <vt:lpstr>Functional Refactoring</vt:lpstr>
      <vt:lpstr>Functional Refactoring</vt:lpstr>
      <vt:lpstr>Demo!</vt:lpstr>
      <vt:lpstr>Questions? Functional Techniques for C# @kathleendollard  kdollard@microsoft.com </vt:lpstr>
      <vt:lpstr>Generics</vt:lpstr>
      <vt:lpstr>Generic inheritance hierarchies   from a partial application perspective</vt:lpstr>
      <vt:lpstr>PowerPoint Presentation</vt:lpstr>
      <vt:lpstr>PowerPoint Presentation</vt:lpstr>
      <vt:lpstr>Demo!</vt:lpstr>
      <vt:lpstr>Visual Studio</vt:lpstr>
      <vt:lpstr>All (*) Versions</vt:lpstr>
      <vt:lpstr>Visual Studio 2019</vt:lpstr>
      <vt:lpstr>Visual Studio 2019</vt:lpstr>
      <vt:lpstr>2019 New Refactorings</vt:lpstr>
      <vt:lpstr>Things to try out</vt:lpstr>
      <vt:lpstr>A few Visual Studio 2019 features</vt:lpstr>
      <vt:lpstr>New Refactorings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100</cp:revision>
  <dcterms:created xsi:type="dcterms:W3CDTF">2018-11-26T15:05:35Z</dcterms:created>
  <dcterms:modified xsi:type="dcterms:W3CDTF">2019-09-30T04:24:45Z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2019-09-29T20:47:25.0268974Z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55b702c8-c97f-4ce8-b367-007ed73f42c0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