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Robo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12155F-6274-4A6C-844F-003E88434858}">
  <a:tblStyle styleId="{3812155F-6274-4A6C-844F-003E884348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77949249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7949249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857545a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57545a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857545a2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857545a2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77949249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7949249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857545a2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57545a2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77949249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77949249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84b82beb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84b82beb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84b82beb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84b82beb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7949249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7949249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7949249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7949249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Basic setup:</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With the null hypothesis defined, our team set out to design the experiment. We have decided to apply for jobs through LinkedIn because it is easy to find and apply for jobs. We have also decided to target entry level jobs because 1) it would be difficult to fake four resumes for senior level jobs and 2) there are not that many job postings targeting fresh graduates. </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In order to make sure the difference between the schools are meaningful, we looked at rankings in engineer schools. We have decided to choose two areas NY and CA for our </a:t>
            </a:r>
            <a:r>
              <a:rPr lang="en" sz="1200">
                <a:solidFill>
                  <a:schemeClr val="dk1"/>
                </a:solidFill>
                <a:latin typeface="Open Sans"/>
                <a:ea typeface="Open Sans"/>
                <a:cs typeface="Open Sans"/>
                <a:sym typeface="Open Sans"/>
              </a:rPr>
              <a:t>experiment</a:t>
            </a:r>
            <a:r>
              <a:rPr lang="en" sz="1200">
                <a:solidFill>
                  <a:schemeClr val="dk1"/>
                </a:solidFill>
                <a:latin typeface="Open Sans"/>
                <a:ea typeface="Open Sans"/>
                <a:cs typeface="Open Sans"/>
                <a:sym typeface="Open Sans"/>
              </a:rPr>
              <a:t> because of the job opportunities in these two areas. Also, not many places have quality public colleges and we did not want to introduce the confounding factor of public vs private. </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To make our results even more meaningful, we introduce two sets of resumes to test the interaction between school brand and resume strength. Our strong resume has more leadership and internship experience. </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Making it real:</a:t>
            </a:r>
            <a:endParaRPr b="1" sz="18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Of course we can’t submit different resumes to the same company under different names, so team worked hard to introduce four fake candidates and did our best to make them as real as possible:</a:t>
            </a:r>
            <a:br>
              <a:rPr lang="en" sz="1200">
                <a:solidFill>
                  <a:schemeClr val="dk1"/>
                </a:solidFill>
                <a:latin typeface="Open Sans"/>
                <a:ea typeface="Open Sans"/>
                <a:cs typeface="Open Sans"/>
                <a:sym typeface="Open Sans"/>
              </a:rPr>
            </a:b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So for our experiment, we have</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Jake Roberts from UCLA</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Jack Rogers from California State University, Long Beach</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James Mason from The City University of New York</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Jon Michaels from Rutgers University</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All four of them have individual phone number, email account, linked in profile with real friends</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Finding &amp; applying jobs:</a:t>
            </a:r>
            <a:endParaRPr b="1" sz="18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To make things easier, we utilize linkedin to find and apply jobs. At first we tried jobs for fresh graduates, because the impact of college brand is higher in that case. However, we soon find that there are not that many job openings targeting fresh grads on LinkedIn. As a result, we decided to focus on entry level jobs. </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Since our focus is on college brand, we try to introduce less covariates so we did not apply to those companies that require long essay answers. With the main pieces in place, we started phase I of our experiment.</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In phase I, our main goal is to find as much jobs as we can find in one setting and test out our process. We planned a phase II where we can expand the job search locations and address any potential issues that may come up in Phase I.</a:t>
            </a:r>
            <a:endParaRPr sz="12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845d15c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845d15c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Open Sans"/>
                <a:ea typeface="Open Sans"/>
                <a:cs typeface="Open Sans"/>
                <a:sym typeface="Open Sans"/>
              </a:rPr>
              <a:t>How does it work</a:t>
            </a:r>
            <a:r>
              <a:rPr b="1" lang="en" sz="18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With a 2X2 design, we want to test both college brand and resume strength, but we can’t send four resumes to one employer, and we can’t send two resumes of the same kind (e.g. we can’t send same weak resume with just the name and school differences) to the same employer.</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None/>
            </a:pPr>
            <a:r>
              <a:rPr lang="en" sz="1200">
                <a:solidFill>
                  <a:schemeClr val="dk1"/>
                </a:solidFill>
                <a:latin typeface="Open Sans"/>
                <a:ea typeface="Open Sans"/>
                <a:cs typeface="Open Sans"/>
                <a:sym typeface="Open Sans"/>
              </a:rPr>
              <a:t>What we did was to stagger our applications in each phase. On the same day, James Mason from CUNY City College applied to 20 jobs with a weak resume and another 20 with a strong resume. Jon Michaels from Rutgers applied to the another 40 jobs in the same manner</a:t>
            </a:r>
            <a:endParaRPr sz="12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None/>
            </a:pPr>
            <a:r>
              <a:rPr lang="en" sz="1200">
                <a:solidFill>
                  <a:schemeClr val="dk1"/>
                </a:solidFill>
                <a:latin typeface="Open Sans"/>
                <a:ea typeface="Open Sans"/>
                <a:cs typeface="Open Sans"/>
                <a:sym typeface="Open Sans"/>
              </a:rPr>
              <a:t>A few days later, James Mason applied to the jobs that Jon had applied to, but with a different resume strength</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We repeated the same process two weeks later in phase 2.</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This table summarizes our total application across phase one and phase 2. We applied to 150 jobs in total. 70 in East coast and 80 in westcoast. In the brackets we have two numbers, the first one are the number of jobs applied to in phase I, and the second phase II.</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845d15c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845d15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our team carefully considered various </a:t>
            </a:r>
            <a:r>
              <a:rPr lang="en"/>
              <a:t>experimental</a:t>
            </a:r>
            <a:r>
              <a:rPr lang="en"/>
              <a:t> design issues, there are other challenges that we face in our design</a:t>
            </a:r>
            <a:endParaRPr/>
          </a:p>
          <a:p>
            <a:pPr indent="-298450" lvl="0" marL="457200" rtl="0" algn="l">
              <a:spcBef>
                <a:spcPts val="0"/>
              </a:spcBef>
              <a:spcAft>
                <a:spcPts val="0"/>
              </a:spcAft>
              <a:buSzPts val="1100"/>
              <a:buAutoNum type="arabicPeriod"/>
            </a:pPr>
            <a:r>
              <a:rPr lang="en"/>
              <a:t>Non compliance: </a:t>
            </a:r>
            <a:br>
              <a:rPr lang="en"/>
            </a:br>
            <a:r>
              <a:rPr lang="en"/>
              <a:t>Non compliance means unable to deliver our treatment for some reason. For us, it could be that the recruiters did not notice the school brand differences at all. We tackled this by making the school name visible at the top of our resumes.</a:t>
            </a:r>
            <a:endParaRPr/>
          </a:p>
          <a:p>
            <a:pPr indent="-298450" lvl="0" marL="457200" rtl="0" algn="l">
              <a:spcBef>
                <a:spcPts val="0"/>
              </a:spcBef>
              <a:spcAft>
                <a:spcPts val="0"/>
              </a:spcAft>
              <a:buSzPts val="1100"/>
              <a:buAutoNum type="arabicPeriod"/>
            </a:pPr>
            <a:r>
              <a:rPr lang="en"/>
              <a:t>Attrition: </a:t>
            </a:r>
            <a:br>
              <a:rPr lang="en"/>
            </a:br>
            <a:r>
              <a:rPr lang="en"/>
              <a:t>Attrition is a serious issue in our study. We cannot be sure if a recruiter did not reply to us because they looked at the resume and did not like us, or if they had already found a candidate and did not look at our resume. In our experiment we did have companies that we applied to with one candidate no longer accepting resumes when we applied with the second candidate a few days later. We removed these entries in our study and reweighted our data.</a:t>
            </a:r>
            <a:endParaRPr/>
          </a:p>
          <a:p>
            <a:pPr indent="-298450" lvl="0" marL="457200" rtl="0" algn="l">
              <a:spcBef>
                <a:spcPts val="0"/>
              </a:spcBef>
              <a:spcAft>
                <a:spcPts val="0"/>
              </a:spcAft>
              <a:buSzPts val="1100"/>
              <a:buAutoNum type="arabicPeriod"/>
            </a:pPr>
            <a:r>
              <a:rPr lang="en"/>
              <a:t>Spillover: </a:t>
            </a:r>
            <a:br>
              <a:rPr lang="en"/>
            </a:br>
            <a:r>
              <a:rPr lang="en"/>
              <a:t>We tried to staggle our applications by a few days so that the second resume that we sent should be less affected by the first. However, in reality, if companies are hiring only for 1 position, it is difficult to assume that one resume has absolutely no impact on the other.</a:t>
            </a:r>
            <a:endParaRPr/>
          </a:p>
          <a:p>
            <a:pPr indent="-298450" lvl="0" marL="457200" rtl="0" algn="l">
              <a:spcBef>
                <a:spcPts val="0"/>
              </a:spcBef>
              <a:spcAft>
                <a:spcPts val="0"/>
              </a:spcAft>
              <a:buSzPts val="1100"/>
              <a:buAutoNum type="arabicPeriod"/>
            </a:pPr>
            <a:r>
              <a:rPr lang="en"/>
              <a:t>Excludability:</a:t>
            </a:r>
            <a:br>
              <a:rPr lang="en"/>
            </a:br>
            <a:r>
              <a:rPr lang="en"/>
              <a:t>Each one of our team members took on the identity of one fake applicant. There are many times that we were required to provide short answers to questions. We tried to provide similar answers, but we can never be sure if our own personalities somehow flow through the job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there are many details about designing an experiment that we have to be really careful of. </a:t>
            </a:r>
            <a:endParaRPr/>
          </a:p>
          <a:p>
            <a:pPr indent="0" lvl="0" marL="0" rtl="0" algn="l">
              <a:spcBef>
                <a:spcPts val="0"/>
              </a:spcBef>
              <a:spcAft>
                <a:spcPts val="0"/>
              </a:spcAft>
              <a:buNone/>
            </a:pPr>
            <a:r>
              <a:rPr lang="en"/>
              <a:t>Next, Nishanth will talk about how we randomized the data.</a:t>
            </a: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77949249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7949249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Nishanth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84b82be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84b82be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Nishanth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12278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University Brands</a:t>
            </a:r>
            <a:endParaRPr/>
          </a:p>
          <a:p>
            <a:pPr indent="0" lvl="0" marL="0" rtl="0" algn="ctr">
              <a:spcBef>
                <a:spcPts val="0"/>
              </a:spcBef>
              <a:spcAft>
                <a:spcPts val="0"/>
              </a:spcAft>
              <a:buNone/>
            </a:pPr>
            <a:r>
              <a:rPr lang="en"/>
              <a:t>Experiment</a:t>
            </a:r>
            <a:endParaRPr/>
          </a:p>
        </p:txBody>
      </p:sp>
      <p:sp>
        <p:nvSpPr>
          <p:cNvPr id="63" name="Google Shape;63;p13"/>
          <p:cNvSpPr txBox="1"/>
          <p:nvPr>
            <p:ph idx="1" type="subTitle"/>
          </p:nvPr>
        </p:nvSpPr>
        <p:spPr>
          <a:xfrm>
            <a:off x="3044700" y="28117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Samir Datta</a:t>
            </a:r>
            <a:endParaRPr/>
          </a:p>
          <a:p>
            <a:pPr indent="0" lvl="0" marL="0" rtl="0" algn="ctr">
              <a:spcBef>
                <a:spcPts val="0"/>
              </a:spcBef>
              <a:spcAft>
                <a:spcPts val="0"/>
              </a:spcAft>
              <a:buNone/>
            </a:pPr>
            <a:r>
              <a:rPr lang="en"/>
              <a:t>Nishanth Nair</a:t>
            </a:r>
            <a:endParaRPr/>
          </a:p>
          <a:p>
            <a:pPr indent="0" lvl="0" marL="0" rtl="0" algn="ctr">
              <a:spcBef>
                <a:spcPts val="0"/>
              </a:spcBef>
              <a:spcAft>
                <a:spcPts val="0"/>
              </a:spcAft>
              <a:buNone/>
            </a:pPr>
            <a:r>
              <a:rPr lang="en"/>
              <a:t>Kim Vignola</a:t>
            </a:r>
            <a:endParaRPr/>
          </a:p>
          <a:p>
            <a:pPr indent="0" lvl="0" marL="0" rtl="0" algn="ctr">
              <a:spcBef>
                <a:spcPts val="0"/>
              </a:spcBef>
              <a:spcAft>
                <a:spcPts val="0"/>
              </a:spcAft>
              <a:buClr>
                <a:schemeClr val="dk1"/>
              </a:buClr>
              <a:buSzPts val="1100"/>
              <a:buFont typeface="Arial"/>
              <a:buNone/>
            </a:pPr>
            <a:r>
              <a:rPr lang="en"/>
              <a:t>Kathleen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864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data set and variables</a:t>
            </a:r>
            <a:endParaRPr/>
          </a:p>
        </p:txBody>
      </p:sp>
      <p:sp>
        <p:nvSpPr>
          <p:cNvPr id="122" name="Google Shape;122;p22"/>
          <p:cNvSpPr txBox="1"/>
          <p:nvPr>
            <p:ph idx="1" type="body"/>
          </p:nvPr>
        </p:nvSpPr>
        <p:spPr>
          <a:xfrm>
            <a:off x="311700" y="818550"/>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deemed valid if both candidates were able to apply to it</a:t>
            </a:r>
            <a:endParaRPr/>
          </a:p>
          <a:p>
            <a:pPr indent="-317500" lvl="1" marL="914400" rtl="0" algn="l">
              <a:spcBef>
                <a:spcPts val="0"/>
              </a:spcBef>
              <a:spcAft>
                <a:spcPts val="0"/>
              </a:spcAft>
              <a:buSzPts val="1400"/>
              <a:buChar char="○"/>
            </a:pPr>
            <a:r>
              <a:rPr lang="en"/>
              <a:t>Attrition usually due to posting closing between applications or posting requiring materials we could not provide (references, etc)</a:t>
            </a:r>
            <a:endParaRPr/>
          </a:p>
          <a:p>
            <a:pPr indent="-317500" lvl="1" marL="914400" rtl="0" algn="l">
              <a:spcBef>
                <a:spcPts val="0"/>
              </a:spcBef>
              <a:spcAft>
                <a:spcPts val="0"/>
              </a:spcAft>
              <a:buSzPts val="1400"/>
              <a:buChar char="○"/>
            </a:pPr>
            <a:r>
              <a:rPr lang="en"/>
              <a:t>Left with 210 total valid applications</a:t>
            </a:r>
            <a:endParaRPr/>
          </a:p>
          <a:p>
            <a:pPr indent="-342900" lvl="0" marL="457200" rtl="0" algn="l">
              <a:spcBef>
                <a:spcPts val="0"/>
              </a:spcBef>
              <a:spcAft>
                <a:spcPts val="0"/>
              </a:spcAft>
              <a:buSzPts val="1800"/>
              <a:buChar char="●"/>
            </a:pPr>
            <a:r>
              <a:rPr lang="en" u="sng"/>
              <a:t>Call_back</a:t>
            </a:r>
            <a:r>
              <a:rPr lang="en"/>
              <a:t> (dependent variable)</a:t>
            </a:r>
            <a:endParaRPr/>
          </a:p>
          <a:p>
            <a:pPr indent="-317500" lvl="1" marL="914400" rtl="0" algn="l">
              <a:spcBef>
                <a:spcPts val="0"/>
              </a:spcBef>
              <a:spcAft>
                <a:spcPts val="0"/>
              </a:spcAft>
              <a:buSzPts val="1400"/>
              <a:buChar char="○"/>
            </a:pPr>
            <a:r>
              <a:rPr lang="en"/>
              <a:t>0 if no response or explicit rejection</a:t>
            </a:r>
            <a:endParaRPr/>
          </a:p>
          <a:p>
            <a:pPr indent="-317500" lvl="1" marL="914400" rtl="0" algn="l">
              <a:spcBef>
                <a:spcPts val="0"/>
              </a:spcBef>
              <a:spcAft>
                <a:spcPts val="0"/>
              </a:spcAft>
              <a:buSzPts val="1400"/>
              <a:buChar char="○"/>
            </a:pPr>
            <a:r>
              <a:rPr lang="en"/>
              <a:t>1 if contact was made regarding moving forward in any capacity </a:t>
            </a:r>
            <a:endParaRPr/>
          </a:p>
          <a:p>
            <a:pPr indent="-342900" lvl="0" marL="457200" rtl="0" algn="l">
              <a:spcBef>
                <a:spcPts val="0"/>
              </a:spcBef>
              <a:spcAft>
                <a:spcPts val="0"/>
              </a:spcAft>
              <a:buSzPts val="1800"/>
              <a:buChar char="●"/>
            </a:pPr>
            <a:r>
              <a:rPr lang="en" u="sng"/>
              <a:t>University_brand</a:t>
            </a:r>
            <a:r>
              <a:rPr lang="en"/>
              <a:t>: brand or non-brand school?</a:t>
            </a:r>
            <a:endParaRPr/>
          </a:p>
          <a:p>
            <a:pPr indent="-342900" lvl="0" marL="457200" rtl="0" algn="l">
              <a:spcBef>
                <a:spcPts val="0"/>
              </a:spcBef>
              <a:spcAft>
                <a:spcPts val="0"/>
              </a:spcAft>
              <a:buSzPts val="1800"/>
              <a:buChar char="●"/>
            </a:pPr>
            <a:r>
              <a:rPr lang="en" u="sng"/>
              <a:t>Good_resume</a:t>
            </a:r>
            <a:r>
              <a:rPr lang="en"/>
              <a:t>: weak or strong resume?</a:t>
            </a:r>
            <a:endParaRPr/>
          </a:p>
          <a:p>
            <a:pPr indent="-342900" lvl="0" marL="457200" rtl="0" algn="l">
              <a:spcBef>
                <a:spcPts val="0"/>
              </a:spcBef>
              <a:spcAft>
                <a:spcPts val="0"/>
              </a:spcAft>
              <a:buSzPts val="1800"/>
              <a:buChar char="●"/>
            </a:pPr>
            <a:r>
              <a:rPr lang="en" u="sng"/>
              <a:t>Coast</a:t>
            </a:r>
            <a:r>
              <a:rPr lang="en"/>
              <a:t>: west or east?</a:t>
            </a:r>
            <a:endParaRPr/>
          </a:p>
          <a:p>
            <a:pPr indent="-342900" lvl="0" marL="457200" rtl="0" algn="l">
              <a:spcBef>
                <a:spcPts val="0"/>
              </a:spcBef>
              <a:spcAft>
                <a:spcPts val="0"/>
              </a:spcAft>
              <a:buSzPts val="1800"/>
              <a:buChar char="●"/>
            </a:pPr>
            <a:r>
              <a:rPr lang="en" u="sng"/>
              <a:t>Size_bin</a:t>
            </a:r>
            <a:r>
              <a:rPr lang="en"/>
              <a:t>: Small (&lt;100), Medium (100-999), or Large (1000+) size company?</a:t>
            </a:r>
            <a:endParaRPr/>
          </a:p>
          <a:p>
            <a:pPr indent="-342900" lvl="0" marL="457200" rtl="0" algn="l">
              <a:spcBef>
                <a:spcPts val="0"/>
              </a:spcBef>
              <a:spcAft>
                <a:spcPts val="0"/>
              </a:spcAft>
              <a:buSzPts val="1800"/>
              <a:buChar char="●"/>
            </a:pPr>
            <a:r>
              <a:rPr lang="en" u="sng"/>
              <a:t>Phase</a:t>
            </a:r>
            <a:r>
              <a:rPr lang="en"/>
              <a:t>: first or second round of applications?</a:t>
            </a:r>
            <a:endParaRPr/>
          </a:p>
          <a:p>
            <a:pPr indent="-342900" lvl="0" marL="457200" rtl="0" algn="l">
              <a:spcBef>
                <a:spcPts val="0"/>
              </a:spcBef>
              <a:spcAft>
                <a:spcPts val="0"/>
              </a:spcAft>
              <a:buSzPts val="1800"/>
              <a:buChar char="●"/>
            </a:pPr>
            <a:r>
              <a:rPr lang="en" u="sng"/>
              <a:t>Staggered_application</a:t>
            </a:r>
            <a:r>
              <a:rPr lang="en"/>
              <a:t>: for each posting, was this the first or second application sent?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19500" y="1164748"/>
            <a:ext cx="2992776" cy="3847827"/>
          </a:xfrm>
          <a:prstGeom prst="rect">
            <a:avLst/>
          </a:prstGeom>
          <a:noFill/>
          <a:ln>
            <a:noFill/>
          </a:ln>
        </p:spPr>
      </p:pic>
      <p:pic>
        <p:nvPicPr>
          <p:cNvPr id="128" name="Google Shape;128;p23"/>
          <p:cNvPicPr preferRelativeResize="0"/>
          <p:nvPr/>
        </p:nvPicPr>
        <p:blipFill>
          <a:blip r:embed="rId4">
            <a:alphaModFix/>
          </a:blip>
          <a:stretch>
            <a:fillRect/>
          </a:stretch>
        </p:blipFill>
        <p:spPr>
          <a:xfrm>
            <a:off x="3033550" y="1164736"/>
            <a:ext cx="2992776" cy="3847838"/>
          </a:xfrm>
          <a:prstGeom prst="rect">
            <a:avLst/>
          </a:prstGeom>
          <a:noFill/>
          <a:ln>
            <a:noFill/>
          </a:ln>
        </p:spPr>
      </p:pic>
      <p:pic>
        <p:nvPicPr>
          <p:cNvPr id="129" name="Google Shape;129;p23"/>
          <p:cNvPicPr preferRelativeResize="0"/>
          <p:nvPr/>
        </p:nvPicPr>
        <p:blipFill>
          <a:blip r:embed="rId5">
            <a:alphaModFix/>
          </a:blip>
          <a:stretch>
            <a:fillRect/>
          </a:stretch>
        </p:blipFill>
        <p:spPr>
          <a:xfrm>
            <a:off x="6026326" y="1071026"/>
            <a:ext cx="3071972" cy="3949651"/>
          </a:xfrm>
          <a:prstGeom prst="rect">
            <a:avLst/>
          </a:prstGeom>
          <a:noFill/>
          <a:ln>
            <a:noFill/>
          </a:ln>
        </p:spPr>
      </p:pic>
      <p:sp>
        <p:nvSpPr>
          <p:cNvPr id="130" name="Google Shape;130;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effects, part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149277" y="1479785"/>
            <a:ext cx="2632920" cy="3385179"/>
          </a:xfrm>
          <a:prstGeom prst="rect">
            <a:avLst/>
          </a:prstGeom>
          <a:noFill/>
          <a:ln>
            <a:noFill/>
          </a:ln>
        </p:spPr>
      </p:pic>
      <p:pic>
        <p:nvPicPr>
          <p:cNvPr id="136" name="Google Shape;136;p24"/>
          <p:cNvPicPr preferRelativeResize="0"/>
          <p:nvPr/>
        </p:nvPicPr>
        <p:blipFill>
          <a:blip r:embed="rId4">
            <a:alphaModFix/>
          </a:blip>
          <a:stretch>
            <a:fillRect/>
          </a:stretch>
        </p:blipFill>
        <p:spPr>
          <a:xfrm>
            <a:off x="6264497" y="1417232"/>
            <a:ext cx="2730223" cy="3510294"/>
          </a:xfrm>
          <a:prstGeom prst="rect">
            <a:avLst/>
          </a:prstGeom>
          <a:noFill/>
          <a:ln>
            <a:noFill/>
          </a:ln>
        </p:spPr>
      </p:pic>
      <p:pic>
        <p:nvPicPr>
          <p:cNvPr id="137" name="Google Shape;137;p24"/>
          <p:cNvPicPr preferRelativeResize="0"/>
          <p:nvPr/>
        </p:nvPicPr>
        <p:blipFill>
          <a:blip r:embed="rId5">
            <a:alphaModFix/>
          </a:blip>
          <a:stretch>
            <a:fillRect/>
          </a:stretch>
        </p:blipFill>
        <p:spPr>
          <a:xfrm>
            <a:off x="3080506" y="1417226"/>
            <a:ext cx="2730223" cy="3510290"/>
          </a:xfrm>
          <a:prstGeom prst="rect">
            <a:avLst/>
          </a:prstGeom>
          <a:noFill/>
          <a:ln>
            <a:noFill/>
          </a:ln>
        </p:spPr>
      </p:pic>
      <p:sp>
        <p:nvSpPr>
          <p:cNvPr id="138" name="Google Shape;13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effects, part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model</a:t>
            </a:r>
            <a:endParaRPr/>
          </a:p>
        </p:txBody>
      </p:sp>
      <p:pic>
        <p:nvPicPr>
          <p:cNvPr id="144" name="Google Shape;144;p25"/>
          <p:cNvPicPr preferRelativeResize="0"/>
          <p:nvPr/>
        </p:nvPicPr>
        <p:blipFill rotWithShape="1">
          <a:blip r:embed="rId3">
            <a:alphaModFix/>
          </a:blip>
          <a:srcRect b="0" l="0" r="26745" t="0"/>
          <a:stretch/>
        </p:blipFill>
        <p:spPr>
          <a:xfrm>
            <a:off x="76200" y="949125"/>
            <a:ext cx="3199498" cy="3573649"/>
          </a:xfrm>
          <a:prstGeom prst="rect">
            <a:avLst/>
          </a:prstGeom>
          <a:noFill/>
          <a:ln cap="flat" cmpd="sng" w="9525">
            <a:solidFill>
              <a:srgbClr val="FF0000"/>
            </a:solidFill>
            <a:prstDash val="solid"/>
            <a:round/>
            <a:headEnd len="sm" w="sm" type="none"/>
            <a:tailEnd len="sm" w="sm" type="none"/>
          </a:ln>
        </p:spPr>
      </p:pic>
      <p:pic>
        <p:nvPicPr>
          <p:cNvPr id="145" name="Google Shape;145;p25"/>
          <p:cNvPicPr preferRelativeResize="0"/>
          <p:nvPr/>
        </p:nvPicPr>
        <p:blipFill rotWithShape="1">
          <a:blip r:embed="rId3">
            <a:alphaModFix/>
          </a:blip>
          <a:srcRect b="39659" l="73124" r="2602" t="49007"/>
          <a:stretch/>
        </p:blipFill>
        <p:spPr>
          <a:xfrm>
            <a:off x="2001025" y="1479575"/>
            <a:ext cx="1060199" cy="405000"/>
          </a:xfrm>
          <a:prstGeom prst="rect">
            <a:avLst/>
          </a:prstGeom>
          <a:noFill/>
          <a:ln>
            <a:noFill/>
          </a:ln>
        </p:spPr>
      </p:pic>
      <p:pic>
        <p:nvPicPr>
          <p:cNvPr id="146" name="Google Shape;146;p25"/>
          <p:cNvPicPr preferRelativeResize="0"/>
          <p:nvPr/>
        </p:nvPicPr>
        <p:blipFill rotWithShape="1">
          <a:blip r:embed="rId4">
            <a:alphaModFix/>
          </a:blip>
          <a:srcRect b="0" l="0" r="0" t="39386"/>
          <a:stretch/>
        </p:blipFill>
        <p:spPr>
          <a:xfrm>
            <a:off x="3476750" y="761996"/>
            <a:ext cx="5667249" cy="2237499"/>
          </a:xfrm>
          <a:prstGeom prst="rect">
            <a:avLst/>
          </a:prstGeom>
          <a:noFill/>
          <a:ln cap="flat" cmpd="sng" w="9525">
            <a:solidFill>
              <a:srgbClr val="000000"/>
            </a:solidFill>
            <a:prstDash val="solid"/>
            <a:round/>
            <a:headEnd len="sm" w="sm" type="none"/>
            <a:tailEnd len="sm" w="sm" type="none"/>
          </a:ln>
        </p:spPr>
      </p:pic>
      <p:sp>
        <p:nvSpPr>
          <p:cNvPr id="147" name="Google Shape;147;p25"/>
          <p:cNvSpPr/>
          <p:nvPr/>
        </p:nvSpPr>
        <p:spPr>
          <a:xfrm>
            <a:off x="3567350" y="1647575"/>
            <a:ext cx="4819500" cy="40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nvSpPr>
        <p:spPr>
          <a:xfrm>
            <a:off x="3425875" y="3077100"/>
            <a:ext cx="5769000" cy="139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For those with a weak resume, brand colleges 6.8% more likely to get call back (p = .20)</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For those from a non-brand school, strong resume makes you 10.7% more likely to get call back (p = .047*)</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Effect of a good resume 13.7% less for brand schools (p = .072)</a:t>
            </a:r>
            <a:endParaRPr/>
          </a:p>
          <a:p>
            <a:pPr indent="0" lvl="0" marL="0" rtl="0" algn="l">
              <a:spcBef>
                <a:spcPts val="0"/>
              </a:spcBef>
              <a:spcAft>
                <a:spcPts val="0"/>
              </a:spcAft>
              <a:buNone/>
            </a:pPr>
            <a:r>
              <a:t/>
            </a:r>
            <a:endParaRPr/>
          </a:p>
        </p:txBody>
      </p:sp>
      <p:sp>
        <p:nvSpPr>
          <p:cNvPr id="149" name="Google Shape;149;p25"/>
          <p:cNvSpPr txBox="1"/>
          <p:nvPr/>
        </p:nvSpPr>
        <p:spPr>
          <a:xfrm>
            <a:off x="3425875" y="433200"/>
            <a:ext cx="5769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Final model: OLS linear regression with call back (0 = none/rejection, 1 = call back) as DV</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6"/>
          <p:cNvPicPr preferRelativeResize="0"/>
          <p:nvPr/>
        </p:nvPicPr>
        <p:blipFill rotWithShape="1">
          <a:blip r:embed="rId3">
            <a:alphaModFix/>
          </a:blip>
          <a:srcRect b="12838" l="0" r="0" t="23353"/>
          <a:stretch/>
        </p:blipFill>
        <p:spPr>
          <a:xfrm>
            <a:off x="4578400" y="1246150"/>
            <a:ext cx="3944601" cy="3087350"/>
          </a:xfrm>
          <a:prstGeom prst="rect">
            <a:avLst/>
          </a:prstGeom>
          <a:noFill/>
          <a:ln>
            <a:noFill/>
          </a:ln>
        </p:spPr>
      </p:pic>
      <p:pic>
        <p:nvPicPr>
          <p:cNvPr id="155" name="Google Shape;155;p26"/>
          <p:cNvPicPr preferRelativeResize="0"/>
          <p:nvPr/>
        </p:nvPicPr>
        <p:blipFill rotWithShape="1">
          <a:blip r:embed="rId4">
            <a:alphaModFix/>
          </a:blip>
          <a:srcRect b="0" l="0" r="26745" t="0"/>
          <a:stretch/>
        </p:blipFill>
        <p:spPr>
          <a:xfrm>
            <a:off x="440700" y="922125"/>
            <a:ext cx="3199499" cy="3573649"/>
          </a:xfrm>
          <a:prstGeom prst="rect">
            <a:avLst/>
          </a:prstGeom>
          <a:noFill/>
          <a:ln cap="flat" cmpd="sng" w="9525">
            <a:solidFill>
              <a:srgbClr val="FF0000"/>
            </a:solidFill>
            <a:prstDash val="solid"/>
            <a:round/>
            <a:headEnd len="sm" w="sm" type="none"/>
            <a:tailEnd len="sm" w="sm" type="none"/>
          </a:ln>
        </p:spPr>
      </p:pic>
      <p:pic>
        <p:nvPicPr>
          <p:cNvPr id="156" name="Google Shape;156;p26"/>
          <p:cNvPicPr preferRelativeResize="0"/>
          <p:nvPr/>
        </p:nvPicPr>
        <p:blipFill rotWithShape="1">
          <a:blip r:embed="rId4">
            <a:alphaModFix/>
          </a:blip>
          <a:srcRect b="39659" l="73124" r="2602" t="49007"/>
          <a:stretch/>
        </p:blipFill>
        <p:spPr>
          <a:xfrm>
            <a:off x="2365525" y="1452575"/>
            <a:ext cx="1060199" cy="405000"/>
          </a:xfrm>
          <a:prstGeom prst="rect">
            <a:avLst/>
          </a:prstGeom>
          <a:noFill/>
          <a:ln>
            <a:noFill/>
          </a:ln>
        </p:spPr>
      </p:pic>
      <p:sp>
        <p:nvSpPr>
          <p:cNvPr id="157" name="Google Shape;157;p2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results vs. Bertrand and Mullainathan, 2004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Conclusions/Discussion</a:t>
            </a:r>
            <a:endParaRPr/>
          </a:p>
        </p:txBody>
      </p:sp>
      <p:sp>
        <p:nvSpPr>
          <p:cNvPr id="163" name="Google Shape;16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Summary</a:t>
            </a:r>
            <a:endParaRPr/>
          </a:p>
          <a:p>
            <a:pPr indent="-317500" lvl="1" marL="914400" rtl="0" algn="l">
              <a:spcBef>
                <a:spcPts val="0"/>
              </a:spcBef>
              <a:spcAft>
                <a:spcPts val="0"/>
              </a:spcAft>
              <a:buSzPts val="1400"/>
              <a:buChar char="○"/>
            </a:pPr>
            <a:r>
              <a:rPr lang="en"/>
              <a:t>The data suggests, at a trend level, that a strong resume compensates for a weaker university</a:t>
            </a:r>
            <a:endParaRPr/>
          </a:p>
          <a:p>
            <a:pPr indent="-342900" lvl="0" marL="457200" rtl="0" algn="l">
              <a:spcBef>
                <a:spcPts val="0"/>
              </a:spcBef>
              <a:spcAft>
                <a:spcPts val="0"/>
              </a:spcAft>
              <a:buSzPts val="1800"/>
              <a:buChar char="●"/>
            </a:pPr>
            <a:r>
              <a:rPr lang="en"/>
              <a:t>Caveats</a:t>
            </a:r>
            <a:endParaRPr/>
          </a:p>
          <a:p>
            <a:pPr indent="-317500" lvl="1" marL="914400" rtl="0" algn="l">
              <a:spcBef>
                <a:spcPts val="0"/>
              </a:spcBef>
              <a:spcAft>
                <a:spcPts val="0"/>
              </a:spcAft>
              <a:buSzPts val="1400"/>
              <a:buChar char="○"/>
            </a:pPr>
            <a:r>
              <a:rPr lang="en"/>
              <a:t>Low power, significance due to sample size and response rates</a:t>
            </a:r>
            <a:endParaRPr/>
          </a:p>
          <a:p>
            <a:pPr indent="-317500" lvl="1" marL="914400" rtl="0" algn="l">
              <a:spcBef>
                <a:spcPts val="0"/>
              </a:spcBef>
              <a:spcAft>
                <a:spcPts val="0"/>
              </a:spcAft>
              <a:buSzPts val="1400"/>
              <a:buChar char="○"/>
            </a:pPr>
            <a:r>
              <a:rPr lang="en"/>
              <a:t>Unwanted differences in making “strong” and “weak” resumes</a:t>
            </a:r>
            <a:endParaRPr/>
          </a:p>
          <a:p>
            <a:pPr indent="-342900" lvl="0" marL="457200" rtl="0" algn="l">
              <a:spcBef>
                <a:spcPts val="0"/>
              </a:spcBef>
              <a:spcAft>
                <a:spcPts val="0"/>
              </a:spcAft>
              <a:buSzPts val="1800"/>
              <a:buChar char="●"/>
            </a:pPr>
            <a:r>
              <a:rPr lang="en"/>
              <a:t>“Ideal” future experiment</a:t>
            </a:r>
            <a:endParaRPr/>
          </a:p>
          <a:p>
            <a:pPr indent="-317500" lvl="1" marL="914400" rtl="0" algn="l">
              <a:spcBef>
                <a:spcPts val="0"/>
              </a:spcBef>
              <a:spcAft>
                <a:spcPts val="0"/>
              </a:spcAft>
              <a:buSzPts val="1400"/>
              <a:buChar char="○"/>
            </a:pPr>
            <a:r>
              <a:rPr lang="en"/>
              <a:t>More applications!</a:t>
            </a:r>
            <a:endParaRPr/>
          </a:p>
          <a:p>
            <a:pPr indent="-317500" lvl="1" marL="914400" rtl="0" algn="l">
              <a:spcBef>
                <a:spcPts val="0"/>
              </a:spcBef>
              <a:spcAft>
                <a:spcPts val="0"/>
              </a:spcAft>
              <a:buSzPts val="1400"/>
              <a:buChar char="○"/>
            </a:pPr>
            <a:r>
              <a:rPr lang="en"/>
              <a:t>Different levels of experience (undergrad vs. 2+ years)</a:t>
            </a:r>
            <a:endParaRPr/>
          </a:p>
          <a:p>
            <a:pPr indent="-317500" lvl="1" marL="914400" rtl="0" algn="l">
              <a:spcBef>
                <a:spcPts val="0"/>
              </a:spcBef>
              <a:spcAft>
                <a:spcPts val="0"/>
              </a:spcAft>
              <a:buSzPts val="1400"/>
              <a:buChar char="○"/>
            </a:pPr>
            <a:r>
              <a:rPr lang="en"/>
              <a:t>Different times of the year</a:t>
            </a:r>
            <a:endParaRPr/>
          </a:p>
          <a:p>
            <a:pPr indent="-317500" lvl="1" marL="914400" rtl="0" algn="l">
              <a:spcBef>
                <a:spcPts val="0"/>
              </a:spcBef>
              <a:spcAft>
                <a:spcPts val="0"/>
              </a:spcAft>
              <a:buSzPts val="1400"/>
              <a:buChar char="○"/>
            </a:pPr>
            <a:r>
              <a:rPr lang="en"/>
              <a:t>More believable LinkedIn profiles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Font typeface="Arial"/>
              <a:buChar char="●"/>
            </a:pPr>
            <a:r>
              <a:rPr lang="en" sz="2400">
                <a:latin typeface="Arial"/>
                <a:ea typeface="Arial"/>
                <a:cs typeface="Arial"/>
                <a:sym typeface="Arial"/>
              </a:rPr>
              <a:t>Rising cost of higher education</a:t>
            </a:r>
            <a:endParaRPr sz="2400">
              <a:latin typeface="Arial"/>
              <a:ea typeface="Arial"/>
              <a:cs typeface="Arial"/>
              <a:sym typeface="Arial"/>
            </a:endParaRPr>
          </a:p>
          <a:p>
            <a:pPr indent="-381000" lvl="0" marL="457200" rtl="0" algn="l">
              <a:lnSpc>
                <a:spcPct val="115000"/>
              </a:lnSpc>
              <a:spcBef>
                <a:spcPts val="1600"/>
              </a:spcBef>
              <a:spcAft>
                <a:spcPts val="0"/>
              </a:spcAft>
              <a:buSzPts val="2400"/>
              <a:buFont typeface="Arial"/>
              <a:buChar char="●"/>
            </a:pPr>
            <a:r>
              <a:rPr lang="en" sz="2400">
                <a:latin typeface="Arial"/>
                <a:ea typeface="Arial"/>
                <a:cs typeface="Arial"/>
                <a:sym typeface="Arial"/>
              </a:rPr>
              <a:t>Prospective students are likely evaluating lower cost options </a:t>
            </a:r>
            <a:endParaRPr sz="2400">
              <a:latin typeface="Arial"/>
              <a:ea typeface="Arial"/>
              <a:cs typeface="Arial"/>
              <a:sym typeface="Arial"/>
            </a:endParaRPr>
          </a:p>
          <a:p>
            <a:pPr indent="-381000" lvl="0" marL="457200" rtl="0" algn="l">
              <a:lnSpc>
                <a:spcPct val="115000"/>
              </a:lnSpc>
              <a:spcBef>
                <a:spcPts val="1600"/>
              </a:spcBef>
              <a:spcAft>
                <a:spcPts val="0"/>
              </a:spcAft>
              <a:buSzPts val="2400"/>
              <a:buFont typeface="Arial"/>
              <a:buChar char="●"/>
            </a:pPr>
            <a:r>
              <a:rPr lang="en" sz="2400">
                <a:latin typeface="Arial"/>
                <a:ea typeface="Arial"/>
                <a:cs typeface="Arial"/>
                <a:sym typeface="Arial"/>
              </a:rPr>
              <a:t>While private schools are out of reach for many, State Universities are also double the cost of local colleges</a:t>
            </a:r>
            <a:endParaRPr sz="24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Arial"/>
              <a:ea typeface="Arial"/>
              <a:cs typeface="Arial"/>
              <a:sym typeface="Arial"/>
            </a:endParaRPr>
          </a:p>
          <a:p>
            <a:pPr indent="0" lvl="0" marL="0" rtl="0" algn="l">
              <a:spcBef>
                <a:spcPts val="1600"/>
              </a:spcBef>
              <a:spcAft>
                <a:spcPts val="0"/>
              </a:spcAft>
              <a:buNone/>
            </a:pPr>
            <a:r>
              <a:rPr lang="en" sz="2400">
                <a:latin typeface="Arial"/>
                <a:ea typeface="Arial"/>
                <a:cs typeface="Arial"/>
                <a:sym typeface="Arial"/>
              </a:rPr>
              <a:t>What’s the difference in “out-of-the-gate” opportunities that a student can expect on LinkedIn for higher cost versus lower cost public institutions?</a:t>
            </a:r>
            <a:endParaRPr sz="24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Null Hypothesis</a:t>
            </a:r>
            <a:endParaRPr/>
          </a:p>
        </p:txBody>
      </p:sp>
      <p:sp>
        <p:nvSpPr>
          <p:cNvPr id="81" name="Google Shape;81;p16"/>
          <p:cNvSpPr txBox="1"/>
          <p:nvPr>
            <p:ph idx="1" type="body"/>
          </p:nvPr>
        </p:nvSpPr>
        <p:spPr>
          <a:xfrm>
            <a:off x="1114925" y="1987225"/>
            <a:ext cx="6918000" cy="1550100"/>
          </a:xfrm>
          <a:prstGeom prst="rect">
            <a:avLst/>
          </a:prstGeom>
          <a:solidFill>
            <a:srgbClr val="EFEFE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3000"/>
              <a:t>Higher cost “brand” schools should lead to the same opportunities as non-brand schools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Experimental Design</a:t>
            </a:r>
            <a:endParaRPr/>
          </a:p>
        </p:txBody>
      </p:sp>
      <p:sp>
        <p:nvSpPr>
          <p:cNvPr id="87" name="Google Shape;87;p17"/>
          <p:cNvSpPr txBox="1"/>
          <p:nvPr>
            <p:ph idx="1" type="body"/>
          </p:nvPr>
        </p:nvSpPr>
        <p:spPr>
          <a:xfrm>
            <a:off x="311700" y="1070950"/>
            <a:ext cx="5474700" cy="3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Basic </a:t>
            </a:r>
            <a:r>
              <a:rPr b="1" lang="en"/>
              <a:t>setup</a:t>
            </a:r>
            <a:r>
              <a:rPr b="1" lang="en"/>
              <a:t>:</a:t>
            </a:r>
            <a:endParaRPr b="1"/>
          </a:p>
          <a:p>
            <a:pPr indent="-304800" lvl="0" marL="457200" rtl="0" algn="l">
              <a:spcBef>
                <a:spcPts val="0"/>
              </a:spcBef>
              <a:spcAft>
                <a:spcPts val="0"/>
              </a:spcAft>
              <a:buSzPts val="1200"/>
              <a:buChar char="●"/>
            </a:pPr>
            <a:r>
              <a:rPr lang="en" sz="1200"/>
              <a:t>Job application through LinkedIn</a:t>
            </a:r>
            <a:endParaRPr sz="1200"/>
          </a:p>
          <a:p>
            <a:pPr indent="-304800" lvl="0" marL="457200" rtl="0" algn="l">
              <a:spcBef>
                <a:spcPts val="0"/>
              </a:spcBef>
              <a:spcAft>
                <a:spcPts val="0"/>
              </a:spcAft>
              <a:buSzPts val="1200"/>
              <a:buChar char="●"/>
            </a:pPr>
            <a:r>
              <a:rPr lang="en" sz="1200"/>
              <a:t>Two sets of schools, one pair in East Coast, the other in West Coast</a:t>
            </a:r>
            <a:endParaRPr sz="1200"/>
          </a:p>
          <a:p>
            <a:pPr indent="-304800" lvl="0" marL="457200" rtl="0" algn="l">
              <a:spcBef>
                <a:spcPts val="0"/>
              </a:spcBef>
              <a:spcAft>
                <a:spcPts val="0"/>
              </a:spcAft>
              <a:buSzPts val="1200"/>
              <a:buChar char="●"/>
            </a:pPr>
            <a:r>
              <a:rPr lang="en" sz="1200"/>
              <a:t>Factorial design to study interaction with resume strength</a:t>
            </a:r>
            <a:endParaRPr b="1"/>
          </a:p>
          <a:p>
            <a:pPr indent="0" lvl="0" marL="0" rtl="0" algn="l">
              <a:spcBef>
                <a:spcPts val="0"/>
              </a:spcBef>
              <a:spcAft>
                <a:spcPts val="0"/>
              </a:spcAft>
              <a:buNone/>
            </a:pPr>
            <a:r>
              <a:rPr b="1" lang="en"/>
              <a:t>Making it real</a:t>
            </a:r>
            <a:r>
              <a:rPr b="1" lang="en"/>
              <a:t>:</a:t>
            </a:r>
            <a:endParaRPr b="1"/>
          </a:p>
          <a:p>
            <a:pPr indent="-304800" lvl="0" marL="457200" rtl="0" algn="l">
              <a:spcBef>
                <a:spcPts val="0"/>
              </a:spcBef>
              <a:spcAft>
                <a:spcPts val="0"/>
              </a:spcAft>
              <a:buSzPts val="1200"/>
              <a:buChar char="●"/>
            </a:pPr>
            <a:r>
              <a:rPr lang="en" sz="1200"/>
              <a:t>Four sets of phone numbers for linkedIn profiles</a:t>
            </a:r>
            <a:endParaRPr sz="1200"/>
          </a:p>
          <a:p>
            <a:pPr indent="-304800" lvl="0" marL="457200" rtl="0" algn="l">
              <a:spcBef>
                <a:spcPts val="0"/>
              </a:spcBef>
              <a:spcAft>
                <a:spcPts val="0"/>
              </a:spcAft>
              <a:buSzPts val="1200"/>
              <a:buChar char="●"/>
            </a:pPr>
            <a:r>
              <a:rPr lang="en" sz="1200"/>
              <a:t>Four email addresses</a:t>
            </a:r>
            <a:endParaRPr sz="1200"/>
          </a:p>
          <a:p>
            <a:pPr indent="-304800" lvl="0" marL="457200" rtl="0" algn="l">
              <a:spcBef>
                <a:spcPts val="0"/>
              </a:spcBef>
              <a:spcAft>
                <a:spcPts val="0"/>
              </a:spcAft>
              <a:buSzPts val="1200"/>
              <a:buChar char="●"/>
            </a:pPr>
            <a:r>
              <a:rPr lang="en" sz="1200"/>
              <a:t>Four LinkedIn profiles with real friend requests</a:t>
            </a:r>
            <a:endParaRPr sz="1200"/>
          </a:p>
          <a:p>
            <a:pPr indent="-304800" lvl="0" marL="457200" rtl="0" algn="l">
              <a:spcBef>
                <a:spcPts val="0"/>
              </a:spcBef>
              <a:spcAft>
                <a:spcPts val="0"/>
              </a:spcAft>
              <a:buSzPts val="1200"/>
              <a:buChar char="●"/>
            </a:pPr>
            <a:r>
              <a:rPr lang="en" sz="1200"/>
              <a:t>Four sets of resumes with jobs, internships and school activities</a:t>
            </a:r>
            <a:endParaRPr b="1"/>
          </a:p>
          <a:p>
            <a:pPr indent="0" lvl="0" marL="0" rtl="0" algn="l">
              <a:spcBef>
                <a:spcPts val="0"/>
              </a:spcBef>
              <a:spcAft>
                <a:spcPts val="0"/>
              </a:spcAft>
              <a:buNone/>
            </a:pPr>
            <a:r>
              <a:rPr b="1" lang="en"/>
              <a:t>Finding &amp; applying jobs:</a:t>
            </a:r>
            <a:endParaRPr b="1"/>
          </a:p>
          <a:p>
            <a:pPr indent="-304800" lvl="0" marL="457200" rtl="0" algn="l">
              <a:spcBef>
                <a:spcPts val="0"/>
              </a:spcBef>
              <a:spcAft>
                <a:spcPts val="0"/>
              </a:spcAft>
              <a:buSzPts val="1200"/>
              <a:buChar char="●"/>
            </a:pPr>
            <a:r>
              <a:rPr lang="en" sz="1200"/>
              <a:t>Searched for jobs on LinkedIn, expand area of search</a:t>
            </a:r>
            <a:endParaRPr sz="1200"/>
          </a:p>
          <a:p>
            <a:pPr indent="-304800" lvl="0" marL="457200" rtl="0" algn="l">
              <a:spcBef>
                <a:spcPts val="0"/>
              </a:spcBef>
              <a:spcAft>
                <a:spcPts val="0"/>
              </a:spcAft>
              <a:buSzPts val="1200"/>
              <a:buChar char="●"/>
            </a:pPr>
            <a:r>
              <a:rPr lang="en" sz="1200"/>
              <a:t>Target entry level jobs</a:t>
            </a:r>
            <a:endParaRPr sz="1200"/>
          </a:p>
          <a:p>
            <a:pPr indent="-304800" lvl="0" marL="457200" rtl="0" algn="l">
              <a:spcBef>
                <a:spcPts val="0"/>
              </a:spcBef>
              <a:spcAft>
                <a:spcPts val="0"/>
              </a:spcAft>
              <a:buSzPts val="1200"/>
              <a:buChar char="●"/>
            </a:pPr>
            <a:r>
              <a:rPr lang="en" sz="1200"/>
              <a:t>Removed listings that requires cover letter or long written answers</a:t>
            </a:r>
            <a:endParaRPr sz="1200"/>
          </a:p>
          <a:p>
            <a:pPr indent="-304800" lvl="0" marL="457200" rtl="0" algn="l">
              <a:spcBef>
                <a:spcPts val="0"/>
              </a:spcBef>
              <a:spcAft>
                <a:spcPts val="0"/>
              </a:spcAft>
              <a:buSzPts val="1200"/>
              <a:buChar char="●"/>
            </a:pPr>
            <a:r>
              <a:rPr lang="en" sz="1200"/>
              <a:t>Staggered application, two phases</a:t>
            </a:r>
            <a:endParaRPr sz="1200"/>
          </a:p>
          <a:p>
            <a:pPr indent="0" lvl="0" marL="0" rtl="0" algn="l">
              <a:spcBef>
                <a:spcPts val="0"/>
              </a:spcBef>
              <a:spcAft>
                <a:spcPts val="0"/>
              </a:spcAft>
              <a:buNone/>
            </a:pPr>
            <a:r>
              <a:t/>
            </a:r>
            <a:endParaRPr/>
          </a:p>
        </p:txBody>
      </p:sp>
      <p:sp>
        <p:nvSpPr>
          <p:cNvPr id="88" name="Google Shape;88;p17"/>
          <p:cNvSpPr txBox="1"/>
          <p:nvPr>
            <p:ph idx="1" type="body"/>
          </p:nvPr>
        </p:nvSpPr>
        <p:spPr>
          <a:xfrm>
            <a:off x="5654650" y="1070950"/>
            <a:ext cx="3386400" cy="3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 level summary</a:t>
            </a:r>
            <a:endParaRPr sz="1200"/>
          </a:p>
          <a:p>
            <a:pPr indent="-342900" lvl="0" marL="457200" rtl="0" algn="l">
              <a:spcBef>
                <a:spcPts val="0"/>
              </a:spcBef>
              <a:spcAft>
                <a:spcPts val="0"/>
              </a:spcAft>
              <a:buSzPts val="1800"/>
              <a:buChar char="●"/>
            </a:pPr>
            <a:r>
              <a:rPr lang="en"/>
              <a:t>2 X 2 design</a:t>
            </a:r>
            <a:endParaRPr/>
          </a:p>
          <a:p>
            <a:pPr indent="-342900" lvl="0" marL="457200" rtl="0" algn="l">
              <a:spcBef>
                <a:spcPts val="0"/>
              </a:spcBef>
              <a:spcAft>
                <a:spcPts val="0"/>
              </a:spcAft>
              <a:buSzPts val="1800"/>
              <a:buChar char="●"/>
            </a:pPr>
            <a:r>
              <a:rPr lang="en"/>
              <a:t>Brand vs. non-brand</a:t>
            </a:r>
            <a:endParaRPr/>
          </a:p>
          <a:p>
            <a:pPr indent="-342900" lvl="0" marL="457200" rtl="0" algn="l">
              <a:spcBef>
                <a:spcPts val="0"/>
              </a:spcBef>
              <a:spcAft>
                <a:spcPts val="0"/>
              </a:spcAft>
              <a:buSzPts val="1800"/>
              <a:buChar char="●"/>
            </a:pPr>
            <a:r>
              <a:rPr lang="en"/>
              <a:t>Weak vs. strong resume</a:t>
            </a:r>
            <a:endParaRPr/>
          </a:p>
          <a:p>
            <a:pPr indent="-342900" lvl="0" marL="457200" rtl="0" algn="l">
              <a:spcBef>
                <a:spcPts val="0"/>
              </a:spcBef>
              <a:spcAft>
                <a:spcPts val="0"/>
              </a:spcAft>
              <a:buSzPts val="1800"/>
              <a:buChar char="●"/>
            </a:pPr>
            <a:r>
              <a:rPr lang="en"/>
              <a:t>4 candidates, similar names</a:t>
            </a:r>
            <a:endParaRPr/>
          </a:p>
          <a:p>
            <a:pPr indent="-342900" lvl="0" marL="457200" rtl="0" algn="l">
              <a:spcBef>
                <a:spcPts val="0"/>
              </a:spcBef>
              <a:spcAft>
                <a:spcPts val="0"/>
              </a:spcAft>
              <a:buSzPts val="1800"/>
              <a:buChar char="●"/>
            </a:pPr>
            <a:r>
              <a:rPr lang="en"/>
              <a:t>Staggered application: e.g weak/brand &amp; strong/nb</a:t>
            </a:r>
            <a:endParaRPr/>
          </a:p>
          <a:p>
            <a:pPr indent="-342900" lvl="0" marL="457200" rtl="0" algn="l">
              <a:spcBef>
                <a:spcPts val="0"/>
              </a:spcBef>
              <a:spcAft>
                <a:spcPts val="0"/>
              </a:spcAft>
              <a:buSzPts val="1800"/>
              <a:buChar char="●"/>
            </a:pPr>
            <a:r>
              <a:rPr lang="en"/>
              <a:t>Two phases: phase 1 also served as pilot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 in Action</a:t>
            </a:r>
            <a:endParaRPr/>
          </a:p>
        </p:txBody>
      </p:sp>
      <p:sp>
        <p:nvSpPr>
          <p:cNvPr id="94" name="Google Shape;94;p18"/>
          <p:cNvSpPr txBox="1"/>
          <p:nvPr>
            <p:ph idx="1" type="body"/>
          </p:nvPr>
        </p:nvSpPr>
        <p:spPr>
          <a:xfrm>
            <a:off x="311700" y="3310025"/>
            <a:ext cx="8520600" cy="14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Ready, set, apply!</a:t>
            </a:r>
            <a:endParaRPr b="1"/>
          </a:p>
          <a:p>
            <a:pPr indent="-304800" lvl="0" marL="457200" rtl="0" algn="l">
              <a:spcBef>
                <a:spcPts val="0"/>
              </a:spcBef>
              <a:spcAft>
                <a:spcPts val="0"/>
              </a:spcAft>
              <a:buSzPts val="1200"/>
              <a:buChar char="●"/>
            </a:pPr>
            <a:r>
              <a:rPr lang="en" sz="1200"/>
              <a:t>On the same day, James Mason from CUNY City College applied to 20 jobs with a weak resume and another 20 with a strong resume. Jon Michaels from Rutgers applied to the another 40 jobs in the same manner</a:t>
            </a:r>
            <a:endParaRPr sz="1200"/>
          </a:p>
          <a:p>
            <a:pPr indent="-304800" lvl="0" marL="457200" rtl="0" algn="l">
              <a:spcBef>
                <a:spcPts val="0"/>
              </a:spcBef>
              <a:spcAft>
                <a:spcPts val="0"/>
              </a:spcAft>
              <a:buSzPts val="1200"/>
              <a:buChar char="●"/>
            </a:pPr>
            <a:r>
              <a:rPr lang="en" sz="1200"/>
              <a:t>A few days later, James Mason applied to the jobs that Jon had applied to, but with a different resume strength</a:t>
            </a:r>
            <a:endParaRPr sz="1200"/>
          </a:p>
          <a:p>
            <a:pPr indent="-304800" lvl="0" marL="457200" rtl="0" algn="l">
              <a:spcBef>
                <a:spcPts val="0"/>
              </a:spcBef>
              <a:spcAft>
                <a:spcPts val="0"/>
              </a:spcAft>
              <a:buSzPts val="1200"/>
              <a:buChar char="●"/>
            </a:pPr>
            <a:r>
              <a:rPr lang="en" sz="1200"/>
              <a:t>Repeated the same process two weeks later in phase 2</a:t>
            </a:r>
            <a:endParaRPr/>
          </a:p>
        </p:txBody>
      </p:sp>
      <p:graphicFrame>
        <p:nvGraphicFramePr>
          <p:cNvPr id="95" name="Google Shape;95;p18"/>
          <p:cNvGraphicFramePr/>
          <p:nvPr/>
        </p:nvGraphicFramePr>
        <p:xfrm>
          <a:off x="952500" y="1049300"/>
          <a:ext cx="3000000" cy="3000000"/>
        </p:xfrm>
        <a:graphic>
          <a:graphicData uri="http://schemas.openxmlformats.org/drawingml/2006/table">
            <a:tbl>
              <a:tblPr>
                <a:noFill/>
                <a:tableStyleId>{3812155F-6274-4A6C-844F-003E88434858}</a:tableStyleId>
              </a:tblPr>
              <a:tblGrid>
                <a:gridCol w="1206500"/>
                <a:gridCol w="1206500"/>
                <a:gridCol w="1206500"/>
                <a:gridCol w="1206500"/>
                <a:gridCol w="1206500"/>
                <a:gridCol w="1206500"/>
              </a:tblGrid>
              <a:tr h="381000">
                <a:tc rowSpan="2">
                  <a:txBody>
                    <a:bodyPr>
                      <a:noAutofit/>
                    </a:bodyPr>
                    <a:lstStyle/>
                    <a:p>
                      <a:pPr indent="0" lvl="0" marL="0" rtl="0" algn="ctr">
                        <a:spcBef>
                          <a:spcPts val="0"/>
                        </a:spcBef>
                        <a:spcAft>
                          <a:spcPts val="0"/>
                        </a:spcAft>
                        <a:buNone/>
                      </a:pPr>
                      <a:r>
                        <a:rPr lang="en"/>
                        <a:t>Total Applications </a:t>
                      </a:r>
                      <a:endParaRPr/>
                    </a:p>
                  </a:txBody>
                  <a:tcPr marT="91425" marB="91425" marR="91425" marL="91425"/>
                </a:tc>
                <a:tc gridSpan="2">
                  <a:txBody>
                    <a:bodyPr>
                      <a:noAutofit/>
                    </a:bodyPr>
                    <a:lstStyle/>
                    <a:p>
                      <a:pPr indent="0" lvl="0" marL="0" rtl="0" algn="ctr">
                        <a:spcBef>
                          <a:spcPts val="0"/>
                        </a:spcBef>
                        <a:spcAft>
                          <a:spcPts val="0"/>
                        </a:spcAft>
                        <a:buNone/>
                      </a:pPr>
                      <a:r>
                        <a:rPr lang="en"/>
                        <a:t>Non-Brand School</a:t>
                      </a:r>
                      <a:endParaRPr/>
                    </a:p>
                  </a:txBody>
                  <a:tcPr marT="91425" marB="91425" marR="91425" marL="91425"/>
                </a:tc>
                <a:tc hMerge="1"/>
                <a:tc gridSpan="2">
                  <a:txBody>
                    <a:bodyPr>
                      <a:noAutofit/>
                    </a:bodyPr>
                    <a:lstStyle/>
                    <a:p>
                      <a:pPr indent="0" lvl="0" marL="0" rtl="0" algn="ctr">
                        <a:spcBef>
                          <a:spcPts val="0"/>
                        </a:spcBef>
                        <a:spcAft>
                          <a:spcPts val="0"/>
                        </a:spcAft>
                        <a:buNone/>
                      </a:pPr>
                      <a:r>
                        <a:rPr lang="en"/>
                        <a:t>Brand School</a:t>
                      </a:r>
                      <a:endParaRPr/>
                    </a:p>
                  </a:txBody>
                  <a:tcPr marT="91425" marB="91425" marR="91425" marL="91425">
                    <a:lnB cap="flat" cmpd="sng" w="9525">
                      <a:solidFill>
                        <a:srgbClr val="9E9E9E"/>
                      </a:solidFill>
                      <a:prstDash val="solid"/>
                      <a:round/>
                      <a:headEnd len="sm" w="sm" type="none"/>
                      <a:tailEnd len="sm" w="sm" type="none"/>
                    </a:lnB>
                  </a:tcPr>
                </a:tc>
                <a:tc hMerge="1"/>
                <a:tc rowSpan="2">
                  <a:txBody>
                    <a:bodyPr>
                      <a:noAutofit/>
                    </a:bodyPr>
                    <a:lstStyle/>
                    <a:p>
                      <a:pPr indent="0" lvl="0" marL="0" rtl="0" algn="ctr">
                        <a:spcBef>
                          <a:spcPts val="0"/>
                        </a:spcBef>
                        <a:spcAft>
                          <a:spcPts val="0"/>
                        </a:spcAft>
                        <a:buNone/>
                      </a:pPr>
                      <a:r>
                        <a:rPr lang="en"/>
                        <a:t>Total # of Companies</a:t>
                      </a:r>
                      <a:endParaRPr/>
                    </a:p>
                  </a:txBody>
                  <a:tcPr marT="91425" marB="91425" marR="91425" marL="91425">
                    <a:lnB cap="flat" cmpd="sng" w="9525">
                      <a:solidFill>
                        <a:srgbClr val="9E9E9E"/>
                      </a:solidFill>
                      <a:prstDash val="solid"/>
                      <a:round/>
                      <a:headEnd len="sm" w="sm" type="none"/>
                      <a:tailEnd len="sm" w="sm" type="none"/>
                    </a:lnB>
                  </a:tcPr>
                </a:tc>
              </a:tr>
              <a:tr h="381000">
                <a:tc vMerge="1"/>
                <a:tc>
                  <a:txBody>
                    <a:bodyPr>
                      <a:noAutofit/>
                    </a:bodyPr>
                    <a:lstStyle/>
                    <a:p>
                      <a:pPr indent="0" lvl="0" marL="0" rtl="0" algn="ctr">
                        <a:spcBef>
                          <a:spcPts val="0"/>
                        </a:spcBef>
                        <a:spcAft>
                          <a:spcPts val="0"/>
                        </a:spcAft>
                        <a:buNone/>
                      </a:pPr>
                      <a:r>
                        <a:rPr lang="en"/>
                        <a:t>Weak Resume</a:t>
                      </a:r>
                      <a:endParaRPr/>
                    </a:p>
                  </a:txBody>
                  <a:tcPr marT="91425" marB="91425" marR="91425" marL="91425"/>
                </a:tc>
                <a:tc>
                  <a:txBody>
                    <a:bodyPr>
                      <a:noAutofit/>
                    </a:bodyPr>
                    <a:lstStyle/>
                    <a:p>
                      <a:pPr indent="0" lvl="0" marL="0" rtl="0" algn="ctr">
                        <a:spcBef>
                          <a:spcPts val="0"/>
                        </a:spcBef>
                        <a:spcAft>
                          <a:spcPts val="0"/>
                        </a:spcAft>
                        <a:buNone/>
                      </a:pPr>
                      <a:r>
                        <a:rPr lang="en"/>
                        <a:t>Strong Resume</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t>Weak Resume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Strong Resume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381000">
                <a:tc>
                  <a:txBody>
                    <a:bodyPr>
                      <a:noAutofit/>
                    </a:bodyPr>
                    <a:lstStyle/>
                    <a:p>
                      <a:pPr indent="0" lvl="0" marL="0" rtl="0" algn="ctr">
                        <a:spcBef>
                          <a:spcPts val="0"/>
                        </a:spcBef>
                        <a:spcAft>
                          <a:spcPts val="0"/>
                        </a:spcAft>
                        <a:buNone/>
                      </a:pPr>
                      <a:r>
                        <a:rPr lang="en"/>
                        <a:t>East</a:t>
                      </a:r>
                      <a:endParaRPr/>
                    </a:p>
                  </a:txBody>
                  <a:tcPr marT="91425" marB="91425" marR="91425" marL="91425"/>
                </a:tc>
                <a:tc>
                  <a:txBody>
                    <a:bodyPr>
                      <a:noAutofit/>
                    </a:bodyPr>
                    <a:lstStyle/>
                    <a:p>
                      <a:pPr indent="0" lvl="0" marL="0" rtl="0" algn="ctr">
                        <a:spcBef>
                          <a:spcPts val="0"/>
                        </a:spcBef>
                        <a:spcAft>
                          <a:spcPts val="0"/>
                        </a:spcAft>
                        <a:buNone/>
                      </a:pPr>
                      <a:r>
                        <a:rPr lang="en"/>
                        <a:t>35 (20/15)</a:t>
                      </a:r>
                      <a:endParaRPr/>
                    </a:p>
                  </a:txBody>
                  <a:tcPr marT="91425" marB="91425" marR="91425" marL="91425"/>
                </a:tc>
                <a:tc>
                  <a:txBody>
                    <a:bodyPr>
                      <a:noAutofit/>
                    </a:bodyPr>
                    <a:lstStyle/>
                    <a:p>
                      <a:pPr indent="0" lvl="0" marL="0" rtl="0" algn="ctr">
                        <a:spcBef>
                          <a:spcPts val="0"/>
                        </a:spcBef>
                        <a:spcAft>
                          <a:spcPts val="0"/>
                        </a:spcAft>
                        <a:buNone/>
                      </a:pPr>
                      <a:r>
                        <a:rPr lang="en"/>
                        <a:t>35 </a:t>
                      </a:r>
                      <a:r>
                        <a:rPr lang="en">
                          <a:solidFill>
                            <a:schemeClr val="dk1"/>
                          </a:solidFill>
                        </a:rPr>
                        <a:t>(20/15)</a:t>
                      </a:r>
                      <a:endParaRPr/>
                    </a:p>
                  </a:txBody>
                  <a:tcPr marT="91425" marB="91425" marR="91425" marL="91425"/>
                </a:tc>
                <a:tc>
                  <a:txBody>
                    <a:bodyPr>
                      <a:noAutofit/>
                    </a:bodyPr>
                    <a:lstStyle/>
                    <a:p>
                      <a:pPr indent="0" lvl="0" marL="0" rtl="0" algn="ctr">
                        <a:spcBef>
                          <a:spcPts val="0"/>
                        </a:spcBef>
                        <a:spcAft>
                          <a:spcPts val="0"/>
                        </a:spcAft>
                        <a:buNone/>
                      </a:pPr>
                      <a:r>
                        <a:rPr lang="en"/>
                        <a:t>35 </a:t>
                      </a:r>
                      <a:r>
                        <a:rPr lang="en">
                          <a:solidFill>
                            <a:schemeClr val="dk1"/>
                          </a:solidFill>
                        </a:rPr>
                        <a:t>(20/15)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35 </a:t>
                      </a:r>
                      <a:r>
                        <a:rPr lang="en">
                          <a:solidFill>
                            <a:schemeClr val="dk1"/>
                          </a:solidFill>
                        </a:rPr>
                        <a:t>(20/15)</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70</a:t>
                      </a:r>
                      <a:endParaRPr/>
                    </a:p>
                  </a:txBody>
                  <a:tcPr marT="91425" marB="91425" marR="91425" marL="91425">
                    <a:lnT cap="flat" cmpd="sng" w="9525">
                      <a:solidFill>
                        <a:srgbClr val="9E9E9E"/>
                      </a:solidFill>
                      <a:prstDash val="solid"/>
                      <a:round/>
                      <a:headEnd len="sm" w="sm" type="none"/>
                      <a:tailEnd len="sm" w="sm" type="none"/>
                    </a:lnT>
                  </a:tcPr>
                </a:tc>
              </a:tr>
              <a:tr h="381000">
                <a:tc>
                  <a:txBody>
                    <a:bodyPr>
                      <a:noAutofit/>
                    </a:bodyPr>
                    <a:lstStyle/>
                    <a:p>
                      <a:pPr indent="0" lvl="0" marL="0" rtl="0" algn="ctr">
                        <a:spcBef>
                          <a:spcPts val="0"/>
                        </a:spcBef>
                        <a:spcAft>
                          <a:spcPts val="0"/>
                        </a:spcAft>
                        <a:buNone/>
                      </a:pPr>
                      <a:r>
                        <a:rPr lang="en"/>
                        <a:t>West</a:t>
                      </a:r>
                      <a:endParaRPr/>
                    </a:p>
                  </a:txBody>
                  <a:tcPr marT="91425" marB="91425" marR="91425" marL="91425"/>
                </a:tc>
                <a:tc>
                  <a:txBody>
                    <a:bodyPr>
                      <a:noAutofit/>
                    </a:bodyPr>
                    <a:lstStyle/>
                    <a:p>
                      <a:pPr indent="0" lvl="0" marL="0" rtl="0" algn="ctr">
                        <a:spcBef>
                          <a:spcPts val="0"/>
                        </a:spcBef>
                        <a:spcAft>
                          <a:spcPts val="0"/>
                        </a:spcAft>
                        <a:buNone/>
                      </a:pPr>
                      <a:r>
                        <a:rPr lang="en"/>
                        <a:t>40 (20/20)</a:t>
                      </a:r>
                      <a:endParaRPr/>
                    </a:p>
                  </a:txBody>
                  <a:tcPr marT="91425" marB="91425" marR="91425" marL="91425"/>
                </a:tc>
                <a:tc>
                  <a:txBody>
                    <a:bodyPr>
                      <a:noAutofit/>
                    </a:bodyPr>
                    <a:lstStyle/>
                    <a:p>
                      <a:pPr indent="0" lvl="0" marL="0" rtl="0" algn="ctr">
                        <a:spcBef>
                          <a:spcPts val="0"/>
                        </a:spcBef>
                        <a:spcAft>
                          <a:spcPts val="0"/>
                        </a:spcAft>
                        <a:buNone/>
                      </a:pPr>
                      <a:r>
                        <a:rPr lang="en"/>
                        <a:t>40 </a:t>
                      </a:r>
                      <a:r>
                        <a:rPr lang="en">
                          <a:solidFill>
                            <a:schemeClr val="dk1"/>
                          </a:solidFill>
                        </a:rPr>
                        <a:t>(20/20)</a:t>
                      </a:r>
                      <a:endParaRPr/>
                    </a:p>
                  </a:txBody>
                  <a:tcPr marT="91425" marB="91425" marR="91425" marL="91425"/>
                </a:tc>
                <a:tc>
                  <a:txBody>
                    <a:bodyPr>
                      <a:noAutofit/>
                    </a:bodyPr>
                    <a:lstStyle/>
                    <a:p>
                      <a:pPr indent="0" lvl="0" marL="0" rtl="0" algn="ctr">
                        <a:spcBef>
                          <a:spcPts val="0"/>
                        </a:spcBef>
                        <a:spcAft>
                          <a:spcPts val="0"/>
                        </a:spcAft>
                        <a:buNone/>
                      </a:pPr>
                      <a:r>
                        <a:rPr lang="en"/>
                        <a:t>40 </a:t>
                      </a:r>
                      <a:r>
                        <a:rPr lang="en">
                          <a:solidFill>
                            <a:schemeClr val="dk1"/>
                          </a:solidFill>
                        </a:rPr>
                        <a:t>(20/20)</a:t>
                      </a:r>
                      <a:endParaRPr/>
                    </a:p>
                  </a:txBody>
                  <a:tcPr marT="91425" marB="91425" marR="91425" marL="91425"/>
                </a:tc>
                <a:tc>
                  <a:txBody>
                    <a:bodyPr>
                      <a:noAutofit/>
                    </a:bodyPr>
                    <a:lstStyle/>
                    <a:p>
                      <a:pPr indent="0" lvl="0" marL="0" rtl="0" algn="ctr">
                        <a:spcBef>
                          <a:spcPts val="0"/>
                        </a:spcBef>
                        <a:spcAft>
                          <a:spcPts val="0"/>
                        </a:spcAft>
                        <a:buNone/>
                      </a:pPr>
                      <a:r>
                        <a:rPr lang="en"/>
                        <a:t>40 </a:t>
                      </a:r>
                      <a:r>
                        <a:rPr lang="en">
                          <a:solidFill>
                            <a:schemeClr val="dk1"/>
                          </a:solidFill>
                        </a:rPr>
                        <a:t>(20/20)</a:t>
                      </a:r>
                      <a:endParaRPr/>
                    </a:p>
                  </a:txBody>
                  <a:tcPr marT="91425" marB="91425" marR="91425" marL="91425"/>
                </a:tc>
                <a:tc>
                  <a:txBody>
                    <a:bodyPr>
                      <a:noAutofit/>
                    </a:bodyPr>
                    <a:lstStyle/>
                    <a:p>
                      <a:pPr indent="0" lvl="0" marL="0" rtl="0" algn="ctr">
                        <a:spcBef>
                          <a:spcPts val="0"/>
                        </a:spcBef>
                        <a:spcAft>
                          <a:spcPts val="0"/>
                        </a:spcAft>
                        <a:buNone/>
                      </a:pPr>
                      <a:r>
                        <a:rPr lang="en"/>
                        <a:t>80</a:t>
                      </a:r>
                      <a:endParaRPr/>
                    </a:p>
                  </a:txBody>
                  <a:tcPr marT="91425" marB="91425" marR="91425" marL="91425"/>
                </a:tc>
              </a:tr>
              <a:tr h="381000">
                <a:tc>
                  <a:txBody>
                    <a:bodyPr>
                      <a:noAutofit/>
                    </a:bodyPr>
                    <a:lstStyle/>
                    <a:p>
                      <a:pPr indent="0" lvl="0" marL="0" rtl="0" algn="ctr">
                        <a:spcBef>
                          <a:spcPts val="0"/>
                        </a:spcBef>
                        <a:spcAft>
                          <a:spcPts val="0"/>
                        </a:spcAft>
                        <a:buNone/>
                      </a:pPr>
                      <a:r>
                        <a:rPr lang="en"/>
                        <a:t>Total</a:t>
                      </a:r>
                      <a:endParaRPr/>
                    </a:p>
                  </a:txBody>
                  <a:tcPr marT="91425" marB="91425" marR="91425" marL="91425"/>
                </a:tc>
                <a:tc gridSpan="2">
                  <a:txBody>
                    <a:bodyPr>
                      <a:noAutofit/>
                    </a:bodyPr>
                    <a:lstStyle/>
                    <a:p>
                      <a:pPr indent="0" lvl="0" marL="0" rtl="0" algn="ctr">
                        <a:spcBef>
                          <a:spcPts val="0"/>
                        </a:spcBef>
                        <a:spcAft>
                          <a:spcPts val="0"/>
                        </a:spcAft>
                        <a:buNone/>
                      </a:pPr>
                      <a:r>
                        <a:rPr lang="en"/>
                        <a:t>150</a:t>
                      </a:r>
                      <a:endParaRPr/>
                    </a:p>
                  </a:txBody>
                  <a:tcPr marT="91425" marB="91425" marR="91425" marL="91425"/>
                </a:tc>
                <a:tc hMerge="1"/>
                <a:tc gridSpan="2">
                  <a:txBody>
                    <a:bodyPr>
                      <a:noAutofit/>
                    </a:bodyPr>
                    <a:lstStyle/>
                    <a:p>
                      <a:pPr indent="0" lvl="0" marL="0" rtl="0" algn="ctr">
                        <a:spcBef>
                          <a:spcPts val="0"/>
                        </a:spcBef>
                        <a:spcAft>
                          <a:spcPts val="0"/>
                        </a:spcAft>
                        <a:buNone/>
                      </a:pPr>
                      <a:r>
                        <a:rPr lang="en"/>
                        <a:t>150</a:t>
                      </a:r>
                      <a:endParaRPr/>
                    </a:p>
                  </a:txBody>
                  <a:tcPr marT="91425" marB="91425" marR="91425" marL="91425"/>
                </a:tc>
                <a:tc hMerge="1"/>
                <a:tc>
                  <a:txBody>
                    <a:bodyPr>
                      <a:noAutofit/>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Challenges</a:t>
            </a:r>
            <a:endParaRPr/>
          </a:p>
        </p:txBody>
      </p:sp>
      <p:sp>
        <p:nvSpPr>
          <p:cNvPr id="101" name="Google Shape;101;p19"/>
          <p:cNvSpPr txBox="1"/>
          <p:nvPr>
            <p:ph idx="1" type="body"/>
          </p:nvPr>
        </p:nvSpPr>
        <p:spPr>
          <a:xfrm>
            <a:off x="311700" y="1225225"/>
            <a:ext cx="86592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 compliance: </a:t>
            </a:r>
            <a:br>
              <a:rPr lang="en"/>
            </a:br>
            <a:r>
              <a:rPr lang="en"/>
              <a:t>Are the school differences noticed?</a:t>
            </a:r>
            <a:endParaRPr/>
          </a:p>
          <a:p>
            <a:pPr indent="-342900" lvl="0" marL="457200" rtl="0" algn="l">
              <a:spcBef>
                <a:spcPts val="0"/>
              </a:spcBef>
              <a:spcAft>
                <a:spcPts val="0"/>
              </a:spcAft>
              <a:buSzPts val="1800"/>
              <a:buChar char="●"/>
            </a:pPr>
            <a:r>
              <a:rPr lang="en"/>
              <a:t>Attrition: </a:t>
            </a:r>
            <a:br>
              <a:rPr lang="en"/>
            </a:br>
            <a:r>
              <a:rPr lang="en"/>
              <a:t>Some job postings are closed, some never responded</a:t>
            </a:r>
            <a:endParaRPr/>
          </a:p>
          <a:p>
            <a:pPr indent="-342900" lvl="0" marL="457200" rtl="0" algn="l">
              <a:spcBef>
                <a:spcPts val="0"/>
              </a:spcBef>
              <a:spcAft>
                <a:spcPts val="0"/>
              </a:spcAft>
              <a:buSzPts val="1800"/>
              <a:buChar char="●"/>
            </a:pPr>
            <a:r>
              <a:rPr lang="en"/>
              <a:t>Spillover: </a:t>
            </a:r>
            <a:br>
              <a:rPr lang="en"/>
            </a:br>
            <a:r>
              <a:rPr lang="en"/>
              <a:t>Will receiving one resume affect the outcome of the other?</a:t>
            </a:r>
            <a:br>
              <a:rPr lang="en"/>
            </a:br>
            <a:r>
              <a:rPr lang="en"/>
              <a:t>Can it be avoided using the staggering process</a:t>
            </a:r>
            <a:endParaRPr/>
          </a:p>
          <a:p>
            <a:pPr indent="-342900" lvl="0" marL="457200" rtl="0" algn="l">
              <a:spcBef>
                <a:spcPts val="0"/>
              </a:spcBef>
              <a:spcAft>
                <a:spcPts val="0"/>
              </a:spcAft>
              <a:buSzPts val="1800"/>
              <a:buChar char="●"/>
            </a:pPr>
            <a:r>
              <a:rPr lang="en"/>
              <a:t>Excludability:</a:t>
            </a:r>
            <a:br>
              <a:rPr lang="en"/>
            </a:br>
            <a:r>
              <a:rPr lang="en"/>
              <a:t>Does our way of answering application questions have unintended effects?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We Randomized </a:t>
            </a:r>
            <a:endParaRPr/>
          </a:p>
        </p:txBody>
      </p:sp>
      <p:sp>
        <p:nvSpPr>
          <p:cNvPr id="107" name="Google Shape;107;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Randomized in 2 Phases:</a:t>
            </a:r>
            <a:endParaRPr b="1" sz="1200"/>
          </a:p>
          <a:p>
            <a:pPr indent="-304800" lvl="0" marL="457200" rtl="0" algn="l">
              <a:lnSpc>
                <a:spcPct val="100000"/>
              </a:lnSpc>
              <a:spcBef>
                <a:spcPts val="1600"/>
              </a:spcBef>
              <a:spcAft>
                <a:spcPts val="0"/>
              </a:spcAft>
              <a:buSzPts val="1200"/>
              <a:buChar char="-"/>
            </a:pPr>
            <a:r>
              <a:rPr lang="en" sz="1200"/>
              <a:t>Phase I: 40 East, 40 West</a:t>
            </a:r>
            <a:endParaRPr sz="1200"/>
          </a:p>
          <a:p>
            <a:pPr indent="-304800" lvl="0" marL="457200" rtl="0" algn="l">
              <a:lnSpc>
                <a:spcPct val="100000"/>
              </a:lnSpc>
              <a:spcBef>
                <a:spcPts val="0"/>
              </a:spcBef>
              <a:spcAft>
                <a:spcPts val="0"/>
              </a:spcAft>
              <a:buSzPts val="1200"/>
              <a:buChar char="-"/>
            </a:pPr>
            <a:r>
              <a:rPr lang="en" sz="1200"/>
              <a:t>Phase II:  30 East, 40 West</a:t>
            </a:r>
            <a:endParaRPr sz="1200"/>
          </a:p>
          <a:p>
            <a:pPr indent="-304800" lvl="0" marL="457200" rtl="0" algn="l">
              <a:lnSpc>
                <a:spcPct val="100000"/>
              </a:lnSpc>
              <a:spcBef>
                <a:spcPts val="0"/>
              </a:spcBef>
              <a:spcAft>
                <a:spcPts val="0"/>
              </a:spcAft>
              <a:buSzPts val="1200"/>
              <a:buChar char="-"/>
            </a:pPr>
            <a:r>
              <a:rPr lang="en" sz="1200"/>
              <a:t>Randomize East and West independently</a:t>
            </a:r>
            <a:endParaRPr sz="1200"/>
          </a:p>
          <a:p>
            <a:pPr indent="0" lvl="0" marL="0" rtl="0" algn="l">
              <a:lnSpc>
                <a:spcPct val="100000"/>
              </a:lnSpc>
              <a:spcBef>
                <a:spcPts val="1600"/>
              </a:spcBef>
              <a:spcAft>
                <a:spcPts val="0"/>
              </a:spcAft>
              <a:buNone/>
            </a:pPr>
            <a:r>
              <a:rPr b="1" lang="en" sz="1200"/>
              <a:t>Measures Randomized</a:t>
            </a:r>
            <a:r>
              <a:rPr lang="en" sz="1200"/>
              <a:t>:</a:t>
            </a:r>
            <a:endParaRPr sz="1200"/>
          </a:p>
          <a:p>
            <a:pPr indent="-304800" lvl="0" marL="457200" rtl="0" algn="l">
              <a:lnSpc>
                <a:spcPct val="100000"/>
              </a:lnSpc>
              <a:spcBef>
                <a:spcPts val="1600"/>
              </a:spcBef>
              <a:spcAft>
                <a:spcPts val="0"/>
              </a:spcAft>
              <a:buSzPts val="1200"/>
              <a:buChar char="-"/>
            </a:pPr>
            <a:r>
              <a:rPr lang="en" sz="1200"/>
              <a:t>Company assignment to applicants (good vs weak resumes)</a:t>
            </a:r>
            <a:endParaRPr sz="1200"/>
          </a:p>
          <a:p>
            <a:pPr indent="-304800" lvl="0" marL="457200" rtl="0" algn="l">
              <a:lnSpc>
                <a:spcPct val="100000"/>
              </a:lnSpc>
              <a:spcBef>
                <a:spcPts val="0"/>
              </a:spcBef>
              <a:spcAft>
                <a:spcPts val="0"/>
              </a:spcAft>
              <a:buSzPts val="1200"/>
              <a:buChar char="-"/>
            </a:pPr>
            <a:r>
              <a:rPr lang="en" sz="1200"/>
              <a:t>Staggered Application</a:t>
            </a:r>
            <a:endParaRPr sz="1200"/>
          </a:p>
          <a:p>
            <a:pPr indent="0" lvl="0" marL="0" rtl="0" algn="l">
              <a:lnSpc>
                <a:spcPct val="100000"/>
              </a:lnSpc>
              <a:spcBef>
                <a:spcPts val="1600"/>
              </a:spcBef>
              <a:spcAft>
                <a:spcPts val="0"/>
              </a:spcAft>
              <a:buNone/>
            </a:pPr>
            <a:r>
              <a:rPr b="1" lang="en" sz="1200"/>
              <a:t>Conditions to be met</a:t>
            </a:r>
            <a:r>
              <a:rPr lang="en" sz="1200"/>
              <a:t>:</a:t>
            </a:r>
            <a:endParaRPr sz="1200"/>
          </a:p>
          <a:p>
            <a:pPr indent="-304800" lvl="0" marL="457200" rtl="0" algn="l">
              <a:lnSpc>
                <a:spcPct val="100000"/>
              </a:lnSpc>
              <a:spcBef>
                <a:spcPts val="1600"/>
              </a:spcBef>
              <a:spcAft>
                <a:spcPts val="0"/>
              </a:spcAft>
              <a:buSzPts val="1200"/>
              <a:buChar char="-"/>
            </a:pPr>
            <a:r>
              <a:rPr lang="en" sz="1200"/>
              <a:t>Even split of good and weak resumes</a:t>
            </a:r>
            <a:endParaRPr sz="1200"/>
          </a:p>
          <a:p>
            <a:pPr indent="-304800" lvl="0" marL="457200" rtl="0" algn="l">
              <a:lnSpc>
                <a:spcPct val="100000"/>
              </a:lnSpc>
              <a:spcBef>
                <a:spcPts val="0"/>
              </a:spcBef>
              <a:spcAft>
                <a:spcPts val="0"/>
              </a:spcAft>
              <a:buSzPts val="1200"/>
              <a:buChar char="-"/>
            </a:pPr>
            <a:r>
              <a:rPr lang="en" sz="1200"/>
              <a:t>Even split of stagger</a:t>
            </a:r>
            <a:endParaRPr sz="1200"/>
          </a:p>
          <a:p>
            <a:pPr indent="-304800" lvl="0" marL="457200" rtl="0" algn="l">
              <a:lnSpc>
                <a:spcPct val="100000"/>
              </a:lnSpc>
              <a:spcBef>
                <a:spcPts val="0"/>
              </a:spcBef>
              <a:spcAft>
                <a:spcPts val="0"/>
              </a:spcAft>
              <a:buSzPts val="1200"/>
              <a:buChar char="-"/>
            </a:pPr>
            <a:r>
              <a:rPr lang="en" sz="1200"/>
              <a:t>A company cannot get both resumes from the same applicant</a:t>
            </a:r>
            <a:endParaRPr sz="1200"/>
          </a:p>
          <a:p>
            <a:pPr indent="-304800" lvl="0" marL="457200" rtl="0" algn="l">
              <a:lnSpc>
                <a:spcPct val="100000"/>
              </a:lnSpc>
              <a:spcBef>
                <a:spcPts val="0"/>
              </a:spcBef>
              <a:spcAft>
                <a:spcPts val="0"/>
              </a:spcAft>
              <a:buSzPts val="1200"/>
              <a:buChar char="-"/>
            </a:pPr>
            <a:r>
              <a:rPr lang="en" sz="1200"/>
              <a:t>The same company cannot get both good or both weak resumes</a:t>
            </a:r>
            <a:endParaRPr sz="1200"/>
          </a:p>
          <a:p>
            <a:pPr indent="-304800" lvl="0" marL="457200" rtl="0" algn="l">
              <a:lnSpc>
                <a:spcPct val="100000"/>
              </a:lnSpc>
              <a:spcBef>
                <a:spcPts val="0"/>
              </a:spcBef>
              <a:spcAft>
                <a:spcPts val="0"/>
              </a:spcAft>
              <a:buSzPts val="1200"/>
              <a:buChar char="-"/>
            </a:pPr>
            <a:r>
              <a:rPr lang="en" sz="1200"/>
              <a:t>The same company cannot get both applications at the same time, one should be staggered</a:t>
            </a:r>
            <a:endParaRPr sz="1200"/>
          </a:p>
          <a:p>
            <a:pPr indent="0" lvl="0" marL="0" rtl="0" algn="l">
              <a:spcBef>
                <a:spcPts val="1600"/>
              </a:spcBef>
              <a:spcAft>
                <a:spcPts val="1600"/>
              </a:spcAft>
              <a:buNone/>
            </a:pPr>
            <a:r>
              <a:t/>
            </a:r>
            <a:endParaRPr sz="1200"/>
          </a:p>
        </p:txBody>
      </p:sp>
      <p:sp>
        <p:nvSpPr>
          <p:cNvPr id="108" name="Google Shape;108;p20"/>
          <p:cNvSpPr txBox="1"/>
          <p:nvPr/>
        </p:nvSpPr>
        <p:spPr>
          <a:xfrm>
            <a:off x="5367475" y="431950"/>
            <a:ext cx="3695700" cy="27918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func &lt;- function(company_id,company,stagger){</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good &lt;- company_id*company</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weak &lt;- company_id*(1-company)</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stagger_good &lt;- stagger[which(good &gt; 0)]</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stagger_weak  &lt;- stagger[which(weak &gt; 0)]</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return (data.frame(good = good[good != 0],</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weak = weak[weak != 0],</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stagger_good = stagger_good,</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00">
                <a:latin typeface="Roboto"/>
                <a:ea typeface="Roboto"/>
                <a:cs typeface="Roboto"/>
                <a:sym typeface="Roboto"/>
              </a:rPr>
              <a:t>                 	stagger_weak = stagger_weak))</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900">
                <a:latin typeface="Roboto"/>
                <a:ea typeface="Roboto"/>
                <a:cs typeface="Roboto"/>
                <a:sym typeface="Roboto"/>
              </a:rPr>
              <a:t>user_1 = func(company_id,rand_company,rand_stagger)</a:t>
            </a:r>
            <a:endParaRPr b="1" sz="900">
              <a:latin typeface="Roboto"/>
              <a:ea typeface="Roboto"/>
              <a:cs typeface="Roboto"/>
              <a:sym typeface="Roboto"/>
            </a:endParaRPr>
          </a:p>
          <a:p>
            <a:pPr indent="0" lvl="0" marL="0" rtl="0" algn="l">
              <a:spcBef>
                <a:spcPts val="0"/>
              </a:spcBef>
              <a:spcAft>
                <a:spcPts val="0"/>
              </a:spcAft>
              <a:buNone/>
            </a:pPr>
            <a:r>
              <a:rPr b="1" lang="en" sz="900">
                <a:latin typeface="Roboto"/>
                <a:ea typeface="Roboto"/>
                <a:cs typeface="Roboto"/>
                <a:sym typeface="Roboto"/>
              </a:rPr>
              <a:t>user_2 = func(company_id, (1-rand_company), (1-rand_stagger))</a:t>
            </a:r>
            <a:endParaRPr b="1" sz="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1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Randomization Analysis</a:t>
            </a:r>
            <a:endParaRPr/>
          </a:p>
        </p:txBody>
      </p:sp>
      <p:pic>
        <p:nvPicPr>
          <p:cNvPr id="114" name="Google Shape;114;p21"/>
          <p:cNvPicPr preferRelativeResize="0"/>
          <p:nvPr/>
        </p:nvPicPr>
        <p:blipFill>
          <a:blip r:embed="rId3">
            <a:alphaModFix/>
          </a:blip>
          <a:stretch>
            <a:fillRect/>
          </a:stretch>
        </p:blipFill>
        <p:spPr>
          <a:xfrm>
            <a:off x="152400" y="994825"/>
            <a:ext cx="4213853" cy="1997512"/>
          </a:xfrm>
          <a:prstGeom prst="rect">
            <a:avLst/>
          </a:prstGeom>
          <a:noFill/>
          <a:ln>
            <a:noFill/>
          </a:ln>
        </p:spPr>
      </p:pic>
      <p:pic>
        <p:nvPicPr>
          <p:cNvPr id="115" name="Google Shape;115;p21"/>
          <p:cNvPicPr preferRelativeResize="0"/>
          <p:nvPr/>
        </p:nvPicPr>
        <p:blipFill>
          <a:blip r:embed="rId4">
            <a:alphaModFix/>
          </a:blip>
          <a:stretch>
            <a:fillRect/>
          </a:stretch>
        </p:blipFill>
        <p:spPr>
          <a:xfrm>
            <a:off x="4518653" y="842425"/>
            <a:ext cx="4472949" cy="2184255"/>
          </a:xfrm>
          <a:prstGeom prst="rect">
            <a:avLst/>
          </a:prstGeom>
          <a:noFill/>
          <a:ln>
            <a:noFill/>
          </a:ln>
        </p:spPr>
      </p:pic>
      <p:pic>
        <p:nvPicPr>
          <p:cNvPr id="116" name="Google Shape;116;p21"/>
          <p:cNvPicPr preferRelativeResize="0"/>
          <p:nvPr/>
        </p:nvPicPr>
        <p:blipFill>
          <a:blip r:embed="rId5">
            <a:alphaModFix/>
          </a:blip>
          <a:stretch>
            <a:fillRect/>
          </a:stretch>
        </p:blipFill>
        <p:spPr>
          <a:xfrm>
            <a:off x="1622975" y="3297125"/>
            <a:ext cx="5387426" cy="15670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